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256" r:id="rId2"/>
    <p:sldId id="257" r:id="rId3"/>
    <p:sldId id="262" r:id="rId4"/>
    <p:sldId id="529" r:id="rId5"/>
    <p:sldId id="488" r:id="rId6"/>
    <p:sldId id="489" r:id="rId7"/>
    <p:sldId id="525" r:id="rId8"/>
    <p:sldId id="527" r:id="rId9"/>
    <p:sldId id="487" r:id="rId10"/>
    <p:sldId id="267" r:id="rId11"/>
    <p:sldId id="268" r:id="rId12"/>
    <p:sldId id="269" r:id="rId13"/>
    <p:sldId id="270" r:id="rId14"/>
    <p:sldId id="271" r:id="rId15"/>
    <p:sldId id="272" r:id="rId16"/>
    <p:sldId id="273" r:id="rId17"/>
    <p:sldId id="285" r:id="rId18"/>
    <p:sldId id="288" r:id="rId19"/>
    <p:sldId id="289" r:id="rId20"/>
    <p:sldId id="293" r:id="rId21"/>
    <p:sldId id="292" r:id="rId22"/>
    <p:sldId id="291" r:id="rId23"/>
    <p:sldId id="294" r:id="rId24"/>
    <p:sldId id="347" r:id="rId25"/>
    <p:sldId id="295" r:id="rId26"/>
    <p:sldId id="296" r:id="rId27"/>
    <p:sldId id="297" r:id="rId28"/>
    <p:sldId id="553" r:id="rId29"/>
    <p:sldId id="298" r:id="rId30"/>
    <p:sldId id="299" r:id="rId31"/>
    <p:sldId id="302" r:id="rId32"/>
    <p:sldId id="303" r:id="rId33"/>
    <p:sldId id="304" r:id="rId34"/>
    <p:sldId id="305" r:id="rId35"/>
    <p:sldId id="287" r:id="rId36"/>
    <p:sldId id="290" r:id="rId37"/>
    <p:sldId id="535" r:id="rId38"/>
    <p:sldId id="536" r:id="rId39"/>
    <p:sldId id="306" r:id="rId40"/>
    <p:sldId id="538" r:id="rId41"/>
    <p:sldId id="539" r:id="rId42"/>
    <p:sldId id="540" r:id="rId43"/>
    <p:sldId id="308" r:id="rId44"/>
    <p:sldId id="309" r:id="rId45"/>
    <p:sldId id="310" r:id="rId46"/>
    <p:sldId id="311" r:id="rId47"/>
    <p:sldId id="312" r:id="rId48"/>
    <p:sldId id="313" r:id="rId49"/>
    <p:sldId id="346" r:id="rId50"/>
    <p:sldId id="541" r:id="rId51"/>
    <p:sldId id="534" r:id="rId52"/>
    <p:sldId id="542" r:id="rId53"/>
    <p:sldId id="543" r:id="rId54"/>
    <p:sldId id="544" r:id="rId55"/>
    <p:sldId id="314" r:id="rId56"/>
    <p:sldId id="367" r:id="rId57"/>
    <p:sldId id="548" r:id="rId58"/>
    <p:sldId id="547" r:id="rId59"/>
    <p:sldId id="549" r:id="rId60"/>
    <p:sldId id="546" r:id="rId61"/>
    <p:sldId id="316" r:id="rId62"/>
    <p:sldId id="545" r:id="rId63"/>
    <p:sldId id="550" r:id="rId64"/>
    <p:sldId id="361" r:id="rId65"/>
    <p:sldId id="551" r:id="rId66"/>
    <p:sldId id="552" r:id="rId67"/>
    <p:sldId id="337" r:id="rId68"/>
    <p:sldId id="283" r:id="rId69"/>
    <p:sldId id="278" r:id="rId70"/>
    <p:sldId id="340" r:id="rId71"/>
    <p:sldId id="338" r:id="rId72"/>
    <p:sldId id="339" r:id="rId73"/>
    <p:sldId id="519" r:id="rId74"/>
    <p:sldId id="524" r:id="rId75"/>
    <p:sldId id="362" r:id="rId76"/>
    <p:sldId id="528" r:id="rId77"/>
    <p:sldId id="345" r:id="rId7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F80"/>
    <a:srgbClr val="385433"/>
    <a:srgbClr val="CC7547"/>
    <a:srgbClr val="C99944"/>
    <a:srgbClr val="C5C3D0"/>
    <a:srgbClr val="817C99"/>
    <a:srgbClr val="C2C9C4"/>
    <a:srgbClr val="6F698B"/>
    <a:srgbClr val="F8E8C6"/>
    <a:srgbClr val="DCD5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2041"/>
  </p:normalViewPr>
  <p:slideViewPr>
    <p:cSldViewPr snapToGrid="0" snapToObjects="1">
      <p:cViewPr varScale="1">
        <p:scale>
          <a:sx n="109" d="100"/>
          <a:sy n="109" d="100"/>
        </p:scale>
        <p:origin x="216" y="36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10E43-70B2-DD4A-9C4B-F48215D13831}" type="datetimeFigureOut">
              <a:rPr lang="de-DE" smtClean="0"/>
              <a:pPr/>
              <a:t>18.01.22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4ACB1-A74B-3946-9A9F-0CCA928BEB54}" type="slidenum">
              <a:rPr lang="de-DE" smtClean="0"/>
              <a:pPr/>
              <a:t>‹Nr.›</a:t>
            </a:fld>
            <a:endParaRPr lang="de-DE"/>
          </a:p>
        </p:txBody>
      </p:sp>
    </p:spTree>
    <p:extLst>
      <p:ext uri="{BB962C8B-B14F-4D97-AF65-F5344CB8AC3E}">
        <p14:creationId xmlns:p14="http://schemas.microsoft.com/office/powerpoint/2010/main" val="3247333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2</a:t>
            </a:fld>
            <a:endParaRPr lang="de-DE"/>
          </a:p>
        </p:txBody>
      </p:sp>
    </p:spTree>
    <p:extLst>
      <p:ext uri="{BB962C8B-B14F-4D97-AF65-F5344CB8AC3E}">
        <p14:creationId xmlns:p14="http://schemas.microsoft.com/office/powerpoint/2010/main" val="2482115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8</a:t>
            </a:fld>
            <a:endParaRPr lang="de-DE"/>
          </a:p>
        </p:txBody>
      </p:sp>
    </p:spTree>
    <p:extLst>
      <p:ext uri="{BB962C8B-B14F-4D97-AF65-F5344CB8AC3E}">
        <p14:creationId xmlns:p14="http://schemas.microsoft.com/office/powerpoint/2010/main" val="10144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29</a:t>
            </a:fld>
            <a:endParaRPr lang="de-DE"/>
          </a:p>
        </p:txBody>
      </p:sp>
    </p:spTree>
    <p:extLst>
      <p:ext uri="{BB962C8B-B14F-4D97-AF65-F5344CB8AC3E}">
        <p14:creationId xmlns:p14="http://schemas.microsoft.com/office/powerpoint/2010/main" val="3502449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67</a:t>
            </a:fld>
            <a:endParaRPr lang="de-DE"/>
          </a:p>
        </p:txBody>
      </p:sp>
    </p:spTree>
    <p:extLst>
      <p:ext uri="{BB962C8B-B14F-4D97-AF65-F5344CB8AC3E}">
        <p14:creationId xmlns:p14="http://schemas.microsoft.com/office/powerpoint/2010/main" val="370924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A43426-C108-0B47-AB9A-8EADA64403C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C78D4E5-3D1D-AC48-99EA-07C787C2110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84812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990952-DE02-6643-9976-853F6C5D37E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0E58B69-A0D7-6542-91BD-C7401943E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213636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B47AD1-19E2-1A43-8F7A-AE05A9CCA1A1}"/>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75062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3741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71E7D502-8D03-3F48-A683-AADA00B82B32}"/>
              </a:ext>
            </a:extLst>
          </p:cNvPr>
          <p:cNvPicPr>
            <a:picLocks noChangeAspect="1"/>
          </p:cNvPicPr>
          <p:nvPr userDrawn="1"/>
        </p:nvPicPr>
        <p:blipFill>
          <a:blip r:embed="rId6"/>
          <a:stretch>
            <a:fillRect/>
          </a:stretch>
        </p:blipFill>
        <p:spPr>
          <a:xfrm>
            <a:off x="10703169" y="5473443"/>
            <a:ext cx="1175462" cy="1178548"/>
          </a:xfrm>
          <a:prstGeom prst="rect">
            <a:avLst/>
          </a:prstGeom>
        </p:spPr>
      </p:pic>
      <p:sp>
        <p:nvSpPr>
          <p:cNvPr id="2" name="Titelplatzhalter 1">
            <a:extLst>
              <a:ext uri="{FF2B5EF4-FFF2-40B4-BE49-F238E27FC236}">
                <a16:creationId xmlns:a16="http://schemas.microsoft.com/office/drawing/2014/main" id="{1EFD2DB8-2E1C-414D-9E84-91CB4359B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F62C0898-6787-DD4D-998E-5DA796C97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20708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4" r:id="rId3"/>
    <p:sldLayoutId id="2147483655" r:id="rId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www.em-bakterienfreunde.co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planet-wissen.de/natur/mikroorganismen/bakterien_urkeime_helfer_erreger/index.html" TargetMode="External"/><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emf"/><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35.emf"/><Relationship Id="rId5" Type="http://schemas.openxmlformats.org/officeDocument/2006/relationships/image" Target="../media/image4.emf"/><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46.emf"/><Relationship Id="rId4" Type="http://schemas.openxmlformats.org/officeDocument/2006/relationships/image" Target="../media/image45.emf"/></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0.emf"/><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0.emf"/><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6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hyperlink" Target="http://www.em-bakterienfreunde.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hyperlink" Target="http://www.em-bakterienfreunde.com/" TargetMode="External"/><Relationship Id="rId1" Type="http://schemas.openxmlformats.org/officeDocument/2006/relationships/slideLayout" Target="../slideLayouts/slideLayout1.xml"/><Relationship Id="rId4" Type="http://schemas.openxmlformats.org/officeDocument/2006/relationships/image" Target="../media/image66.emf"/></Relationships>
</file>

<file path=ppt/slides/_rels/slide7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C11E51A-13C4-9F4B-9D64-BE8E70AEED1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6451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D018F2D4-BB46-0E40-8CD6-EE435ABADC9A}"/>
              </a:ext>
            </a:extLst>
          </p:cNvPr>
          <p:cNvCxnSpPr>
            <a:cxnSpLocks/>
          </p:cNvCxnSpPr>
          <p:nvPr/>
        </p:nvCxnSpPr>
        <p:spPr>
          <a:xfrm>
            <a:off x="-3030278" y="610408"/>
            <a:ext cx="870548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436452" y="459517"/>
            <a:ext cx="5659548" cy="366210"/>
          </a:xfrm>
        </p:spPr>
        <p:txBody>
          <a:bodyPr>
            <a:noAutofit/>
          </a:bodyPr>
          <a:lstStyle/>
          <a:p>
            <a:r>
              <a:rPr lang="de-DE" sz="1800" dirty="0">
                <a:solidFill>
                  <a:srgbClr val="385433"/>
                </a:solidFill>
                <a:latin typeface="Rubik Medium" pitchFamily="2" charset="-79"/>
                <a:cs typeface="Rubik Medium" pitchFamily="2" charset="-79"/>
              </a:rPr>
              <a:t>Säure-Basen-Haushalt - Basis der Gesundheit</a:t>
            </a:r>
            <a:endParaRPr lang="de-DE" sz="1800" dirty="0">
              <a:latin typeface="Rubik Medium" pitchFamily="2" charset="-79"/>
              <a:cs typeface="Rubik Medium" pitchFamily="2" charset="-79"/>
            </a:endParaRPr>
          </a:p>
        </p:txBody>
      </p:sp>
      <p:sp>
        <p:nvSpPr>
          <p:cNvPr id="3" name="Inhaltsplatzhalter 2">
            <a:extLst>
              <a:ext uri="{FF2B5EF4-FFF2-40B4-BE49-F238E27FC236}">
                <a16:creationId xmlns:a16="http://schemas.microsoft.com/office/drawing/2014/main" id="{4C3EFD29-AE3E-364B-9BE6-81E1EC3E2CDF}"/>
              </a:ext>
            </a:extLst>
          </p:cNvPr>
          <p:cNvSpPr>
            <a:spLocks noGrp="1"/>
          </p:cNvSpPr>
          <p:nvPr>
            <p:ph idx="1"/>
          </p:nvPr>
        </p:nvSpPr>
        <p:spPr>
          <a:xfrm>
            <a:off x="1570370" y="1228674"/>
            <a:ext cx="10515600" cy="5186916"/>
          </a:xfrm>
        </p:spPr>
        <p:txBody>
          <a:bodyPr>
            <a:normAutofit/>
          </a:bodyPr>
          <a:lstStyle/>
          <a:p>
            <a:pPr marL="0" indent="0">
              <a:buNone/>
            </a:pPr>
            <a:r>
              <a:rPr lang="de-DE" sz="2400" dirty="0">
                <a:solidFill>
                  <a:srgbClr val="385433"/>
                </a:solidFill>
                <a:latin typeface="Rubik" pitchFamily="2" charset="-79"/>
                <a:cs typeface="Rubik" pitchFamily="2" charset="-79"/>
              </a:rPr>
              <a:t>Vorstellung gemeinnütziger Verein EM Bakterienfreunde</a:t>
            </a:r>
          </a:p>
          <a:p>
            <a:pPr marL="0" indent="0">
              <a:buNone/>
            </a:pPr>
            <a:endParaRPr lang="de-DE" sz="2400" dirty="0">
              <a:solidFill>
                <a:srgbClr val="385433"/>
              </a:solidFill>
              <a:latin typeface="Rubik" pitchFamily="2" charset="-79"/>
              <a:cs typeface="Rubik" pitchFamily="2" charset="-79"/>
            </a:endParaRPr>
          </a:p>
          <a:p>
            <a:pPr marL="0" indent="0">
              <a:buNone/>
            </a:pPr>
            <a:r>
              <a:rPr lang="de-DE" sz="2400" dirty="0">
                <a:solidFill>
                  <a:srgbClr val="385433"/>
                </a:solidFill>
                <a:latin typeface="Rubik" pitchFamily="2" charset="-79"/>
                <a:cs typeface="Rubik" pitchFamily="2" charset="-79"/>
              </a:rPr>
              <a:t>Welche Rolle spielen EMs bei deiner Gesundheit?</a:t>
            </a:r>
          </a:p>
          <a:p>
            <a:pPr marL="0" indent="0">
              <a:buNone/>
            </a:pPr>
            <a:endParaRPr lang="de-DE" sz="2400" dirty="0">
              <a:solidFill>
                <a:srgbClr val="385433"/>
              </a:solidFill>
              <a:latin typeface="Rubik" pitchFamily="2" charset="-79"/>
              <a:cs typeface="Rubik" pitchFamily="2" charset="-79"/>
            </a:endParaRPr>
          </a:p>
          <a:p>
            <a:pPr marL="0" indent="0">
              <a:buNone/>
            </a:pPr>
            <a:r>
              <a:rPr lang="de-DE" sz="2400" dirty="0">
                <a:solidFill>
                  <a:srgbClr val="385433"/>
                </a:solidFill>
                <a:latin typeface="Rubik" pitchFamily="2" charset="-79"/>
                <a:cs typeface="Rubik" pitchFamily="2" charset="-79"/>
              </a:rPr>
              <a:t>Was sind Mikroorganismen?</a:t>
            </a:r>
          </a:p>
          <a:p>
            <a:pPr marL="0" indent="0">
              <a:buNone/>
            </a:pPr>
            <a:endParaRPr lang="de-DE" sz="2400" dirty="0">
              <a:solidFill>
                <a:srgbClr val="385433"/>
              </a:solidFill>
              <a:latin typeface="Rubik" pitchFamily="2" charset="-79"/>
              <a:cs typeface="Rubik" pitchFamily="2" charset="-79"/>
            </a:endParaRPr>
          </a:p>
          <a:p>
            <a:r>
              <a:rPr lang="de-DE" sz="2400" dirty="0">
                <a:solidFill>
                  <a:srgbClr val="385433"/>
                </a:solidFill>
                <a:latin typeface="Rubik" pitchFamily="2" charset="-79"/>
                <a:cs typeface="Rubik" pitchFamily="2" charset="-79"/>
              </a:rPr>
              <a:t>Der Gesundheitskreis</a:t>
            </a:r>
          </a:p>
          <a:p>
            <a:r>
              <a:rPr lang="de-DE" sz="2400" dirty="0">
                <a:solidFill>
                  <a:srgbClr val="385433"/>
                </a:solidFill>
                <a:latin typeface="Rubik" pitchFamily="2" charset="-79"/>
                <a:cs typeface="Rubik" pitchFamily="2" charset="-79"/>
              </a:rPr>
              <a:t>Bakterien</a:t>
            </a:r>
          </a:p>
          <a:p>
            <a:r>
              <a:rPr lang="de-DE" sz="2400" dirty="0">
                <a:solidFill>
                  <a:srgbClr val="385433"/>
                </a:solidFill>
                <a:latin typeface="Rubik" pitchFamily="2" charset="-79"/>
                <a:cs typeface="Rubik" pitchFamily="2" charset="-79"/>
              </a:rPr>
              <a:t>Darm</a:t>
            </a:r>
          </a:p>
          <a:p>
            <a:pPr marL="0" indent="0">
              <a:buNone/>
            </a:pPr>
            <a:br>
              <a:rPr lang="de-DE" sz="2400" dirty="0">
                <a:solidFill>
                  <a:srgbClr val="385433"/>
                </a:solidFill>
                <a:latin typeface="Rubik" pitchFamily="2" charset="-79"/>
                <a:cs typeface="Rubik" pitchFamily="2" charset="-79"/>
              </a:rPr>
            </a:br>
            <a:r>
              <a:rPr lang="de-DE" sz="2400" dirty="0">
                <a:solidFill>
                  <a:srgbClr val="385433"/>
                </a:solidFill>
                <a:latin typeface="Rubik" pitchFamily="2" charset="-79"/>
                <a:cs typeface="Rubik" pitchFamily="2" charset="-79"/>
              </a:rPr>
              <a:t>Fragen</a:t>
            </a:r>
          </a:p>
          <a:p>
            <a:endParaRPr lang="de-DE" dirty="0"/>
          </a:p>
        </p:txBody>
      </p:sp>
    </p:spTree>
    <p:extLst>
      <p:ext uri="{BB962C8B-B14F-4D97-AF65-F5344CB8AC3E}">
        <p14:creationId xmlns:p14="http://schemas.microsoft.com/office/powerpoint/2010/main" val="99389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DB47F228-41CA-204F-8525-25F050D2FEA2}"/>
              </a:ext>
            </a:extLst>
          </p:cNvPr>
          <p:cNvCxnSpPr>
            <a:cxnSpLocks/>
          </p:cNvCxnSpPr>
          <p:nvPr/>
        </p:nvCxnSpPr>
        <p:spPr>
          <a:xfrm>
            <a:off x="7952274" y="117428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7891314" y="831052"/>
            <a:ext cx="2394905"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700" b="1" dirty="0">
                <a:solidFill>
                  <a:srgbClr val="385433"/>
                </a:solidFill>
                <a:latin typeface="Philosopher" pitchFamily="2" charset="77"/>
                <a:cs typeface="Heebo" pitchFamily="2" charset="-79"/>
              </a:rPr>
              <a:t>Jürgen Amthor</a:t>
            </a:r>
            <a:br>
              <a:rPr lang="de-DE" sz="2700" b="1" dirty="0">
                <a:solidFill>
                  <a:srgbClr val="385433"/>
                </a:solidFill>
                <a:latin typeface="Philosopher" pitchFamily="2" charset="77"/>
                <a:cs typeface="Heebo" pitchFamily="2" charset="-79"/>
              </a:rPr>
            </a:br>
            <a:endParaRPr lang="de-DE" dirty="0"/>
          </a:p>
        </p:txBody>
      </p:sp>
      <p:sp>
        <p:nvSpPr>
          <p:cNvPr id="13" name="Rechteck 12">
            <a:extLst>
              <a:ext uri="{FF2B5EF4-FFF2-40B4-BE49-F238E27FC236}">
                <a16:creationId xmlns:a16="http://schemas.microsoft.com/office/drawing/2014/main" id="{2C62DCA5-DF33-9F40-90BA-034CC2748D1C}"/>
              </a:ext>
            </a:extLst>
          </p:cNvPr>
          <p:cNvSpPr/>
          <p:nvPr/>
        </p:nvSpPr>
        <p:spPr>
          <a:xfrm>
            <a:off x="7280909" y="1924039"/>
            <a:ext cx="4374279" cy="1785104"/>
          </a:xfrm>
          <a:prstGeom prst="rect">
            <a:avLst/>
          </a:prstGeom>
        </p:spPr>
        <p:txBody>
          <a:bodyPr wrap="square">
            <a:spAutoFit/>
          </a:bodyPr>
          <a:lstStyle/>
          <a:p>
            <a:pPr marL="285750" indent="-285750">
              <a:buFont typeface="Arial" panose="020B0604020202020204" pitchFamily="34" charset="0"/>
              <a:buChar char="•"/>
            </a:pPr>
            <a:r>
              <a:rPr lang="de-DE" sz="1400" dirty="0">
                <a:solidFill>
                  <a:srgbClr val="385433"/>
                </a:solidFill>
                <a:latin typeface="Rubik" pitchFamily="2" charset="-79"/>
                <a:cs typeface="Rubik" pitchFamily="2" charset="-79"/>
              </a:rPr>
              <a:t>Gründer der </a:t>
            </a:r>
            <a:r>
              <a:rPr lang="de-DE" sz="1400" dirty="0" err="1">
                <a:solidFill>
                  <a:srgbClr val="385433"/>
                </a:solidFill>
                <a:latin typeface="Rubik" pitchFamily="2" charset="-79"/>
                <a:cs typeface="Rubik" pitchFamily="2" charset="-79"/>
              </a:rPr>
              <a:t>Eußenheimer</a:t>
            </a:r>
            <a:r>
              <a:rPr lang="de-DE" sz="1400" dirty="0">
                <a:solidFill>
                  <a:srgbClr val="385433"/>
                </a:solidFill>
                <a:latin typeface="Rubik" pitchFamily="2" charset="-79"/>
                <a:cs typeface="Rubik" pitchFamily="2" charset="-79"/>
              </a:rPr>
              <a:t> Manufaktur</a:t>
            </a:r>
          </a:p>
          <a:p>
            <a:pPr marL="285750" indent="-285750">
              <a:buFont typeface="Arial" panose="020B0604020202020204" pitchFamily="34" charset="0"/>
              <a:buChar char="•"/>
            </a:pPr>
            <a:r>
              <a:rPr lang="de-DE" sz="1400" dirty="0">
                <a:solidFill>
                  <a:srgbClr val="385433"/>
                </a:solidFill>
                <a:effectLst/>
                <a:latin typeface="Rubik" pitchFamily="2" charset="-79"/>
                <a:cs typeface="Rubik" pitchFamily="2" charset="-79"/>
              </a:rPr>
              <a:t>Produktentwickler</a:t>
            </a:r>
          </a:p>
          <a:p>
            <a:pPr marL="285750" indent="-285750">
              <a:buFont typeface="Arial" panose="020B0604020202020204" pitchFamily="34" charset="0"/>
              <a:buChar char="•"/>
            </a:pPr>
            <a:r>
              <a:rPr lang="de-DE" sz="1400" dirty="0">
                <a:solidFill>
                  <a:srgbClr val="385433"/>
                </a:solidFill>
                <a:latin typeface="Rubik" pitchFamily="2" charset="-79"/>
                <a:cs typeface="Rubik" pitchFamily="2" charset="-79"/>
              </a:rPr>
              <a:t>Gründer und Vorstand des gemeinnützigen Vereins EM Bakterienfreunde </a:t>
            </a:r>
          </a:p>
          <a:p>
            <a:pPr marL="285750" indent="-285750">
              <a:buFont typeface="Arial" panose="020B0604020202020204" pitchFamily="34" charset="0"/>
              <a:buChar char="•"/>
            </a:pPr>
            <a:endParaRPr lang="de-DE" dirty="0">
              <a:solidFill>
                <a:srgbClr val="385433"/>
              </a:solidFill>
              <a:latin typeface="Heebo" pitchFamily="2" charset="-79"/>
              <a:cs typeface="Heebo" pitchFamily="2" charset="-79"/>
            </a:endParaRPr>
          </a:p>
          <a:p>
            <a:r>
              <a:rPr lang="de-DE" dirty="0" err="1">
                <a:solidFill>
                  <a:srgbClr val="385433"/>
                </a:solidFill>
                <a:latin typeface="Rubik Light" pitchFamily="2" charset="-79"/>
                <a:cs typeface="Rubik Light" pitchFamily="2" charset="-79"/>
              </a:rPr>
              <a:t>info@em-bakterienfreunde.com</a:t>
            </a:r>
            <a:endParaRPr lang="de-DE" dirty="0">
              <a:solidFill>
                <a:srgbClr val="385433"/>
              </a:solidFill>
              <a:latin typeface="Rubik Light" pitchFamily="2" charset="-79"/>
              <a:cs typeface="Rubik Light" pitchFamily="2" charset="-79"/>
            </a:endParaRPr>
          </a:p>
          <a:p>
            <a:pPr marL="285750" indent="-285750">
              <a:buFont typeface="Arial" panose="020B0604020202020204" pitchFamily="34" charset="0"/>
              <a:buChar char="•"/>
            </a:pPr>
            <a:endParaRPr lang="de-DE" dirty="0">
              <a:solidFill>
                <a:srgbClr val="385433"/>
              </a:solidFill>
              <a:effectLst/>
              <a:latin typeface="Heebo" pitchFamily="2" charset="-79"/>
              <a:cs typeface="Heebo" pitchFamily="2" charset="-79"/>
            </a:endParaRPr>
          </a:p>
        </p:txBody>
      </p:sp>
      <p:sp>
        <p:nvSpPr>
          <p:cNvPr id="5" name="Rechteck 4">
            <a:extLst>
              <a:ext uri="{FF2B5EF4-FFF2-40B4-BE49-F238E27FC236}">
                <a16:creationId xmlns:a16="http://schemas.microsoft.com/office/drawing/2014/main" id="{C2C50628-2F32-F64F-86B5-BDA04B014597}"/>
              </a:ext>
            </a:extLst>
          </p:cNvPr>
          <p:cNvSpPr/>
          <p:nvPr/>
        </p:nvSpPr>
        <p:spPr>
          <a:xfrm>
            <a:off x="7323513" y="3770389"/>
            <a:ext cx="4171801" cy="2308324"/>
          </a:xfrm>
          <a:prstGeom prst="rect">
            <a:avLst/>
          </a:prstGeom>
        </p:spPr>
        <p:txBody>
          <a:bodyPr wrap="square">
            <a:spAutoFit/>
          </a:bodyPr>
          <a:lstStyle/>
          <a:p>
            <a:r>
              <a:rPr lang="de-DE" sz="2400" i="1" dirty="0">
                <a:solidFill>
                  <a:srgbClr val="385433"/>
                </a:solidFill>
                <a:latin typeface="Rubik" pitchFamily="2" charset="-79"/>
                <a:cs typeface="Rubik" pitchFamily="2" charset="-79"/>
              </a:rPr>
              <a:t>„Wir möchten Menschen helfen, gesund zu bleiben oder zu werden.</a:t>
            </a:r>
            <a:br>
              <a:rPr lang="de-DE" sz="2400" i="1" dirty="0">
                <a:solidFill>
                  <a:srgbClr val="385433"/>
                </a:solidFill>
                <a:latin typeface="Rubik" pitchFamily="2" charset="-79"/>
                <a:cs typeface="Rubik" pitchFamily="2" charset="-79"/>
              </a:rPr>
            </a:br>
            <a:r>
              <a:rPr lang="de-DE" sz="2400" i="1" dirty="0">
                <a:solidFill>
                  <a:srgbClr val="385433"/>
                </a:solidFill>
                <a:latin typeface="Rubik" pitchFamily="2" charset="-79"/>
                <a:cs typeface="Rubik" pitchFamily="2" charset="-79"/>
              </a:rPr>
              <a:t>Das liegt uns am Herzen und bereitet uns die größte Freude.“</a:t>
            </a:r>
            <a:endParaRPr lang="de-DE" sz="2400" i="1" u="none" strike="noStrike" dirty="0">
              <a:solidFill>
                <a:srgbClr val="385433"/>
              </a:solidFill>
              <a:effectLst/>
              <a:latin typeface="Rubik" pitchFamily="2" charset="-79"/>
              <a:cs typeface="Rubik" pitchFamily="2" charset="-79"/>
            </a:endParaRPr>
          </a:p>
        </p:txBody>
      </p:sp>
      <p:pic>
        <p:nvPicPr>
          <p:cNvPr id="4" name="Grafik 3">
            <a:extLst>
              <a:ext uri="{FF2B5EF4-FFF2-40B4-BE49-F238E27FC236}">
                <a16:creationId xmlns:a16="http://schemas.microsoft.com/office/drawing/2014/main" id="{F1E9E8A7-7BCD-A141-8E15-DC4E5886D8F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282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71307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6290206"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Gemeinnütziger Verein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841885" y="244198"/>
            <a:ext cx="326243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FAB652F5-8A38-F748-A4D6-5E793E0960CC}"/>
              </a:ext>
            </a:extLst>
          </p:cNvPr>
          <p:cNvSpPr/>
          <p:nvPr/>
        </p:nvSpPr>
        <p:spPr>
          <a:xfrm>
            <a:off x="874907" y="597059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2021 gegründet von Jürgen Amthor</a:t>
            </a: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08207" y="5970593"/>
            <a:ext cx="266700" cy="266700"/>
          </a:xfrm>
          <a:prstGeom prst="rect">
            <a:avLst/>
          </a:prstGeom>
        </p:spPr>
      </p:pic>
      <p:pic>
        <p:nvPicPr>
          <p:cNvPr id="7" name="Grafik 6">
            <a:extLst>
              <a:ext uri="{FF2B5EF4-FFF2-40B4-BE49-F238E27FC236}">
                <a16:creationId xmlns:a16="http://schemas.microsoft.com/office/drawing/2014/main" id="{CA369B75-F77B-C045-96D8-5AD5927C33B3}"/>
              </a:ext>
            </a:extLst>
          </p:cNvPr>
          <p:cNvPicPr>
            <a:picLocks noChangeAspect="1"/>
          </p:cNvPicPr>
          <p:nvPr/>
        </p:nvPicPr>
        <p:blipFill>
          <a:blip r:embed="rId3"/>
          <a:stretch>
            <a:fillRect/>
          </a:stretch>
        </p:blipFill>
        <p:spPr>
          <a:xfrm>
            <a:off x="2806296" y="2437179"/>
            <a:ext cx="6579407" cy="1983642"/>
          </a:xfrm>
          <a:prstGeom prst="rect">
            <a:avLst/>
          </a:prstGeom>
        </p:spPr>
      </p:pic>
    </p:spTree>
    <p:extLst>
      <p:ext uri="{BB962C8B-B14F-4D97-AF65-F5344CB8AC3E}">
        <p14:creationId xmlns:p14="http://schemas.microsoft.com/office/powerpoint/2010/main" val="57311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125960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939871"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Ziele des Vereins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4" name="Rechteck 3">
            <a:extLst>
              <a:ext uri="{FF2B5EF4-FFF2-40B4-BE49-F238E27FC236}">
                <a16:creationId xmlns:a16="http://schemas.microsoft.com/office/drawing/2014/main" id="{39355A97-4A7B-6E4E-A73A-DBA786EAD54B}"/>
              </a:ext>
            </a:extLst>
          </p:cNvPr>
          <p:cNvSpPr/>
          <p:nvPr/>
        </p:nvSpPr>
        <p:spPr>
          <a:xfrm>
            <a:off x="1724553" y="1997839"/>
            <a:ext cx="9037675" cy="2862322"/>
          </a:xfrm>
          <a:prstGeom prst="rect">
            <a:avLst/>
          </a:prstGeom>
        </p:spPr>
        <p:txBody>
          <a:bodyPr wrap="square">
            <a:spAutoFit/>
          </a:bodyPr>
          <a:lstStyle/>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Verbreitung der Effektiven Mikroorganismen </a:t>
            </a:r>
            <a:r>
              <a:rPr lang="de-DE" sz="2000" b="1" i="1" dirty="0">
                <a:solidFill>
                  <a:srgbClr val="828F80"/>
                </a:solidFill>
                <a:latin typeface="Rubik" pitchFamily="2" charset="-79"/>
                <a:cs typeface="Rubik" pitchFamily="2" charset="-79"/>
              </a:rPr>
              <a:t>weltweit</a:t>
            </a:r>
          </a:p>
          <a:p>
            <a:pPr marL="285750" indent="-285750">
              <a:buFont typeface="Arial" panose="020B0604020202020204" pitchFamily="34" charset="0"/>
              <a:buChar char="•"/>
            </a:pPr>
            <a:r>
              <a:rPr lang="de-DE" sz="2000" b="1" i="1" dirty="0">
                <a:solidFill>
                  <a:srgbClr val="828F80"/>
                </a:solidFill>
                <a:latin typeface="Rubik" pitchFamily="2" charset="-79"/>
                <a:cs typeface="Rubik" pitchFamily="2" charset="-79"/>
              </a:rPr>
              <a:t>Gemeinnützige Projekte </a:t>
            </a:r>
            <a:r>
              <a:rPr lang="de-DE" sz="2000" dirty="0">
                <a:solidFill>
                  <a:srgbClr val="828F80"/>
                </a:solidFill>
                <a:latin typeface="Rubik" pitchFamily="2" charset="-79"/>
                <a:cs typeface="Rubik" pitchFamily="2" charset="-79"/>
              </a:rPr>
              <a:t>weltweit</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Forschung- und Entwicklung für eine </a:t>
            </a:r>
            <a:r>
              <a:rPr lang="de-DE" sz="2000" b="1" i="1" dirty="0">
                <a:solidFill>
                  <a:srgbClr val="828F80"/>
                </a:solidFill>
                <a:latin typeface="Rubik" pitchFamily="2" charset="-79"/>
                <a:cs typeface="Rubik" pitchFamily="2" charset="-79"/>
              </a:rPr>
              <a:t>nachhaltigere und bessere Welt</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Unterstützung von nachhaltigen Projekten im </a:t>
            </a:r>
            <a:r>
              <a:rPr lang="de-DE" sz="2000" b="1" i="1" dirty="0">
                <a:solidFill>
                  <a:srgbClr val="828F80"/>
                </a:solidFill>
                <a:latin typeface="Rubik" pitchFamily="2" charset="-79"/>
                <a:cs typeface="Rubik" pitchFamily="2" charset="-79"/>
              </a:rPr>
              <a:t>Bereich Gesundheit, Garten, Landwirtschaft, Umwelt </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Erfahrungsaustausch und Zusammenführung von Gleichgesinnten</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Vorträge, Schulungen und Seminare weltweit</a:t>
            </a:r>
          </a:p>
          <a:p>
            <a:pPr marL="285750" indent="-285750">
              <a:buFont typeface="Arial" panose="020B0604020202020204" pitchFamily="34" charset="0"/>
              <a:buChar char="•"/>
            </a:pPr>
            <a:r>
              <a:rPr lang="de-DE" sz="2000" b="1" i="1" dirty="0">
                <a:solidFill>
                  <a:srgbClr val="828F80"/>
                </a:solidFill>
                <a:latin typeface="Rubik" pitchFamily="2" charset="-79"/>
                <a:cs typeface="Rubik" pitchFamily="2" charset="-79"/>
              </a:rPr>
              <a:t>Zusammenarbeit</a:t>
            </a:r>
            <a:r>
              <a:rPr lang="de-DE" sz="2000" dirty="0">
                <a:solidFill>
                  <a:srgbClr val="828F80"/>
                </a:solidFill>
                <a:latin typeface="Rubik" pitchFamily="2" charset="-79"/>
                <a:cs typeface="Rubik" pitchFamily="2" charset="-79"/>
              </a:rPr>
              <a:t> mit anderen Vereinen, Universitäten und Institutionen</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Publikationen von </a:t>
            </a:r>
            <a:r>
              <a:rPr lang="de-DE" sz="2000" b="1" i="1" dirty="0">
                <a:solidFill>
                  <a:srgbClr val="828F80"/>
                </a:solidFill>
                <a:latin typeface="Rubik" pitchFamily="2" charset="-79"/>
                <a:cs typeface="Rubik" pitchFamily="2" charset="-79"/>
              </a:rPr>
              <a:t>Studien und neuesten Erkenntnissen </a:t>
            </a:r>
          </a:p>
        </p:txBody>
      </p:sp>
    </p:spTree>
    <p:extLst>
      <p:ext uri="{BB962C8B-B14F-4D97-AF65-F5344CB8AC3E}">
        <p14:creationId xmlns:p14="http://schemas.microsoft.com/office/powerpoint/2010/main" val="275528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Person enthält.&#10;&#10;Automatisch generierte Beschreibung">
            <a:extLst>
              <a:ext uri="{FF2B5EF4-FFF2-40B4-BE49-F238E27FC236}">
                <a16:creationId xmlns:a16="http://schemas.microsoft.com/office/drawing/2014/main" id="{30296C46-5BFD-704D-8514-A9E4228A430E}"/>
              </a:ext>
            </a:extLst>
          </p:cNvPr>
          <p:cNvPicPr>
            <a:picLocks noChangeAspect="1"/>
          </p:cNvPicPr>
          <p:nvPr/>
        </p:nvPicPr>
        <p:blipFill>
          <a:blip r:embed="rId2"/>
          <a:stretch>
            <a:fillRect/>
          </a:stretch>
        </p:blipFill>
        <p:spPr>
          <a:xfrm>
            <a:off x="2450193" y="-865962"/>
            <a:ext cx="9334032" cy="5250393"/>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pic>
        <p:nvPicPr>
          <p:cNvPr id="9" name="Grafik 8" descr="Ein Bild, das Text enthält.&#10;&#10;Automatisch generierte Beschreibung">
            <a:extLst>
              <a:ext uri="{FF2B5EF4-FFF2-40B4-BE49-F238E27FC236}">
                <a16:creationId xmlns:a16="http://schemas.microsoft.com/office/drawing/2014/main" id="{61C0228F-AE49-1940-AA27-126DBC170335}"/>
              </a:ext>
            </a:extLst>
          </p:cNvPr>
          <p:cNvPicPr>
            <a:picLocks noChangeAspect="1"/>
          </p:cNvPicPr>
          <p:nvPr/>
        </p:nvPicPr>
        <p:blipFill>
          <a:blip r:embed="rId3"/>
          <a:stretch>
            <a:fillRect/>
          </a:stretch>
        </p:blipFill>
        <p:spPr>
          <a:xfrm>
            <a:off x="-1431610" y="937137"/>
            <a:ext cx="9045004" cy="5087815"/>
          </a:xfrm>
          <a:prstGeom prst="rect">
            <a:avLst/>
          </a:prstGeom>
        </p:spPr>
      </p:pic>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221189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5556559"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Projekte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12" name="Rechteck 11">
            <a:extLst>
              <a:ext uri="{FF2B5EF4-FFF2-40B4-BE49-F238E27FC236}">
                <a16:creationId xmlns:a16="http://schemas.microsoft.com/office/drawing/2014/main" id="{672FF89C-0323-114C-9394-9AB76AB4EF60}"/>
              </a:ext>
            </a:extLst>
          </p:cNvPr>
          <p:cNvSpPr/>
          <p:nvPr/>
        </p:nvSpPr>
        <p:spPr>
          <a:xfrm>
            <a:off x="874907" y="597059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Terra </a:t>
            </a:r>
            <a:r>
              <a:rPr lang="de-DE" sz="1200" dirty="0" err="1">
                <a:solidFill>
                  <a:srgbClr val="828F80"/>
                </a:solidFill>
                <a:latin typeface="Rubik" pitchFamily="2" charset="-79"/>
                <a:cs typeface="Rubik" pitchFamily="2" charset="-79"/>
              </a:rPr>
              <a:t>Preta</a:t>
            </a:r>
            <a:r>
              <a:rPr lang="de-DE" sz="1200" dirty="0">
                <a:solidFill>
                  <a:srgbClr val="828F80"/>
                </a:solidFill>
                <a:latin typeface="Rubik" pitchFamily="2" charset="-79"/>
                <a:cs typeface="Rubik" pitchFamily="2" charset="-79"/>
              </a:rPr>
              <a:t> Projekt in Nepal</a:t>
            </a:r>
          </a:p>
        </p:txBody>
      </p:sp>
      <p:sp>
        <p:nvSpPr>
          <p:cNvPr id="14" name="Rechteck 13">
            <a:extLst>
              <a:ext uri="{FF2B5EF4-FFF2-40B4-BE49-F238E27FC236}">
                <a16:creationId xmlns:a16="http://schemas.microsoft.com/office/drawing/2014/main" id="{1D868419-8FA9-3A49-BC08-95ED5C855CA1}"/>
              </a:ext>
            </a:extLst>
          </p:cNvPr>
          <p:cNvSpPr/>
          <p:nvPr/>
        </p:nvSpPr>
        <p:spPr>
          <a:xfrm>
            <a:off x="8037707" y="448176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Bevorstehendes Projekt in Eritrea</a:t>
            </a:r>
          </a:p>
        </p:txBody>
      </p:sp>
    </p:spTree>
    <p:extLst>
      <p:ext uri="{BB962C8B-B14F-4D97-AF65-F5344CB8AC3E}">
        <p14:creationId xmlns:p14="http://schemas.microsoft.com/office/powerpoint/2010/main" val="1116240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54722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5556559"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gemeinnütziger Verein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7" name="Rechteck 6">
            <a:extLst>
              <a:ext uri="{FF2B5EF4-FFF2-40B4-BE49-F238E27FC236}">
                <a16:creationId xmlns:a16="http://schemas.microsoft.com/office/drawing/2014/main" id="{49E75D4C-C3EF-8A47-A5A5-F3B24F5D162D}"/>
              </a:ext>
            </a:extLst>
          </p:cNvPr>
          <p:cNvSpPr/>
          <p:nvPr/>
        </p:nvSpPr>
        <p:spPr>
          <a:xfrm>
            <a:off x="4102394" y="3075057"/>
            <a:ext cx="4292009" cy="707886"/>
          </a:xfrm>
          <a:prstGeom prst="rect">
            <a:avLst/>
          </a:prstGeom>
        </p:spPr>
        <p:txBody>
          <a:bodyPr wrap="square">
            <a:spAutoFit/>
          </a:bodyPr>
          <a:lstStyle/>
          <a:p>
            <a:r>
              <a:rPr lang="de-DE" sz="2000" dirty="0">
                <a:solidFill>
                  <a:srgbClr val="828F80"/>
                </a:solidFill>
                <a:latin typeface="Rubik" pitchFamily="2" charset="-79"/>
                <a:cs typeface="Rubik" pitchFamily="2" charset="-79"/>
                <a:hlinkClick r:id="rId2">
                  <a:extLst>
                    <a:ext uri="{A12FA001-AC4F-418D-AE19-62706E023703}">
                      <ahyp:hlinkClr xmlns:ahyp="http://schemas.microsoft.com/office/drawing/2018/hyperlinkcolor" val="tx"/>
                    </a:ext>
                  </a:extLst>
                </a:hlinkClick>
              </a:rPr>
              <a:t>www.em-bakterienfreunde.com</a:t>
            </a:r>
            <a:endParaRPr lang="de-DE" sz="2000" dirty="0">
              <a:solidFill>
                <a:srgbClr val="828F80"/>
              </a:solidFill>
              <a:latin typeface="Rubik" pitchFamily="2" charset="-79"/>
              <a:cs typeface="Rubik" pitchFamily="2" charset="-79"/>
            </a:endParaRPr>
          </a:p>
          <a:p>
            <a:r>
              <a:rPr lang="de-DE" sz="2000" dirty="0" err="1">
                <a:solidFill>
                  <a:srgbClr val="828F80"/>
                </a:solidFill>
                <a:latin typeface="Rubik" pitchFamily="2" charset="-79"/>
                <a:cs typeface="Rubik" pitchFamily="2" charset="-79"/>
              </a:rPr>
              <a:t>info@em-bakterienfreunde.com</a:t>
            </a:r>
            <a:endParaRPr lang="de-DE" sz="2000" dirty="0">
              <a:solidFill>
                <a:srgbClr val="828F80"/>
              </a:solidFill>
              <a:latin typeface="Rubik" pitchFamily="2" charset="-79"/>
              <a:cs typeface="Rubik" pitchFamily="2" charset="-79"/>
            </a:endParaRPr>
          </a:p>
        </p:txBody>
      </p:sp>
    </p:spTree>
    <p:extLst>
      <p:ext uri="{BB962C8B-B14F-4D97-AF65-F5344CB8AC3E}">
        <p14:creationId xmlns:p14="http://schemas.microsoft.com/office/powerpoint/2010/main" val="178440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61123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Bakterienfreunde</a:t>
            </a:r>
            <a:br>
              <a:rPr lang="de-DE" dirty="0"/>
            </a:br>
            <a:endParaRPr lang="de-DE" dirty="0"/>
          </a:p>
        </p:txBody>
      </p:sp>
      <p:sp>
        <p:nvSpPr>
          <p:cNvPr id="2" name="Rechteck 1">
            <a:extLst>
              <a:ext uri="{FF2B5EF4-FFF2-40B4-BE49-F238E27FC236}">
                <a16:creationId xmlns:a16="http://schemas.microsoft.com/office/drawing/2014/main" id="{C9744841-FB91-AD45-9614-634E427753B4}"/>
              </a:ext>
            </a:extLst>
          </p:cNvPr>
          <p:cNvSpPr/>
          <p:nvPr/>
        </p:nvSpPr>
        <p:spPr>
          <a:xfrm>
            <a:off x="614111" y="1328819"/>
            <a:ext cx="2010487"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Ärztinnen und Ärzte</a:t>
            </a:r>
            <a:endParaRPr lang="de-DE" sz="1500" b="1" dirty="0">
              <a:solidFill>
                <a:srgbClr val="385433"/>
              </a:solidFill>
              <a:effectLst/>
              <a:latin typeface="Rubik" pitchFamily="2" charset="-79"/>
              <a:cs typeface="Rubik" pitchFamily="2" charset="-79"/>
            </a:endParaRPr>
          </a:p>
        </p:txBody>
      </p:sp>
      <p:sp>
        <p:nvSpPr>
          <p:cNvPr id="5" name="Rechteck 4">
            <a:extLst>
              <a:ext uri="{FF2B5EF4-FFF2-40B4-BE49-F238E27FC236}">
                <a16:creationId xmlns:a16="http://schemas.microsoft.com/office/drawing/2014/main" id="{DFECD15B-E69C-7F45-8C28-AF7BC46CBDD3}"/>
              </a:ext>
            </a:extLst>
          </p:cNvPr>
          <p:cNvSpPr/>
          <p:nvPr/>
        </p:nvSpPr>
        <p:spPr>
          <a:xfrm>
            <a:off x="598241" y="1642296"/>
            <a:ext cx="1830790" cy="553998"/>
          </a:xfrm>
          <a:prstGeom prst="rect">
            <a:avLst/>
          </a:prstGeom>
        </p:spPr>
        <p:txBody>
          <a:bodyPr wrap="square">
            <a:spAutoFit/>
          </a:bodyPr>
          <a:lstStyle/>
          <a:p>
            <a:r>
              <a:rPr lang="de-DE" sz="1500" dirty="0">
                <a:solidFill>
                  <a:srgbClr val="385433"/>
                </a:solidFill>
                <a:latin typeface="Rubik" pitchFamily="2" charset="-79"/>
                <a:cs typeface="Rubik" pitchFamily="2" charset="-79"/>
              </a:rPr>
              <a:t>Dr. med. Sabine </a:t>
            </a:r>
            <a:r>
              <a:rPr lang="de-DE" sz="1500" dirty="0" err="1">
                <a:solidFill>
                  <a:srgbClr val="385433"/>
                </a:solidFill>
                <a:latin typeface="Rubik" pitchFamily="2" charset="-79"/>
                <a:cs typeface="Rubik" pitchFamily="2" charset="-79"/>
              </a:rPr>
              <a:t>Fauth-Vergote</a:t>
            </a:r>
            <a:endParaRPr lang="de-DE" sz="1500" dirty="0">
              <a:solidFill>
                <a:srgbClr val="385433"/>
              </a:solidFill>
              <a:effectLst/>
              <a:latin typeface="Rubik" pitchFamily="2" charset="-79"/>
              <a:cs typeface="Rubik" pitchFamily="2" charset="-79"/>
            </a:endParaRPr>
          </a:p>
        </p:txBody>
      </p:sp>
      <p:sp>
        <p:nvSpPr>
          <p:cNvPr id="9" name="Rechteck 8">
            <a:extLst>
              <a:ext uri="{FF2B5EF4-FFF2-40B4-BE49-F238E27FC236}">
                <a16:creationId xmlns:a16="http://schemas.microsoft.com/office/drawing/2014/main" id="{9AEB8A30-17D5-1145-BA34-EA285D9BF2AC}"/>
              </a:ext>
            </a:extLst>
          </p:cNvPr>
          <p:cNvSpPr/>
          <p:nvPr/>
        </p:nvSpPr>
        <p:spPr>
          <a:xfrm>
            <a:off x="614111" y="2192101"/>
            <a:ext cx="87075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Würzburg</a:t>
            </a:r>
            <a:endParaRPr lang="de-DE" sz="1200"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A3BDF16B-08D0-8849-8742-A30688D824BE}"/>
              </a:ext>
            </a:extLst>
          </p:cNvPr>
          <p:cNvSpPr/>
          <p:nvPr/>
        </p:nvSpPr>
        <p:spPr>
          <a:xfrm>
            <a:off x="614111" y="2460631"/>
            <a:ext cx="1476686"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a:t>
            </a:r>
            <a:r>
              <a:rPr lang="de-DE" sz="1500" dirty="0" err="1">
                <a:solidFill>
                  <a:srgbClr val="385433"/>
                </a:solidFill>
                <a:latin typeface="Rubik" pitchFamily="2" charset="-79"/>
                <a:cs typeface="Rubik" pitchFamily="2" charset="-79"/>
              </a:rPr>
              <a:t>Rybol</a:t>
            </a:r>
            <a:endParaRPr lang="de-DE" sz="1500" dirty="0">
              <a:solidFill>
                <a:srgbClr val="385433"/>
              </a:solidFill>
              <a:effectLst/>
              <a:latin typeface="Rubik" pitchFamily="2" charset="-79"/>
              <a:cs typeface="Rubik" pitchFamily="2" charset="-79"/>
            </a:endParaRPr>
          </a:p>
        </p:txBody>
      </p:sp>
      <p:sp>
        <p:nvSpPr>
          <p:cNvPr id="11" name="Rechteck 10">
            <a:extLst>
              <a:ext uri="{FF2B5EF4-FFF2-40B4-BE49-F238E27FC236}">
                <a16:creationId xmlns:a16="http://schemas.microsoft.com/office/drawing/2014/main" id="{709A05BC-7320-244E-BF4B-5C6964D08D2F}"/>
              </a:ext>
            </a:extLst>
          </p:cNvPr>
          <p:cNvSpPr/>
          <p:nvPr/>
        </p:nvSpPr>
        <p:spPr>
          <a:xfrm>
            <a:off x="614111" y="2759732"/>
            <a:ext cx="510076" cy="276999"/>
          </a:xfrm>
          <a:prstGeom prst="rect">
            <a:avLst/>
          </a:prstGeom>
        </p:spPr>
        <p:txBody>
          <a:bodyPr wrap="none">
            <a:spAutoFit/>
          </a:bodyPr>
          <a:lstStyle/>
          <a:p>
            <a:r>
              <a:rPr lang="de-DE" sz="1200" dirty="0">
                <a:solidFill>
                  <a:srgbClr val="828F80"/>
                </a:solidFill>
                <a:latin typeface="Rubik" pitchFamily="2" charset="-79"/>
                <a:cs typeface="Rubik" pitchFamily="2" charset="-79"/>
              </a:rPr>
              <a:t>Lohr</a:t>
            </a:r>
            <a:endParaRPr lang="de-DE" sz="1200" dirty="0">
              <a:solidFill>
                <a:srgbClr val="828F80"/>
              </a:solidFill>
              <a:effectLst/>
              <a:latin typeface="Rubik" pitchFamily="2" charset="-79"/>
              <a:cs typeface="Rubik" pitchFamily="2" charset="-79"/>
            </a:endParaRPr>
          </a:p>
        </p:txBody>
      </p:sp>
      <p:sp>
        <p:nvSpPr>
          <p:cNvPr id="12" name="Rechteck 11">
            <a:extLst>
              <a:ext uri="{FF2B5EF4-FFF2-40B4-BE49-F238E27FC236}">
                <a16:creationId xmlns:a16="http://schemas.microsoft.com/office/drawing/2014/main" id="{56F4A247-E6DE-E14F-A573-270C3F57FDD0}"/>
              </a:ext>
            </a:extLst>
          </p:cNvPr>
          <p:cNvSpPr/>
          <p:nvPr/>
        </p:nvSpPr>
        <p:spPr>
          <a:xfrm>
            <a:off x="614111" y="3027043"/>
            <a:ext cx="165942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Haas‭ ‬</a:t>
            </a:r>
            <a:endParaRPr lang="de-DE" sz="1500" dirty="0">
              <a:solidFill>
                <a:srgbClr val="385433"/>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92BE3BF6-7F1D-954F-827B-2A42E0EF6DD4}"/>
              </a:ext>
            </a:extLst>
          </p:cNvPr>
          <p:cNvSpPr/>
          <p:nvPr/>
        </p:nvSpPr>
        <p:spPr>
          <a:xfrm>
            <a:off x="614111" y="3342122"/>
            <a:ext cx="1896673" cy="276999"/>
          </a:xfrm>
          <a:prstGeom prst="rect">
            <a:avLst/>
          </a:prstGeom>
        </p:spPr>
        <p:txBody>
          <a:bodyPr wrap="none">
            <a:spAutoFit/>
          </a:bodyPr>
          <a:lstStyle/>
          <a:p>
            <a:r>
              <a:rPr lang="de-DE" sz="1200" dirty="0">
                <a:solidFill>
                  <a:srgbClr val="828F80"/>
                </a:solidFill>
                <a:latin typeface="Rubik" pitchFamily="2" charset="-79"/>
                <a:cs typeface="Rubik" pitchFamily="2" charset="-79"/>
              </a:rPr>
              <a:t>Tumorzentrum Hoechst</a:t>
            </a:r>
            <a:endParaRPr lang="de-DE" sz="1200" dirty="0">
              <a:solidFill>
                <a:srgbClr val="828F80"/>
              </a:solidFill>
              <a:effectLst/>
              <a:latin typeface="Rubik" pitchFamily="2" charset="-79"/>
              <a:cs typeface="Rubik" pitchFamily="2" charset="-79"/>
            </a:endParaRPr>
          </a:p>
        </p:txBody>
      </p:sp>
      <p:sp>
        <p:nvSpPr>
          <p:cNvPr id="15" name="Rechteck 14">
            <a:extLst>
              <a:ext uri="{FF2B5EF4-FFF2-40B4-BE49-F238E27FC236}">
                <a16:creationId xmlns:a16="http://schemas.microsoft.com/office/drawing/2014/main" id="{C6963868-98E3-3A4A-80B1-90EADEA0788F}"/>
              </a:ext>
            </a:extLst>
          </p:cNvPr>
          <p:cNvSpPr/>
          <p:nvPr/>
        </p:nvSpPr>
        <p:spPr>
          <a:xfrm>
            <a:off x="614111" y="3679663"/>
            <a:ext cx="156004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a:t>
            </a:r>
            <a:r>
              <a:rPr lang="de-DE" sz="1500" dirty="0" err="1">
                <a:solidFill>
                  <a:srgbClr val="385433"/>
                </a:solidFill>
                <a:latin typeface="Rubik" pitchFamily="2" charset="-79"/>
                <a:cs typeface="Rubik" pitchFamily="2" charset="-79"/>
              </a:rPr>
              <a:t>Brüms</a:t>
            </a:r>
            <a:endParaRPr lang="de-DE" sz="1500" dirty="0">
              <a:solidFill>
                <a:srgbClr val="385433"/>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14C7D306-F01B-0D46-B9EB-916C2F2B5E03}"/>
              </a:ext>
            </a:extLst>
          </p:cNvPr>
          <p:cNvSpPr/>
          <p:nvPr/>
        </p:nvSpPr>
        <p:spPr>
          <a:xfrm>
            <a:off x="614111" y="4089778"/>
            <a:ext cx="147989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Dr. </a:t>
            </a:r>
            <a:r>
              <a:rPr lang="de-DE" sz="1500" dirty="0" err="1">
                <a:solidFill>
                  <a:srgbClr val="385433"/>
                </a:solidFill>
                <a:latin typeface="Rubik" pitchFamily="2" charset="-79"/>
                <a:cs typeface="Rubik" pitchFamily="2" charset="-79"/>
              </a:rPr>
              <a:t>Weth</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057D3A29-C009-744F-83B2-44E66C775EDD}"/>
              </a:ext>
            </a:extLst>
          </p:cNvPr>
          <p:cNvSpPr/>
          <p:nvPr/>
        </p:nvSpPr>
        <p:spPr>
          <a:xfrm>
            <a:off x="614111" y="4448691"/>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18" name="Rechteck 17">
            <a:extLst>
              <a:ext uri="{FF2B5EF4-FFF2-40B4-BE49-F238E27FC236}">
                <a16:creationId xmlns:a16="http://schemas.microsoft.com/office/drawing/2014/main" id="{07416635-421D-004E-963F-0AB2C27EB824}"/>
              </a:ext>
            </a:extLst>
          </p:cNvPr>
          <p:cNvSpPr/>
          <p:nvPr/>
        </p:nvSpPr>
        <p:spPr>
          <a:xfrm>
            <a:off x="614111" y="4817653"/>
            <a:ext cx="86433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a:t>
            </a:r>
            <a:endParaRPr lang="de-DE" sz="1500" dirty="0">
              <a:solidFill>
                <a:srgbClr val="385433"/>
              </a:solidFill>
              <a:effectLst/>
              <a:latin typeface="Rubik" pitchFamily="2" charset="-79"/>
              <a:cs typeface="Rubik" pitchFamily="2" charset="-79"/>
            </a:endParaRPr>
          </a:p>
        </p:txBody>
      </p:sp>
      <p:sp>
        <p:nvSpPr>
          <p:cNvPr id="19" name="Rechteck 18">
            <a:extLst>
              <a:ext uri="{FF2B5EF4-FFF2-40B4-BE49-F238E27FC236}">
                <a16:creationId xmlns:a16="http://schemas.microsoft.com/office/drawing/2014/main" id="{5F6E253A-A896-E54D-A852-BABBBA2F2DF0}"/>
              </a:ext>
            </a:extLst>
          </p:cNvPr>
          <p:cNvSpPr/>
          <p:nvPr/>
        </p:nvSpPr>
        <p:spPr>
          <a:xfrm>
            <a:off x="2992456" y="1328818"/>
            <a:ext cx="2064989"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Heilpraktiker*innen</a:t>
            </a:r>
            <a:endParaRPr lang="de-DE" sz="1500" b="1" dirty="0">
              <a:solidFill>
                <a:srgbClr val="385433"/>
              </a:solidFill>
              <a:effectLst/>
              <a:latin typeface="Rubik" pitchFamily="2" charset="-79"/>
              <a:cs typeface="Rubik" pitchFamily="2" charset="-79"/>
            </a:endParaRPr>
          </a:p>
        </p:txBody>
      </p:sp>
      <p:sp>
        <p:nvSpPr>
          <p:cNvPr id="20" name="Rechteck 19">
            <a:extLst>
              <a:ext uri="{FF2B5EF4-FFF2-40B4-BE49-F238E27FC236}">
                <a16:creationId xmlns:a16="http://schemas.microsoft.com/office/drawing/2014/main" id="{965F5AAC-1224-0D41-9A2F-61FA89C13F03}"/>
              </a:ext>
            </a:extLst>
          </p:cNvPr>
          <p:cNvSpPr/>
          <p:nvPr/>
        </p:nvSpPr>
        <p:spPr>
          <a:xfrm>
            <a:off x="2992456" y="1651983"/>
            <a:ext cx="1289135" cy="323165"/>
          </a:xfrm>
          <a:prstGeom prst="rect">
            <a:avLst/>
          </a:prstGeom>
        </p:spPr>
        <p:txBody>
          <a:bodyPr wrap="none">
            <a:spAutoFit/>
          </a:bodyPr>
          <a:lstStyle/>
          <a:p>
            <a:r>
              <a:rPr lang="de-DE" sz="1500" dirty="0">
                <a:solidFill>
                  <a:srgbClr val="385433"/>
                </a:solidFill>
                <a:latin typeface="Rubik" pitchFamily="2" charset="-79"/>
                <a:cs typeface="Rubik" pitchFamily="2" charset="-79"/>
              </a:rPr>
              <a:t>Verena </a:t>
            </a:r>
            <a:r>
              <a:rPr lang="de-DE" sz="1500" dirty="0" err="1">
                <a:solidFill>
                  <a:srgbClr val="385433"/>
                </a:solidFill>
                <a:latin typeface="Rubik" pitchFamily="2" charset="-79"/>
                <a:cs typeface="Rubik" pitchFamily="2" charset="-79"/>
              </a:rPr>
              <a:t>Böer</a:t>
            </a:r>
            <a:endParaRPr lang="de-DE" sz="1500" dirty="0">
              <a:solidFill>
                <a:srgbClr val="385433"/>
              </a:solidFill>
              <a:effectLst/>
              <a:latin typeface="Rubik" pitchFamily="2" charset="-79"/>
              <a:cs typeface="Rubik" pitchFamily="2" charset="-79"/>
            </a:endParaRPr>
          </a:p>
        </p:txBody>
      </p:sp>
      <p:sp>
        <p:nvSpPr>
          <p:cNvPr id="21" name="Rechteck 20">
            <a:extLst>
              <a:ext uri="{FF2B5EF4-FFF2-40B4-BE49-F238E27FC236}">
                <a16:creationId xmlns:a16="http://schemas.microsoft.com/office/drawing/2014/main" id="{5A2C6DE8-485A-1C4A-8870-96784E161AB9}"/>
              </a:ext>
            </a:extLst>
          </p:cNvPr>
          <p:cNvSpPr/>
          <p:nvPr/>
        </p:nvSpPr>
        <p:spPr>
          <a:xfrm>
            <a:off x="2998172" y="1965461"/>
            <a:ext cx="1378904"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Waldbüttelbrunn</a:t>
            </a:r>
            <a:endParaRPr lang="de-DE" sz="1200" dirty="0">
              <a:solidFill>
                <a:srgbClr val="828F80"/>
              </a:solidFill>
              <a:effectLst/>
              <a:latin typeface="Rubik" pitchFamily="2" charset="-79"/>
              <a:cs typeface="Rubik" pitchFamily="2" charset="-79"/>
            </a:endParaRPr>
          </a:p>
        </p:txBody>
      </p:sp>
      <p:sp>
        <p:nvSpPr>
          <p:cNvPr id="22" name="Rechteck 21">
            <a:extLst>
              <a:ext uri="{FF2B5EF4-FFF2-40B4-BE49-F238E27FC236}">
                <a16:creationId xmlns:a16="http://schemas.microsoft.com/office/drawing/2014/main" id="{C8D918E6-D17A-DC4C-B01E-9E6B6E00A503}"/>
              </a:ext>
            </a:extLst>
          </p:cNvPr>
          <p:cNvSpPr/>
          <p:nvPr/>
        </p:nvSpPr>
        <p:spPr>
          <a:xfrm>
            <a:off x="2992456" y="2290972"/>
            <a:ext cx="150233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Anja </a:t>
            </a:r>
            <a:r>
              <a:rPr lang="de-DE" sz="1500" dirty="0" err="1">
                <a:solidFill>
                  <a:srgbClr val="385433"/>
                </a:solidFill>
                <a:latin typeface="Rubik" pitchFamily="2" charset="-79"/>
                <a:cs typeface="Rubik" pitchFamily="2" charset="-79"/>
              </a:rPr>
              <a:t>Kleinhenz</a:t>
            </a:r>
            <a:endParaRPr lang="de-DE" sz="1500" dirty="0">
              <a:solidFill>
                <a:srgbClr val="385433"/>
              </a:solidFill>
              <a:effectLst/>
              <a:latin typeface="Rubik" pitchFamily="2" charset="-79"/>
              <a:cs typeface="Rubik" pitchFamily="2" charset="-79"/>
            </a:endParaRPr>
          </a:p>
        </p:txBody>
      </p:sp>
      <p:sp>
        <p:nvSpPr>
          <p:cNvPr id="23" name="Rechteck 22">
            <a:extLst>
              <a:ext uri="{FF2B5EF4-FFF2-40B4-BE49-F238E27FC236}">
                <a16:creationId xmlns:a16="http://schemas.microsoft.com/office/drawing/2014/main" id="{DCB05B8C-6F09-0D4D-B0C7-180D437FF50F}"/>
              </a:ext>
            </a:extLst>
          </p:cNvPr>
          <p:cNvSpPr/>
          <p:nvPr/>
        </p:nvSpPr>
        <p:spPr>
          <a:xfrm>
            <a:off x="2992456" y="2647143"/>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24" name="Rechteck 23">
            <a:extLst>
              <a:ext uri="{FF2B5EF4-FFF2-40B4-BE49-F238E27FC236}">
                <a16:creationId xmlns:a16="http://schemas.microsoft.com/office/drawing/2014/main" id="{BE5A2023-A0A3-BF4D-972F-DA2B3B002D36}"/>
              </a:ext>
            </a:extLst>
          </p:cNvPr>
          <p:cNvSpPr/>
          <p:nvPr/>
        </p:nvSpPr>
        <p:spPr>
          <a:xfrm>
            <a:off x="2992456" y="2951770"/>
            <a:ext cx="177805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Andreas </a:t>
            </a:r>
            <a:r>
              <a:rPr lang="de-DE" sz="1500" dirty="0" err="1">
                <a:solidFill>
                  <a:srgbClr val="385433"/>
                </a:solidFill>
                <a:latin typeface="Rubik" pitchFamily="2" charset="-79"/>
                <a:cs typeface="Rubik" pitchFamily="2" charset="-79"/>
              </a:rPr>
              <a:t>Keßler</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28B291EA-DE17-A44D-A067-C56D430DB4D7}"/>
              </a:ext>
            </a:extLst>
          </p:cNvPr>
          <p:cNvSpPr/>
          <p:nvPr/>
        </p:nvSpPr>
        <p:spPr>
          <a:xfrm>
            <a:off x="2992456" y="3265248"/>
            <a:ext cx="861133"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Ramsthal</a:t>
            </a:r>
            <a:endParaRPr lang="de-DE" sz="1200" dirty="0">
              <a:solidFill>
                <a:srgbClr val="828F80"/>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993D9094-B97D-C940-BB92-ED2EB8C63B49}"/>
              </a:ext>
            </a:extLst>
          </p:cNvPr>
          <p:cNvSpPr/>
          <p:nvPr/>
        </p:nvSpPr>
        <p:spPr>
          <a:xfrm>
            <a:off x="2973220" y="3581549"/>
            <a:ext cx="132440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Sabine Höhn</a:t>
            </a:r>
            <a:endParaRPr lang="de-DE" sz="1500" dirty="0">
              <a:solidFill>
                <a:srgbClr val="385433"/>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7064124A-DA26-AD41-8E79-3563263E1590}"/>
              </a:ext>
            </a:extLst>
          </p:cNvPr>
          <p:cNvSpPr/>
          <p:nvPr/>
        </p:nvSpPr>
        <p:spPr>
          <a:xfrm>
            <a:off x="2992456" y="3891554"/>
            <a:ext cx="2074607" cy="276999"/>
          </a:xfrm>
          <a:prstGeom prst="rect">
            <a:avLst/>
          </a:prstGeom>
        </p:spPr>
        <p:txBody>
          <a:bodyPr wrap="none">
            <a:spAutoFit/>
          </a:bodyPr>
          <a:lstStyle/>
          <a:p>
            <a:r>
              <a:rPr lang="de-DE" sz="1200" dirty="0">
                <a:solidFill>
                  <a:srgbClr val="828F80"/>
                </a:solidFill>
                <a:latin typeface="Rubik" pitchFamily="2" charset="-79"/>
                <a:cs typeface="Rubik" pitchFamily="2" charset="-79"/>
              </a:rPr>
              <a:t>Flörsbachtal-</a:t>
            </a:r>
            <a:r>
              <a:rPr lang="de-DE" sz="1200" dirty="0" err="1">
                <a:solidFill>
                  <a:srgbClr val="828F80"/>
                </a:solidFill>
                <a:latin typeface="Rubik" pitchFamily="2" charset="-79"/>
                <a:cs typeface="Rubik" pitchFamily="2" charset="-79"/>
              </a:rPr>
              <a:t>Lohrhaupten</a:t>
            </a:r>
            <a:endParaRPr lang="de-DE" sz="1200" dirty="0">
              <a:solidFill>
                <a:srgbClr val="828F80"/>
              </a:solidFill>
              <a:effectLst/>
              <a:latin typeface="Rubik" pitchFamily="2" charset="-79"/>
              <a:cs typeface="Rubik" pitchFamily="2" charset="-79"/>
            </a:endParaRPr>
          </a:p>
        </p:txBody>
      </p:sp>
      <p:sp>
        <p:nvSpPr>
          <p:cNvPr id="28" name="Rechteck 27">
            <a:extLst>
              <a:ext uri="{FF2B5EF4-FFF2-40B4-BE49-F238E27FC236}">
                <a16:creationId xmlns:a16="http://schemas.microsoft.com/office/drawing/2014/main" id="{B773A936-0B52-C04F-9065-9F6747C39B7A}"/>
              </a:ext>
            </a:extLst>
          </p:cNvPr>
          <p:cNvSpPr/>
          <p:nvPr/>
        </p:nvSpPr>
        <p:spPr>
          <a:xfrm>
            <a:off x="2980547" y="4207378"/>
            <a:ext cx="1614545"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Susanne Schulz</a:t>
            </a:r>
            <a:endParaRPr lang="de-DE" sz="1500" dirty="0">
              <a:solidFill>
                <a:srgbClr val="385433"/>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DAB8F141-6F2A-8142-A071-DA9EDF7A98C6}"/>
              </a:ext>
            </a:extLst>
          </p:cNvPr>
          <p:cNvSpPr/>
          <p:nvPr/>
        </p:nvSpPr>
        <p:spPr>
          <a:xfrm>
            <a:off x="2981241" y="4530543"/>
            <a:ext cx="1152880" cy="276999"/>
          </a:xfrm>
          <a:prstGeom prst="rect">
            <a:avLst/>
          </a:prstGeom>
        </p:spPr>
        <p:txBody>
          <a:bodyPr wrap="none">
            <a:spAutoFit/>
          </a:bodyPr>
          <a:lstStyle/>
          <a:p>
            <a:r>
              <a:rPr lang="de-DE" sz="1200" dirty="0">
                <a:solidFill>
                  <a:srgbClr val="828F80"/>
                </a:solidFill>
                <a:latin typeface="Rubik" pitchFamily="2" charset="-79"/>
                <a:cs typeface="Rubik" pitchFamily="2" charset="-79"/>
              </a:rPr>
              <a:t>Großheubach</a:t>
            </a:r>
            <a:endParaRPr lang="de-DE" sz="1200" dirty="0">
              <a:solidFill>
                <a:srgbClr val="828F80"/>
              </a:solidFill>
              <a:effectLst/>
              <a:latin typeface="Rubik" pitchFamily="2" charset="-79"/>
              <a:cs typeface="Rubik" pitchFamily="2" charset="-79"/>
            </a:endParaRPr>
          </a:p>
        </p:txBody>
      </p:sp>
      <p:sp>
        <p:nvSpPr>
          <p:cNvPr id="30" name="Rechteck 29">
            <a:extLst>
              <a:ext uri="{FF2B5EF4-FFF2-40B4-BE49-F238E27FC236}">
                <a16:creationId xmlns:a16="http://schemas.microsoft.com/office/drawing/2014/main" id="{7FE0F8ED-A5A7-2D40-898B-8B9B8E1FA6C7}"/>
              </a:ext>
            </a:extLst>
          </p:cNvPr>
          <p:cNvSpPr/>
          <p:nvPr/>
        </p:nvSpPr>
        <p:spPr>
          <a:xfrm>
            <a:off x="2992456" y="4785172"/>
            <a:ext cx="150233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(&gt;‬100)‬</a:t>
            </a:r>
            <a:endParaRPr lang="de-DE" sz="1500" dirty="0">
              <a:solidFill>
                <a:srgbClr val="385433"/>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594A3FA0-5094-EE49-85C6-7155A9B0CB17}"/>
              </a:ext>
            </a:extLst>
          </p:cNvPr>
          <p:cNvSpPr/>
          <p:nvPr/>
        </p:nvSpPr>
        <p:spPr>
          <a:xfrm>
            <a:off x="5437316" y="1328817"/>
            <a:ext cx="1459054"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Bereich Tiere</a:t>
            </a:r>
            <a:endParaRPr lang="de-DE" sz="1500" b="1" dirty="0">
              <a:solidFill>
                <a:srgbClr val="385433"/>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BE2909AC-D52F-B747-A396-F9BCAB41DF39}"/>
              </a:ext>
            </a:extLst>
          </p:cNvPr>
          <p:cNvSpPr/>
          <p:nvPr/>
        </p:nvSpPr>
        <p:spPr>
          <a:xfrm>
            <a:off x="5457755" y="1654326"/>
            <a:ext cx="2800767" cy="323165"/>
          </a:xfrm>
          <a:prstGeom prst="rect">
            <a:avLst/>
          </a:prstGeom>
        </p:spPr>
        <p:txBody>
          <a:bodyPr wrap="none">
            <a:spAutoFit/>
          </a:bodyPr>
          <a:lstStyle/>
          <a:p>
            <a:r>
              <a:rPr lang="de-DE" sz="1500" dirty="0">
                <a:solidFill>
                  <a:srgbClr val="385433"/>
                </a:solidFill>
                <a:latin typeface="Rubik" pitchFamily="2" charset="-79"/>
                <a:cs typeface="Rubik" pitchFamily="2" charset="-79"/>
              </a:rPr>
              <a:t>Pro </a:t>
            </a:r>
            <a:r>
              <a:rPr lang="de-DE" sz="1500" dirty="0" err="1">
                <a:solidFill>
                  <a:srgbClr val="385433"/>
                </a:solidFill>
                <a:latin typeface="Rubik" pitchFamily="2" charset="-79"/>
                <a:cs typeface="Rubik" pitchFamily="2" charset="-79"/>
              </a:rPr>
              <a:t>Animale</a:t>
            </a:r>
            <a:r>
              <a:rPr lang="de-DE" sz="1500" dirty="0">
                <a:solidFill>
                  <a:srgbClr val="385433"/>
                </a:solidFill>
                <a:latin typeface="Rubik" pitchFamily="2" charset="-79"/>
                <a:cs typeface="Rubik" pitchFamily="2" charset="-79"/>
              </a:rPr>
              <a:t> Tiere in Not e. V‬</a:t>
            </a:r>
            <a:endParaRPr lang="de-DE" sz="1500" dirty="0">
              <a:solidFill>
                <a:srgbClr val="385433"/>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F1EFB95E-268D-AF4A-9EC2-A9712F76090F}"/>
              </a:ext>
            </a:extLst>
          </p:cNvPr>
          <p:cNvSpPr/>
          <p:nvPr/>
        </p:nvSpPr>
        <p:spPr>
          <a:xfrm>
            <a:off x="5456124" y="2304220"/>
            <a:ext cx="258436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Gnadenhof Rhönwiese e. V</a:t>
            </a:r>
            <a:endParaRPr lang="de-DE" sz="1500" dirty="0">
              <a:solidFill>
                <a:srgbClr val="385433"/>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4C5CA364-C9CA-A14F-A65C-E80F548D696B}"/>
              </a:ext>
            </a:extLst>
          </p:cNvPr>
          <p:cNvSpPr/>
          <p:nvPr/>
        </p:nvSpPr>
        <p:spPr>
          <a:xfrm>
            <a:off x="5479207" y="1986221"/>
            <a:ext cx="1261884" cy="276999"/>
          </a:xfrm>
          <a:prstGeom prst="rect">
            <a:avLst/>
          </a:prstGeom>
        </p:spPr>
        <p:txBody>
          <a:bodyPr wrap="none">
            <a:spAutoFit/>
          </a:bodyPr>
          <a:lstStyle/>
          <a:p>
            <a:r>
              <a:rPr lang="de-DE" sz="1200" dirty="0">
                <a:solidFill>
                  <a:srgbClr val="828F80"/>
                </a:solidFill>
                <a:latin typeface="Rubik" pitchFamily="2" charset="-79"/>
                <a:cs typeface="Rubik" pitchFamily="2" charset="-79"/>
              </a:rPr>
              <a:t>Schweinfurt‭ ‬</a:t>
            </a:r>
            <a:endParaRPr lang="de-DE" sz="1200" dirty="0">
              <a:solidFill>
                <a:srgbClr val="828F80"/>
              </a:solidFill>
              <a:effectLst/>
              <a:latin typeface="Rubik" pitchFamily="2" charset="-79"/>
              <a:cs typeface="Rubik" pitchFamily="2" charset="-79"/>
            </a:endParaRPr>
          </a:p>
        </p:txBody>
      </p:sp>
      <p:sp>
        <p:nvSpPr>
          <p:cNvPr id="35" name="Rechteck 34">
            <a:extLst>
              <a:ext uri="{FF2B5EF4-FFF2-40B4-BE49-F238E27FC236}">
                <a16:creationId xmlns:a16="http://schemas.microsoft.com/office/drawing/2014/main" id="{FCC648F4-213B-0340-9ACE-BA922C2BB3F7}"/>
              </a:ext>
            </a:extLst>
          </p:cNvPr>
          <p:cNvSpPr/>
          <p:nvPr/>
        </p:nvSpPr>
        <p:spPr>
          <a:xfrm>
            <a:off x="5479207" y="2628388"/>
            <a:ext cx="1056700" cy="276999"/>
          </a:xfrm>
          <a:prstGeom prst="rect">
            <a:avLst/>
          </a:prstGeom>
        </p:spPr>
        <p:txBody>
          <a:bodyPr wrap="none">
            <a:spAutoFit/>
          </a:bodyPr>
          <a:lstStyle/>
          <a:p>
            <a:r>
              <a:rPr lang="de-DE" sz="1200" dirty="0">
                <a:solidFill>
                  <a:srgbClr val="828F80"/>
                </a:solidFill>
                <a:latin typeface="Rubik" pitchFamily="2" charset="-79"/>
                <a:cs typeface="Rubik" pitchFamily="2" charset="-79"/>
              </a:rPr>
              <a:t>Lutz Stamm</a:t>
            </a:r>
            <a:endParaRPr lang="de-DE" sz="1200" dirty="0">
              <a:solidFill>
                <a:srgbClr val="828F80"/>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33CE1174-E438-C146-BDAD-6B1E314EC0D0}"/>
              </a:ext>
            </a:extLst>
          </p:cNvPr>
          <p:cNvSpPr/>
          <p:nvPr/>
        </p:nvSpPr>
        <p:spPr>
          <a:xfrm>
            <a:off x="5479207" y="2921794"/>
            <a:ext cx="352532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Vereinigung d. Freizeitreiter u. Fahrer</a:t>
            </a:r>
            <a:endParaRPr lang="de-DE" sz="1500" dirty="0">
              <a:solidFill>
                <a:srgbClr val="385433"/>
              </a:solidFill>
              <a:effectLst/>
              <a:latin typeface="Rubik" pitchFamily="2" charset="-79"/>
              <a:cs typeface="Rubik" pitchFamily="2" charset="-79"/>
            </a:endParaRPr>
          </a:p>
        </p:txBody>
      </p:sp>
      <p:sp>
        <p:nvSpPr>
          <p:cNvPr id="37" name="Rechteck 36">
            <a:extLst>
              <a:ext uri="{FF2B5EF4-FFF2-40B4-BE49-F238E27FC236}">
                <a16:creationId xmlns:a16="http://schemas.microsoft.com/office/drawing/2014/main" id="{12773FEC-052C-1247-94B7-FB286488317C}"/>
              </a:ext>
            </a:extLst>
          </p:cNvPr>
          <p:cNvSpPr/>
          <p:nvPr/>
        </p:nvSpPr>
        <p:spPr>
          <a:xfrm>
            <a:off x="5479207" y="3244959"/>
            <a:ext cx="109356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Deutschland</a:t>
            </a:r>
            <a:endParaRPr lang="de-DE" sz="1200" dirty="0">
              <a:solidFill>
                <a:srgbClr val="828F80"/>
              </a:solidFill>
              <a:effectLst/>
              <a:latin typeface="Rubik" pitchFamily="2" charset="-79"/>
              <a:cs typeface="Rubik" pitchFamily="2" charset="-79"/>
            </a:endParaRPr>
          </a:p>
        </p:txBody>
      </p:sp>
      <p:sp>
        <p:nvSpPr>
          <p:cNvPr id="38" name="Rechteck 37">
            <a:extLst>
              <a:ext uri="{FF2B5EF4-FFF2-40B4-BE49-F238E27FC236}">
                <a16:creationId xmlns:a16="http://schemas.microsoft.com/office/drawing/2014/main" id="{E8B6E6F5-4FA9-A948-9AE8-AF7119F44438}"/>
              </a:ext>
            </a:extLst>
          </p:cNvPr>
          <p:cNvSpPr/>
          <p:nvPr/>
        </p:nvSpPr>
        <p:spPr>
          <a:xfrm>
            <a:off x="5479207" y="3542232"/>
            <a:ext cx="263245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Landesverband Bayern e. V</a:t>
            </a:r>
            <a:endParaRPr lang="de-DE" sz="1500" dirty="0">
              <a:solidFill>
                <a:srgbClr val="385433"/>
              </a:solidFill>
              <a:effectLst/>
              <a:latin typeface="Rubik" pitchFamily="2" charset="-79"/>
              <a:cs typeface="Rubik" pitchFamily="2" charset="-79"/>
            </a:endParaRPr>
          </a:p>
        </p:txBody>
      </p:sp>
      <p:sp>
        <p:nvSpPr>
          <p:cNvPr id="39" name="Rechteck 38">
            <a:extLst>
              <a:ext uri="{FF2B5EF4-FFF2-40B4-BE49-F238E27FC236}">
                <a16:creationId xmlns:a16="http://schemas.microsoft.com/office/drawing/2014/main" id="{74934BD9-6C51-E84D-8A97-499C250956AE}"/>
              </a:ext>
            </a:extLst>
          </p:cNvPr>
          <p:cNvSpPr/>
          <p:nvPr/>
        </p:nvSpPr>
        <p:spPr>
          <a:xfrm>
            <a:off x="5473292" y="3948677"/>
            <a:ext cx="185339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Hasan </a:t>
            </a:r>
            <a:r>
              <a:rPr lang="de-DE" sz="1500" dirty="0" err="1">
                <a:solidFill>
                  <a:srgbClr val="385433"/>
                </a:solidFill>
                <a:latin typeface="Rubik" pitchFamily="2" charset="-79"/>
                <a:cs typeface="Rubik" pitchFamily="2" charset="-79"/>
              </a:rPr>
              <a:t>Tatari</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40" name="Rechteck 39">
            <a:extLst>
              <a:ext uri="{FF2B5EF4-FFF2-40B4-BE49-F238E27FC236}">
                <a16:creationId xmlns:a16="http://schemas.microsoft.com/office/drawing/2014/main" id="{5C7C5183-14C5-9648-9B0C-225F49D206D6}"/>
              </a:ext>
            </a:extLst>
          </p:cNvPr>
          <p:cNvSpPr/>
          <p:nvPr/>
        </p:nvSpPr>
        <p:spPr>
          <a:xfrm>
            <a:off x="5476480" y="4271842"/>
            <a:ext cx="59824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Berlin</a:t>
            </a:r>
            <a:endParaRPr lang="de-DE" sz="1200" dirty="0">
              <a:solidFill>
                <a:srgbClr val="828F80"/>
              </a:solidFill>
              <a:effectLst/>
              <a:latin typeface="Rubik" pitchFamily="2" charset="-79"/>
              <a:cs typeface="Rubik" pitchFamily="2" charset="-79"/>
            </a:endParaRPr>
          </a:p>
        </p:txBody>
      </p:sp>
      <p:sp>
        <p:nvSpPr>
          <p:cNvPr id="41" name="Rechteck 40">
            <a:extLst>
              <a:ext uri="{FF2B5EF4-FFF2-40B4-BE49-F238E27FC236}">
                <a16:creationId xmlns:a16="http://schemas.microsoft.com/office/drawing/2014/main" id="{8EDC0FD7-5936-3C45-A5A7-AECC47540A2F}"/>
              </a:ext>
            </a:extLst>
          </p:cNvPr>
          <p:cNvSpPr/>
          <p:nvPr/>
        </p:nvSpPr>
        <p:spPr>
          <a:xfrm>
            <a:off x="5473292" y="4580916"/>
            <a:ext cx="200888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Tierheilpraxis </a:t>
            </a:r>
            <a:r>
              <a:rPr lang="de-DE" sz="1500" dirty="0" err="1">
                <a:solidFill>
                  <a:srgbClr val="385433"/>
                </a:solidFill>
                <a:latin typeface="Rubik" pitchFamily="2" charset="-79"/>
                <a:cs typeface="Rubik" pitchFamily="2" charset="-79"/>
              </a:rPr>
              <a:t>Kilbert</a:t>
            </a:r>
            <a:endParaRPr lang="de-DE" sz="1500" dirty="0">
              <a:solidFill>
                <a:srgbClr val="385433"/>
              </a:solidFill>
              <a:effectLst/>
              <a:latin typeface="Rubik" pitchFamily="2" charset="-79"/>
              <a:cs typeface="Rubik" pitchFamily="2" charset="-79"/>
            </a:endParaRPr>
          </a:p>
        </p:txBody>
      </p:sp>
      <p:sp>
        <p:nvSpPr>
          <p:cNvPr id="42" name="Rechteck 41">
            <a:extLst>
              <a:ext uri="{FF2B5EF4-FFF2-40B4-BE49-F238E27FC236}">
                <a16:creationId xmlns:a16="http://schemas.microsoft.com/office/drawing/2014/main" id="{7EF1AD7A-DA86-414D-B1C5-9A4FB8E3DD1F}"/>
              </a:ext>
            </a:extLst>
          </p:cNvPr>
          <p:cNvSpPr/>
          <p:nvPr/>
        </p:nvSpPr>
        <p:spPr>
          <a:xfrm>
            <a:off x="8839878" y="1259567"/>
            <a:ext cx="2946129" cy="553998"/>
          </a:xfrm>
          <a:prstGeom prst="rect">
            <a:avLst/>
          </a:prstGeom>
        </p:spPr>
        <p:txBody>
          <a:bodyPr wrap="square">
            <a:spAutoFit/>
          </a:bodyPr>
          <a:lstStyle/>
          <a:p>
            <a:r>
              <a:rPr lang="de-DE" sz="1500" b="1" dirty="0">
                <a:solidFill>
                  <a:srgbClr val="385433"/>
                </a:solidFill>
                <a:latin typeface="Rubik" pitchFamily="2" charset="-79"/>
                <a:cs typeface="Rubik" pitchFamily="2" charset="-79"/>
              </a:rPr>
              <a:t>Bereich Garten‭/‬</a:t>
            </a:r>
          </a:p>
          <a:p>
            <a:r>
              <a:rPr lang="de-DE" sz="1500" b="1" dirty="0">
                <a:solidFill>
                  <a:srgbClr val="385433"/>
                </a:solidFill>
                <a:latin typeface="Rubik" pitchFamily="2" charset="-79"/>
                <a:cs typeface="Rubik" pitchFamily="2" charset="-79"/>
              </a:rPr>
              <a:t>Landwirtschaft/Weinbau</a:t>
            </a:r>
            <a:endParaRPr lang="de-DE" sz="1500" b="1" dirty="0">
              <a:solidFill>
                <a:srgbClr val="385433"/>
              </a:solidFill>
              <a:effectLst/>
              <a:latin typeface="Rubik" pitchFamily="2" charset="-79"/>
              <a:cs typeface="Rubik" pitchFamily="2" charset="-79"/>
            </a:endParaRPr>
          </a:p>
        </p:txBody>
      </p:sp>
      <p:sp>
        <p:nvSpPr>
          <p:cNvPr id="43" name="Rechteck 42">
            <a:extLst>
              <a:ext uri="{FF2B5EF4-FFF2-40B4-BE49-F238E27FC236}">
                <a16:creationId xmlns:a16="http://schemas.microsoft.com/office/drawing/2014/main" id="{3B076EE8-3DC4-1E46-91A6-946F1C18D4B1}"/>
              </a:ext>
            </a:extLst>
          </p:cNvPr>
          <p:cNvSpPr/>
          <p:nvPr/>
        </p:nvSpPr>
        <p:spPr>
          <a:xfrm>
            <a:off x="8861518" y="1919295"/>
            <a:ext cx="184377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Schloss Sanssouci</a:t>
            </a:r>
            <a:endParaRPr lang="de-DE" sz="1500" dirty="0">
              <a:solidFill>
                <a:srgbClr val="385433"/>
              </a:solidFill>
              <a:effectLst/>
              <a:latin typeface="Rubik" pitchFamily="2" charset="-79"/>
              <a:cs typeface="Rubik" pitchFamily="2" charset="-79"/>
            </a:endParaRPr>
          </a:p>
        </p:txBody>
      </p:sp>
      <p:sp>
        <p:nvSpPr>
          <p:cNvPr id="44" name="Rechteck 43">
            <a:extLst>
              <a:ext uri="{FF2B5EF4-FFF2-40B4-BE49-F238E27FC236}">
                <a16:creationId xmlns:a16="http://schemas.microsoft.com/office/drawing/2014/main" id="{7694E048-188A-2C43-88B0-604024022CF0}"/>
              </a:ext>
            </a:extLst>
          </p:cNvPr>
          <p:cNvSpPr/>
          <p:nvPr/>
        </p:nvSpPr>
        <p:spPr>
          <a:xfrm>
            <a:off x="8887640" y="2165505"/>
            <a:ext cx="1111202" cy="369332"/>
          </a:xfrm>
          <a:prstGeom prst="rect">
            <a:avLst/>
          </a:prstGeom>
        </p:spPr>
        <p:txBody>
          <a:bodyPr wrap="none">
            <a:spAutoFit/>
          </a:bodyPr>
          <a:lstStyle/>
          <a:p>
            <a:r>
              <a:rPr lang="de-DE" sz="1200" dirty="0">
                <a:solidFill>
                  <a:srgbClr val="828F80"/>
                </a:solidFill>
                <a:latin typeface="Rubik" pitchFamily="2" charset="-79"/>
                <a:cs typeface="Rubik" pitchFamily="2" charset="-79"/>
              </a:rPr>
              <a:t>Potsdam</a:t>
            </a:r>
            <a:r>
              <a:rPr lang="de-DE" dirty="0">
                <a:solidFill>
                  <a:srgbClr val="828F80"/>
                </a:solidFill>
                <a:latin typeface="Rubik" pitchFamily="2" charset="-79"/>
                <a:cs typeface="Rubik" pitchFamily="2" charset="-79"/>
              </a:rPr>
              <a:t>‭ ‬</a:t>
            </a:r>
            <a:endParaRPr lang="de-DE" dirty="0">
              <a:solidFill>
                <a:srgbClr val="828F80"/>
              </a:solidFill>
              <a:effectLst/>
              <a:latin typeface="Rubik" pitchFamily="2" charset="-79"/>
              <a:cs typeface="Rubik" pitchFamily="2" charset="-79"/>
            </a:endParaRPr>
          </a:p>
        </p:txBody>
      </p:sp>
      <p:sp>
        <p:nvSpPr>
          <p:cNvPr id="45" name="Rechteck 44">
            <a:extLst>
              <a:ext uri="{FF2B5EF4-FFF2-40B4-BE49-F238E27FC236}">
                <a16:creationId xmlns:a16="http://schemas.microsoft.com/office/drawing/2014/main" id="{EAEFBDAA-35E1-4047-B8D3-5DB785F108F7}"/>
              </a:ext>
            </a:extLst>
          </p:cNvPr>
          <p:cNvSpPr/>
          <p:nvPr/>
        </p:nvSpPr>
        <p:spPr>
          <a:xfrm>
            <a:off x="8887640" y="2496555"/>
            <a:ext cx="212910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Natur im Garten e.V. ‬</a:t>
            </a:r>
            <a:endParaRPr lang="de-DE" sz="1500" dirty="0">
              <a:solidFill>
                <a:srgbClr val="385433"/>
              </a:solidFill>
              <a:effectLst/>
              <a:latin typeface="Rubik" pitchFamily="2" charset="-79"/>
              <a:cs typeface="Rubik" pitchFamily="2" charset="-79"/>
            </a:endParaRPr>
          </a:p>
        </p:txBody>
      </p:sp>
      <p:sp>
        <p:nvSpPr>
          <p:cNvPr id="46" name="Rechteck 45">
            <a:extLst>
              <a:ext uri="{FF2B5EF4-FFF2-40B4-BE49-F238E27FC236}">
                <a16:creationId xmlns:a16="http://schemas.microsoft.com/office/drawing/2014/main" id="{70E84635-FD71-3045-BB31-5EB3707CC728}"/>
              </a:ext>
            </a:extLst>
          </p:cNvPr>
          <p:cNvSpPr/>
          <p:nvPr/>
        </p:nvSpPr>
        <p:spPr>
          <a:xfrm>
            <a:off x="8887640" y="2856193"/>
            <a:ext cx="223811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Gartenmarkt </a:t>
            </a:r>
            <a:r>
              <a:rPr lang="de-DE" sz="1500" dirty="0" err="1">
                <a:solidFill>
                  <a:srgbClr val="385433"/>
                </a:solidFill>
                <a:latin typeface="Rubik" pitchFamily="2" charset="-79"/>
                <a:cs typeface="Rubik" pitchFamily="2" charset="-79"/>
              </a:rPr>
              <a:t>Schlereth</a:t>
            </a:r>
            <a:endParaRPr lang="de-DE" sz="1500" dirty="0">
              <a:solidFill>
                <a:srgbClr val="385433"/>
              </a:solidFill>
              <a:effectLst/>
              <a:latin typeface="Rubik" pitchFamily="2" charset="-79"/>
              <a:cs typeface="Rubik" pitchFamily="2" charset="-79"/>
            </a:endParaRPr>
          </a:p>
        </p:txBody>
      </p:sp>
      <p:sp>
        <p:nvSpPr>
          <p:cNvPr id="47" name="Rechteck 46">
            <a:extLst>
              <a:ext uri="{FF2B5EF4-FFF2-40B4-BE49-F238E27FC236}">
                <a16:creationId xmlns:a16="http://schemas.microsoft.com/office/drawing/2014/main" id="{6495D0B8-1B7B-EF42-9150-9F46E230F72F}"/>
              </a:ext>
            </a:extLst>
          </p:cNvPr>
          <p:cNvSpPr/>
          <p:nvPr/>
        </p:nvSpPr>
        <p:spPr>
          <a:xfrm>
            <a:off x="8921349" y="3195279"/>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48" name="Rechteck 47">
            <a:extLst>
              <a:ext uri="{FF2B5EF4-FFF2-40B4-BE49-F238E27FC236}">
                <a16:creationId xmlns:a16="http://schemas.microsoft.com/office/drawing/2014/main" id="{0C5683DF-D5B2-044F-924B-5751275F0671}"/>
              </a:ext>
            </a:extLst>
          </p:cNvPr>
          <p:cNvSpPr/>
          <p:nvPr/>
        </p:nvSpPr>
        <p:spPr>
          <a:xfrm>
            <a:off x="8942684" y="3577465"/>
            <a:ext cx="105830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LW Röder</a:t>
            </a:r>
            <a:endParaRPr lang="de-DE" sz="1500" dirty="0">
              <a:solidFill>
                <a:srgbClr val="385433"/>
              </a:solidFill>
              <a:effectLst/>
              <a:latin typeface="Rubik" pitchFamily="2" charset="-79"/>
              <a:cs typeface="Rubik" pitchFamily="2" charset="-79"/>
            </a:endParaRPr>
          </a:p>
        </p:txBody>
      </p:sp>
      <p:sp>
        <p:nvSpPr>
          <p:cNvPr id="49" name="Rechteck 48">
            <a:extLst>
              <a:ext uri="{FF2B5EF4-FFF2-40B4-BE49-F238E27FC236}">
                <a16:creationId xmlns:a16="http://schemas.microsoft.com/office/drawing/2014/main" id="{358840C9-C6EC-C140-A09B-C1166BDAF45E}"/>
              </a:ext>
            </a:extLst>
          </p:cNvPr>
          <p:cNvSpPr/>
          <p:nvPr/>
        </p:nvSpPr>
        <p:spPr>
          <a:xfrm>
            <a:off x="8929576" y="3955025"/>
            <a:ext cx="1255472" cy="276999"/>
          </a:xfrm>
          <a:prstGeom prst="rect">
            <a:avLst/>
          </a:prstGeom>
        </p:spPr>
        <p:txBody>
          <a:bodyPr wrap="none">
            <a:spAutoFit/>
          </a:bodyPr>
          <a:lstStyle/>
          <a:p>
            <a:r>
              <a:rPr lang="de-DE" sz="1200" dirty="0">
                <a:solidFill>
                  <a:srgbClr val="828F80"/>
                </a:solidFill>
                <a:latin typeface="Rubik" pitchFamily="2" charset="-79"/>
                <a:cs typeface="Rubik" pitchFamily="2" charset="-79"/>
              </a:rPr>
              <a:t>Pfaffenhausen</a:t>
            </a:r>
            <a:endParaRPr lang="de-DE" sz="1200" dirty="0">
              <a:solidFill>
                <a:srgbClr val="828F80"/>
              </a:solidFill>
              <a:effectLst/>
              <a:latin typeface="Rubik" pitchFamily="2" charset="-79"/>
              <a:cs typeface="Rubik" pitchFamily="2" charset="-79"/>
            </a:endParaRPr>
          </a:p>
        </p:txBody>
      </p:sp>
      <p:sp>
        <p:nvSpPr>
          <p:cNvPr id="50" name="Rechteck 49">
            <a:extLst>
              <a:ext uri="{FF2B5EF4-FFF2-40B4-BE49-F238E27FC236}">
                <a16:creationId xmlns:a16="http://schemas.microsoft.com/office/drawing/2014/main" id="{FF46099E-7516-7240-97EE-97D0CB640F45}"/>
              </a:ext>
            </a:extLst>
          </p:cNvPr>
          <p:cNvSpPr/>
          <p:nvPr/>
        </p:nvSpPr>
        <p:spPr>
          <a:xfrm>
            <a:off x="8942684" y="4232024"/>
            <a:ext cx="2693366" cy="323165"/>
          </a:xfrm>
          <a:prstGeom prst="rect">
            <a:avLst/>
          </a:prstGeom>
        </p:spPr>
        <p:txBody>
          <a:bodyPr wrap="none">
            <a:spAutoFit/>
          </a:bodyPr>
          <a:lstStyle/>
          <a:p>
            <a:r>
              <a:rPr lang="de-DE" sz="1500" dirty="0" err="1">
                <a:solidFill>
                  <a:srgbClr val="385433"/>
                </a:solidFill>
                <a:latin typeface="Rubik" pitchFamily="2" charset="-79"/>
                <a:cs typeface="Rubik" pitchFamily="2" charset="-79"/>
              </a:rPr>
              <a:t>Bayr</a:t>
            </a:r>
            <a:r>
              <a:rPr lang="de-DE" sz="1500" dirty="0">
                <a:solidFill>
                  <a:srgbClr val="385433"/>
                </a:solidFill>
                <a:latin typeface="Rubik" pitchFamily="2" charset="-79"/>
                <a:cs typeface="Rubik" pitchFamily="2" charset="-79"/>
              </a:rPr>
              <a:t>. Anstalt für Weinbau‭ ‬</a:t>
            </a:r>
            <a:endParaRPr lang="de-DE" sz="1500" dirty="0">
              <a:solidFill>
                <a:srgbClr val="385433"/>
              </a:solidFill>
              <a:effectLst/>
              <a:latin typeface="Rubik" pitchFamily="2" charset="-79"/>
              <a:cs typeface="Rubik" pitchFamily="2" charset="-79"/>
            </a:endParaRPr>
          </a:p>
        </p:txBody>
      </p:sp>
      <p:sp>
        <p:nvSpPr>
          <p:cNvPr id="51" name="Rechteck 50">
            <a:extLst>
              <a:ext uri="{FF2B5EF4-FFF2-40B4-BE49-F238E27FC236}">
                <a16:creationId xmlns:a16="http://schemas.microsoft.com/office/drawing/2014/main" id="{EA6562E3-1BB1-E747-8ABC-C73AA0169D00}"/>
              </a:ext>
            </a:extLst>
          </p:cNvPr>
          <p:cNvSpPr/>
          <p:nvPr/>
        </p:nvSpPr>
        <p:spPr>
          <a:xfrm>
            <a:off x="8942684" y="4598394"/>
            <a:ext cx="1260281"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Veitshöchheim</a:t>
            </a:r>
            <a:endParaRPr lang="de-DE" sz="1200" dirty="0">
              <a:solidFill>
                <a:srgbClr val="828F80"/>
              </a:solidFill>
              <a:effectLst/>
              <a:latin typeface="Rubik" pitchFamily="2" charset="-79"/>
              <a:cs typeface="Rubik" pitchFamily="2" charset="-79"/>
            </a:endParaRPr>
          </a:p>
        </p:txBody>
      </p:sp>
      <p:sp>
        <p:nvSpPr>
          <p:cNvPr id="52" name="Rechteck 51">
            <a:extLst>
              <a:ext uri="{FF2B5EF4-FFF2-40B4-BE49-F238E27FC236}">
                <a16:creationId xmlns:a16="http://schemas.microsoft.com/office/drawing/2014/main" id="{258A5B98-F2C7-E34E-A41E-951F4A5EA999}"/>
              </a:ext>
            </a:extLst>
          </p:cNvPr>
          <p:cNvSpPr/>
          <p:nvPr/>
        </p:nvSpPr>
        <p:spPr>
          <a:xfrm>
            <a:off x="8927181" y="4971919"/>
            <a:ext cx="207140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Weinbau: Juliusspital</a:t>
            </a:r>
            <a:endParaRPr lang="de-DE" sz="1500" dirty="0">
              <a:solidFill>
                <a:srgbClr val="385433"/>
              </a:solidFill>
              <a:effectLst/>
              <a:latin typeface="Rubik" pitchFamily="2" charset="-79"/>
              <a:cs typeface="Rubik" pitchFamily="2" charset="-79"/>
            </a:endParaRPr>
          </a:p>
        </p:txBody>
      </p:sp>
      <p:sp>
        <p:nvSpPr>
          <p:cNvPr id="53" name="Rechteck 52">
            <a:extLst>
              <a:ext uri="{FF2B5EF4-FFF2-40B4-BE49-F238E27FC236}">
                <a16:creationId xmlns:a16="http://schemas.microsoft.com/office/drawing/2014/main" id="{891CEB94-E6A0-7445-9873-78C19EE27BA2}"/>
              </a:ext>
            </a:extLst>
          </p:cNvPr>
          <p:cNvSpPr/>
          <p:nvPr/>
        </p:nvSpPr>
        <p:spPr>
          <a:xfrm>
            <a:off x="8942684" y="5347330"/>
            <a:ext cx="87075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Würzburg</a:t>
            </a:r>
            <a:endParaRPr lang="de-DE" sz="1200" dirty="0">
              <a:solidFill>
                <a:srgbClr val="828F80"/>
              </a:solidFill>
              <a:effectLst/>
              <a:latin typeface="Rubik" pitchFamily="2" charset="-79"/>
              <a:cs typeface="Rubik" pitchFamily="2" charset="-79"/>
            </a:endParaRPr>
          </a:p>
        </p:txBody>
      </p:sp>
      <p:sp>
        <p:nvSpPr>
          <p:cNvPr id="54" name="Rechteck 53">
            <a:extLst>
              <a:ext uri="{FF2B5EF4-FFF2-40B4-BE49-F238E27FC236}">
                <a16:creationId xmlns:a16="http://schemas.microsoft.com/office/drawing/2014/main" id="{309AC032-CB49-B44F-85A7-3DA9EDF48CD7}"/>
              </a:ext>
            </a:extLst>
          </p:cNvPr>
          <p:cNvSpPr/>
          <p:nvPr/>
        </p:nvSpPr>
        <p:spPr>
          <a:xfrm>
            <a:off x="8929576" y="5677994"/>
            <a:ext cx="177805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Weingut Drescher</a:t>
            </a:r>
            <a:endParaRPr lang="de-DE" sz="1500" dirty="0">
              <a:solidFill>
                <a:srgbClr val="385433"/>
              </a:solidFill>
              <a:effectLst/>
              <a:latin typeface="Rubik" pitchFamily="2" charset="-79"/>
              <a:cs typeface="Rubik" pitchFamily="2" charset="-79"/>
            </a:endParaRPr>
          </a:p>
        </p:txBody>
      </p:sp>
      <p:sp>
        <p:nvSpPr>
          <p:cNvPr id="55" name="Rechteck 54">
            <a:extLst>
              <a:ext uri="{FF2B5EF4-FFF2-40B4-BE49-F238E27FC236}">
                <a16:creationId xmlns:a16="http://schemas.microsoft.com/office/drawing/2014/main" id="{C857336C-C208-0B41-9F67-73CF2DCC94C9}"/>
              </a:ext>
            </a:extLst>
          </p:cNvPr>
          <p:cNvSpPr/>
          <p:nvPr/>
        </p:nvSpPr>
        <p:spPr>
          <a:xfrm>
            <a:off x="8945864" y="6034979"/>
            <a:ext cx="165141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Weingut </a:t>
            </a:r>
            <a:r>
              <a:rPr lang="de-DE" sz="1500" dirty="0" err="1">
                <a:solidFill>
                  <a:srgbClr val="385433"/>
                </a:solidFill>
                <a:latin typeface="Rubik" pitchFamily="2" charset="-79"/>
                <a:cs typeface="Rubik" pitchFamily="2" charset="-79"/>
              </a:rPr>
              <a:t>Baldauf</a:t>
            </a:r>
            <a:endParaRPr lang="de-DE" sz="1500" dirty="0">
              <a:solidFill>
                <a:srgbClr val="385433"/>
              </a:solidFill>
              <a:effectLst/>
              <a:latin typeface="Rubik" pitchFamily="2" charset="-79"/>
              <a:cs typeface="Rubik" pitchFamily="2" charset="-79"/>
            </a:endParaRPr>
          </a:p>
        </p:txBody>
      </p:sp>
      <p:sp>
        <p:nvSpPr>
          <p:cNvPr id="56" name="Rechteck 55">
            <a:extLst>
              <a:ext uri="{FF2B5EF4-FFF2-40B4-BE49-F238E27FC236}">
                <a16:creationId xmlns:a16="http://schemas.microsoft.com/office/drawing/2014/main" id="{53BEC5B9-3057-4C47-A61D-36EB3EFA83A5}"/>
              </a:ext>
            </a:extLst>
          </p:cNvPr>
          <p:cNvSpPr/>
          <p:nvPr/>
        </p:nvSpPr>
        <p:spPr>
          <a:xfrm>
            <a:off x="8961377" y="6391964"/>
            <a:ext cx="86433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a:t>
            </a:r>
            <a:endParaRPr lang="de-DE" sz="1500" dirty="0">
              <a:solidFill>
                <a:srgbClr val="385433"/>
              </a:solidFill>
              <a:effectLst/>
              <a:latin typeface="Rubik" pitchFamily="2" charset="-79"/>
              <a:cs typeface="Rubik" pitchFamily="2" charset="-79"/>
            </a:endParaRPr>
          </a:p>
        </p:txBody>
      </p:sp>
      <p:sp>
        <p:nvSpPr>
          <p:cNvPr id="57" name="Rechteck 56">
            <a:extLst>
              <a:ext uri="{FF2B5EF4-FFF2-40B4-BE49-F238E27FC236}">
                <a16:creationId xmlns:a16="http://schemas.microsoft.com/office/drawing/2014/main" id="{975F8C79-B00B-BA49-B746-B40248A5949A}"/>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3495482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38773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10515600" cy="763929"/>
          </a:xfrm>
        </p:spPr>
        <p:txBody>
          <a:bodyPr>
            <a:normAutofit fontScale="90000"/>
          </a:bodyPr>
          <a:lstStyle/>
          <a:p>
            <a:br>
              <a:rPr lang="de-DE" sz="2000" dirty="0">
                <a:latin typeface="Heebo Medium" pitchFamily="2" charset="-79"/>
                <a:cs typeface="Heebo Medium" pitchFamily="2" charset="-79"/>
              </a:rPr>
            </a:br>
            <a:br>
              <a:rPr lang="de-DE" sz="2000" dirty="0">
                <a:latin typeface="Heebo Medium" pitchFamily="2" charset="-79"/>
                <a:cs typeface="Heebo Medium" pitchFamily="2" charset="-79"/>
              </a:rPr>
            </a:br>
            <a:r>
              <a:rPr lang="de-DE" sz="2000" dirty="0">
                <a:solidFill>
                  <a:srgbClr val="385433"/>
                </a:solidFill>
                <a:latin typeface="Rubik Medium" pitchFamily="2" charset="-79"/>
                <a:cs typeface="Rubik Medium" pitchFamily="2" charset="-79"/>
              </a:rPr>
              <a:t>Welche Rolle spielen EMs bei der Entsäuerung?</a:t>
            </a:r>
            <a:br>
              <a:rPr lang="de-DE" dirty="0">
                <a:latin typeface="Heebo Medium" pitchFamily="2" charset="-79"/>
                <a:cs typeface="Heebo Medium" pitchFamily="2" charset="-79"/>
              </a:rPr>
            </a:br>
            <a:endParaRPr lang="de-DE" dirty="0">
              <a:latin typeface="Heebo Medium" pitchFamily="2" charset="-79"/>
              <a:cs typeface="Heebo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551742" y="244198"/>
            <a:ext cx="355257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a:t>
            </a:r>
            <a:endParaRPr lang="de-DE" sz="1200" dirty="0">
              <a:solidFill>
                <a:srgbClr val="385433"/>
              </a:solidFill>
              <a:effectLst/>
              <a:latin typeface="Rubik Light" pitchFamily="2" charset="-79"/>
              <a:cs typeface="Rubik Light" pitchFamily="2" charset="-79"/>
            </a:endParaRPr>
          </a:p>
        </p:txBody>
      </p:sp>
      <p:sp>
        <p:nvSpPr>
          <p:cNvPr id="7" name="Rechteck 6">
            <a:extLst>
              <a:ext uri="{FF2B5EF4-FFF2-40B4-BE49-F238E27FC236}">
                <a16:creationId xmlns:a16="http://schemas.microsoft.com/office/drawing/2014/main" id="{D8DA8C9E-C35E-884F-A11C-3AA5DEA76423}"/>
              </a:ext>
            </a:extLst>
          </p:cNvPr>
          <p:cNvSpPr/>
          <p:nvPr/>
        </p:nvSpPr>
        <p:spPr>
          <a:xfrm>
            <a:off x="1456607" y="2264758"/>
            <a:ext cx="9278785" cy="1938992"/>
          </a:xfrm>
          <a:prstGeom prst="rect">
            <a:avLst/>
          </a:prstGeom>
        </p:spPr>
        <p:txBody>
          <a:bodyPr wrap="square">
            <a:spAutoFit/>
          </a:bodyPr>
          <a:lstStyle/>
          <a:p>
            <a:pPr algn="ctr"/>
            <a:r>
              <a:rPr lang="de-DE" sz="3600" dirty="0">
                <a:solidFill>
                  <a:srgbClr val="828F80"/>
                </a:solidFill>
                <a:latin typeface="Rubik Medium" pitchFamily="2" charset="-79"/>
                <a:cs typeface="Rubik Medium" pitchFamily="2" charset="-79"/>
              </a:rPr>
              <a:t>Dein Wegweiser zur‭ ‬</a:t>
            </a:r>
          </a:p>
          <a:p>
            <a:pPr algn="ctr"/>
            <a:r>
              <a:rPr lang="de-DE" sz="3600" dirty="0">
                <a:solidFill>
                  <a:srgbClr val="828F80"/>
                </a:solidFill>
                <a:latin typeface="Rubik Medium" pitchFamily="2" charset="-79"/>
                <a:cs typeface="Rubik Medium" pitchFamily="2" charset="-79"/>
              </a:rPr>
              <a:t>Ganzheitlichen Gesundheit mit‭ ‬</a:t>
            </a:r>
          </a:p>
          <a:p>
            <a:pPr algn="ctr"/>
            <a:r>
              <a:rPr lang="de-DE" sz="4800" b="1" dirty="0">
                <a:solidFill>
                  <a:srgbClr val="385433"/>
                </a:solidFill>
                <a:latin typeface="Rubik" pitchFamily="2" charset="-79"/>
                <a:cs typeface="Rubik" pitchFamily="2" charset="-79"/>
              </a:rPr>
              <a:t>Effektiven Mikroorganismen</a:t>
            </a:r>
            <a:endParaRPr lang="de-DE" sz="4800" b="1" dirty="0">
              <a:solidFill>
                <a:srgbClr val="385433"/>
              </a:solidFill>
              <a:effectLst/>
              <a:latin typeface="Rubik" pitchFamily="2" charset="-79"/>
              <a:cs typeface="Rubik" pitchFamily="2" charset="-79"/>
            </a:endParaRPr>
          </a:p>
        </p:txBody>
      </p:sp>
      <p:sp>
        <p:nvSpPr>
          <p:cNvPr id="3" name="Rechteck 2">
            <a:extLst>
              <a:ext uri="{FF2B5EF4-FFF2-40B4-BE49-F238E27FC236}">
                <a16:creationId xmlns:a16="http://schemas.microsoft.com/office/drawing/2014/main" id="{FAB652F5-8A38-F748-A4D6-5E793E0960CC}"/>
              </a:ext>
            </a:extLst>
          </p:cNvPr>
          <p:cNvSpPr/>
          <p:nvPr/>
        </p:nvSpPr>
        <p:spPr>
          <a:xfrm>
            <a:off x="928070" y="5005400"/>
            <a:ext cx="4209425"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Mikroorganismen sind spezielle Bakterien.‬</a:t>
            </a:r>
          </a:p>
          <a:p>
            <a:r>
              <a:rPr lang="de-DE" sz="1200" dirty="0">
                <a:solidFill>
                  <a:srgbClr val="828F80"/>
                </a:solidFill>
                <a:latin typeface="Rubik" pitchFamily="2" charset="-79"/>
                <a:cs typeface="Rubik" pitchFamily="2" charset="-79"/>
              </a:rPr>
              <a:t>Um verständlich zu machen, wie wichtig Mikroorganismen oder Bakterien sind, müssen wir einen Schritt weiter vorne beginnen. So ungefähr bei der Entstehung der Erde.</a:t>
            </a: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61370" y="5005400"/>
            <a:ext cx="266700" cy="266700"/>
          </a:xfrm>
          <a:prstGeom prst="rect">
            <a:avLst/>
          </a:prstGeom>
        </p:spPr>
      </p:pic>
    </p:spTree>
    <p:extLst>
      <p:ext uri="{BB962C8B-B14F-4D97-AF65-F5344CB8AC3E}">
        <p14:creationId xmlns:p14="http://schemas.microsoft.com/office/powerpoint/2010/main" val="2414126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Gerade Verbindung 35">
            <a:extLst>
              <a:ext uri="{FF2B5EF4-FFF2-40B4-BE49-F238E27FC236}">
                <a16:creationId xmlns:a16="http://schemas.microsoft.com/office/drawing/2014/main" id="{E1CC2B1C-F718-8642-85DB-2098288C0C9D}"/>
              </a:ext>
            </a:extLst>
          </p:cNvPr>
          <p:cNvCxnSpPr>
            <a:cxnSpLocks/>
          </p:cNvCxnSpPr>
          <p:nvPr/>
        </p:nvCxnSpPr>
        <p:spPr>
          <a:xfrm>
            <a:off x="-738414" y="610408"/>
            <a:ext cx="4837471"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007658"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Entstehung der Mikroorganismen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71144" y="244198"/>
            <a:ext cx="3633174"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647365" y="3838254"/>
            <a:ext cx="266700" cy="266700"/>
          </a:xfrm>
          <a:prstGeom prst="rect">
            <a:avLst/>
          </a:prstGeom>
        </p:spPr>
      </p:pic>
      <p:sp>
        <p:nvSpPr>
          <p:cNvPr id="8" name="Rechteck 7">
            <a:extLst>
              <a:ext uri="{FF2B5EF4-FFF2-40B4-BE49-F238E27FC236}">
                <a16:creationId xmlns:a16="http://schemas.microsoft.com/office/drawing/2014/main" id="{15040E0B-B889-D443-AD7B-F44AB0D30927}"/>
              </a:ext>
            </a:extLst>
          </p:cNvPr>
          <p:cNvSpPr/>
          <p:nvPr/>
        </p:nvSpPr>
        <p:spPr>
          <a:xfrm>
            <a:off x="6914066" y="3838254"/>
            <a:ext cx="3680584" cy="2369880"/>
          </a:xfrm>
          <a:prstGeom prst="rect">
            <a:avLst/>
          </a:prstGeom>
        </p:spPr>
        <p:txBody>
          <a:bodyPr wrap="square">
            <a:spAutoFit/>
          </a:bodyPr>
          <a:lstStyle/>
          <a:p>
            <a:r>
              <a:rPr lang="de-DE" sz="1200" dirty="0">
                <a:solidFill>
                  <a:srgbClr val="828F80"/>
                </a:solidFill>
                <a:latin typeface="Rubik" pitchFamily="2" charset="-79"/>
                <a:cs typeface="Rubik" pitchFamily="2" charset="-79"/>
              </a:rPr>
              <a:t>Wie in einem Kochtopf brodelt die „Ur-Suppe“ vor sich hin. Erste langkettige Moleküle umschließen freie Aminosäuren - Prototypen einer Zelle. Es dauert noch eine Weile, bis die Arbeiten in diesen Einschlüssen aufeinander abgestimmt sind wie in einer Fabrik. Vor 3,5 Milliarden Jahren entstehen einfache Bakterien.‬</a:t>
            </a:r>
          </a:p>
          <a:p>
            <a:br>
              <a:rPr lang="de-DE" sz="1200" dirty="0">
                <a:solidFill>
                  <a:srgbClr val="828F80"/>
                </a:solidFill>
                <a:latin typeface="Rubik" pitchFamily="2" charset="-79"/>
                <a:cs typeface="Rubik" pitchFamily="2" charset="-79"/>
              </a:rPr>
            </a:br>
            <a:endParaRPr lang="de-DE" sz="1200" dirty="0">
              <a:solidFill>
                <a:srgbClr val="828F80"/>
              </a:solidFill>
              <a:latin typeface="Rubik" pitchFamily="2" charset="-79"/>
              <a:cs typeface="Rubik" pitchFamily="2" charset="-79"/>
            </a:endParaRPr>
          </a:p>
          <a:p>
            <a:r>
              <a:rPr lang="de-DE" sz="1000" dirty="0">
                <a:solidFill>
                  <a:srgbClr val="828F80"/>
                </a:solidFill>
                <a:latin typeface="Rubik" pitchFamily="2" charset="-79"/>
                <a:cs typeface="Rubik" pitchFamily="2" charset="-79"/>
              </a:rPr>
              <a:t>Quelle: </a:t>
            </a:r>
            <a:r>
              <a:rPr lang="de-DE" sz="1000" dirty="0">
                <a:solidFill>
                  <a:srgbClr val="828F80"/>
                </a:solidFill>
                <a:latin typeface="Rubik" pitchFamily="2" charset="-79"/>
                <a:cs typeface="Rubik" pitchFamily="2" charset="-79"/>
                <a:hlinkClick r:id="rId3"/>
              </a:rPr>
              <a:t>https://www.planet-wissen.de/natur/mikroorganismen/bakterien_urkeime_helfer_erreger/index.html</a:t>
            </a:r>
            <a:endParaRPr lang="de-DE" sz="1000" dirty="0">
              <a:solidFill>
                <a:srgbClr val="828F80"/>
              </a:solidFill>
              <a:latin typeface="Rubik" pitchFamily="2" charset="-79"/>
              <a:cs typeface="Rubik" pitchFamily="2" charset="-79"/>
            </a:endParaRPr>
          </a:p>
          <a:p>
            <a:endParaRPr lang="de-DE" sz="1000" dirty="0">
              <a:solidFill>
                <a:srgbClr val="828F80"/>
              </a:solidFill>
              <a:effectLst/>
              <a:latin typeface="Heebo" pitchFamily="2" charset="-79"/>
              <a:cs typeface="Heebo"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p:nvPr/>
        </p:nvCxnSpPr>
        <p:spPr>
          <a:xfrm>
            <a:off x="1062037" y="1706510"/>
            <a:ext cx="0" cy="5857875"/>
          </a:xfrm>
          <a:prstGeom prst="line">
            <a:avLst/>
          </a:prstGeom>
          <a:ln w="76200" cap="rnd">
            <a:solidFill>
              <a:srgbClr val="CC7547"/>
            </a:solidFill>
          </a:ln>
        </p:spPr>
        <p:style>
          <a:lnRef idx="1">
            <a:schemeClr val="dk1"/>
          </a:lnRef>
          <a:fillRef idx="0">
            <a:schemeClr val="dk1"/>
          </a:fillRef>
          <a:effectRef idx="0">
            <a:schemeClr val="dk1"/>
          </a:effectRef>
          <a:fontRef idx="minor">
            <a:schemeClr val="tx1"/>
          </a:fontRef>
        </p:style>
      </p:cxnSp>
      <p:sp>
        <p:nvSpPr>
          <p:cNvPr id="21" name="Rechtwinkliges Dreieck 20">
            <a:extLst>
              <a:ext uri="{FF2B5EF4-FFF2-40B4-BE49-F238E27FC236}">
                <a16:creationId xmlns:a16="http://schemas.microsoft.com/office/drawing/2014/main" id="{8DAE8EF5-E0EF-DB4A-B27E-AD4107E88F06}"/>
              </a:ext>
            </a:extLst>
          </p:cNvPr>
          <p:cNvSpPr/>
          <p:nvPr/>
        </p:nvSpPr>
        <p:spPr>
          <a:xfrm rot="18900000">
            <a:off x="985787" y="1433785"/>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winkliges Dreieck 21">
            <a:extLst>
              <a:ext uri="{FF2B5EF4-FFF2-40B4-BE49-F238E27FC236}">
                <a16:creationId xmlns:a16="http://schemas.microsoft.com/office/drawing/2014/main" id="{3C74FCC8-EB6D-E043-80B6-2DA5C38BA984}"/>
              </a:ext>
            </a:extLst>
          </p:cNvPr>
          <p:cNvSpPr/>
          <p:nvPr/>
        </p:nvSpPr>
        <p:spPr>
          <a:xfrm rot="18900000">
            <a:off x="985786" y="1266747"/>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winkliges Dreieck 22">
            <a:extLst>
              <a:ext uri="{FF2B5EF4-FFF2-40B4-BE49-F238E27FC236}">
                <a16:creationId xmlns:a16="http://schemas.microsoft.com/office/drawing/2014/main" id="{7D38232B-C778-6240-AE00-EEB28076AE6E}"/>
              </a:ext>
            </a:extLst>
          </p:cNvPr>
          <p:cNvSpPr/>
          <p:nvPr/>
        </p:nvSpPr>
        <p:spPr>
          <a:xfrm rot="18900000">
            <a:off x="985787" y="1115513"/>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Rechteck 23">
            <a:extLst>
              <a:ext uri="{FF2B5EF4-FFF2-40B4-BE49-F238E27FC236}">
                <a16:creationId xmlns:a16="http://schemas.microsoft.com/office/drawing/2014/main" id="{A67D5085-7AB5-5D4B-A87E-1B68D0E66598}"/>
              </a:ext>
            </a:extLst>
          </p:cNvPr>
          <p:cNvSpPr/>
          <p:nvPr/>
        </p:nvSpPr>
        <p:spPr>
          <a:xfrm>
            <a:off x="1801633" y="1617868"/>
            <a:ext cx="2433680" cy="369332"/>
          </a:xfrm>
          <a:prstGeom prst="rect">
            <a:avLst/>
          </a:prstGeom>
        </p:spPr>
        <p:txBody>
          <a:bodyPr wrap="none">
            <a:spAutoFit/>
          </a:bodyPr>
          <a:lstStyle/>
          <a:p>
            <a:r>
              <a:rPr lang="de-DE" sz="1600" dirty="0">
                <a:solidFill>
                  <a:srgbClr val="828F80"/>
                </a:solidFill>
                <a:latin typeface="Rubik" pitchFamily="2" charset="-79"/>
                <a:cs typeface="Rubik" pitchFamily="2" charset="-79"/>
              </a:rPr>
              <a:t>Entstehung der Erde‭ </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D6A97A93-92DC-B44D-B01F-E20837909B29}"/>
              </a:ext>
            </a:extLst>
          </p:cNvPr>
          <p:cNvSpPr/>
          <p:nvPr/>
        </p:nvSpPr>
        <p:spPr>
          <a:xfrm>
            <a:off x="1801633" y="1987200"/>
            <a:ext cx="3320140"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ca. 4,5 Milliarden Jahren</a:t>
            </a:r>
            <a:endParaRPr lang="de-DE" dirty="0">
              <a:solidFill>
                <a:srgbClr val="385433"/>
              </a:solidFill>
              <a:effectLst/>
              <a:latin typeface="Rubik Medium" pitchFamily="2" charset="-79"/>
              <a:cs typeface="Rubik Medium" pitchFamily="2" charset="-79"/>
            </a:endParaRPr>
          </a:p>
        </p:txBody>
      </p:sp>
      <p:sp>
        <p:nvSpPr>
          <p:cNvPr id="26" name="Rechteck 25">
            <a:extLst>
              <a:ext uri="{FF2B5EF4-FFF2-40B4-BE49-F238E27FC236}">
                <a16:creationId xmlns:a16="http://schemas.microsoft.com/office/drawing/2014/main" id="{FB2CC398-1ED4-D34C-B27E-1DABF0939453}"/>
              </a:ext>
            </a:extLst>
          </p:cNvPr>
          <p:cNvSpPr/>
          <p:nvPr/>
        </p:nvSpPr>
        <p:spPr>
          <a:xfrm>
            <a:off x="1801633" y="2670813"/>
            <a:ext cx="1665841" cy="369332"/>
          </a:xfrm>
          <a:prstGeom prst="rect">
            <a:avLst/>
          </a:prstGeom>
        </p:spPr>
        <p:txBody>
          <a:bodyPr wrap="none">
            <a:spAutoFit/>
          </a:bodyPr>
          <a:lstStyle/>
          <a:p>
            <a:r>
              <a:rPr lang="de-DE" sz="1600" dirty="0">
                <a:solidFill>
                  <a:srgbClr val="828F80"/>
                </a:solidFill>
                <a:latin typeface="Rubik" pitchFamily="2" charset="-79"/>
                <a:cs typeface="Rubik" pitchFamily="2" charset="-79"/>
              </a:rPr>
              <a:t>Erste Einzeller</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97F94454-008B-8F4C-A925-59409BB794B6}"/>
              </a:ext>
            </a:extLst>
          </p:cNvPr>
          <p:cNvSpPr/>
          <p:nvPr/>
        </p:nvSpPr>
        <p:spPr>
          <a:xfrm>
            <a:off x="1801633" y="3040145"/>
            <a:ext cx="2945037"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3,8 Milliarden Jahren</a:t>
            </a:r>
            <a:endParaRPr lang="de-DE" dirty="0">
              <a:solidFill>
                <a:srgbClr val="385433"/>
              </a:solidFill>
              <a:effectLst/>
              <a:latin typeface="Rubik Medium" pitchFamily="2" charset="-79"/>
              <a:cs typeface="Rubik Medium" pitchFamily="2" charset="-79"/>
            </a:endParaRPr>
          </a:p>
        </p:txBody>
      </p:sp>
      <p:sp>
        <p:nvSpPr>
          <p:cNvPr id="28" name="Rechteck 27">
            <a:extLst>
              <a:ext uri="{FF2B5EF4-FFF2-40B4-BE49-F238E27FC236}">
                <a16:creationId xmlns:a16="http://schemas.microsoft.com/office/drawing/2014/main" id="{1C1F4430-6031-774B-997A-4F7DEDEC7BF7}"/>
              </a:ext>
            </a:extLst>
          </p:cNvPr>
          <p:cNvSpPr/>
          <p:nvPr/>
        </p:nvSpPr>
        <p:spPr>
          <a:xfrm>
            <a:off x="1801633" y="3694543"/>
            <a:ext cx="3980577" cy="338554"/>
          </a:xfrm>
          <a:prstGeom prst="rect">
            <a:avLst/>
          </a:prstGeom>
        </p:spPr>
        <p:txBody>
          <a:bodyPr wrap="none">
            <a:spAutoFit/>
          </a:bodyPr>
          <a:lstStyle/>
          <a:p>
            <a:r>
              <a:rPr lang="de-DE" sz="1600" dirty="0">
                <a:solidFill>
                  <a:srgbClr val="CC7547"/>
                </a:solidFill>
                <a:latin typeface="Rubik" pitchFamily="2" charset="-79"/>
                <a:cs typeface="Rubik" pitchFamily="2" charset="-79"/>
              </a:rPr>
              <a:t>Erste Sauerstoff freisetzende Bakterien</a:t>
            </a:r>
            <a:endParaRPr lang="de-DE" dirty="0">
              <a:solidFill>
                <a:srgbClr val="CC7547"/>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018EB8B9-BE83-6D4D-A527-01A88B3CDFEC}"/>
              </a:ext>
            </a:extLst>
          </p:cNvPr>
          <p:cNvSpPr/>
          <p:nvPr/>
        </p:nvSpPr>
        <p:spPr>
          <a:xfrm>
            <a:off x="1801633" y="4063875"/>
            <a:ext cx="2829621" cy="369332"/>
          </a:xfrm>
          <a:prstGeom prst="rect">
            <a:avLst/>
          </a:prstGeom>
        </p:spPr>
        <p:txBody>
          <a:bodyPr wrap="none">
            <a:spAutoFit/>
          </a:bodyPr>
          <a:lstStyle/>
          <a:p>
            <a:r>
              <a:rPr lang="de-DE" dirty="0">
                <a:solidFill>
                  <a:srgbClr val="CC7547"/>
                </a:solidFill>
                <a:latin typeface="Rubik Medium" pitchFamily="2" charset="-79"/>
                <a:cs typeface="Rubik Medium" pitchFamily="2" charset="-79"/>
              </a:rPr>
              <a:t>vor 3 Milliarden Jahren</a:t>
            </a:r>
            <a:endParaRPr lang="de-DE" dirty="0">
              <a:solidFill>
                <a:srgbClr val="CC7547"/>
              </a:solidFill>
              <a:effectLst/>
              <a:latin typeface="Rubik Medium" pitchFamily="2" charset="-79"/>
              <a:cs typeface="Rubik Medium" pitchFamily="2" charset="-79"/>
            </a:endParaRPr>
          </a:p>
        </p:txBody>
      </p:sp>
      <p:sp>
        <p:nvSpPr>
          <p:cNvPr id="30" name="Rechteck 29">
            <a:extLst>
              <a:ext uri="{FF2B5EF4-FFF2-40B4-BE49-F238E27FC236}">
                <a16:creationId xmlns:a16="http://schemas.microsoft.com/office/drawing/2014/main" id="{85698D06-D754-3745-921C-564C6BF6BF06}"/>
              </a:ext>
            </a:extLst>
          </p:cNvPr>
          <p:cNvSpPr/>
          <p:nvPr/>
        </p:nvSpPr>
        <p:spPr>
          <a:xfrm>
            <a:off x="1801633" y="5284804"/>
            <a:ext cx="2627642" cy="338554"/>
          </a:xfrm>
          <a:prstGeom prst="rect">
            <a:avLst/>
          </a:prstGeom>
        </p:spPr>
        <p:txBody>
          <a:bodyPr wrap="none">
            <a:spAutoFit/>
          </a:bodyPr>
          <a:lstStyle/>
          <a:p>
            <a:r>
              <a:rPr lang="de-DE" sz="1600" dirty="0">
                <a:solidFill>
                  <a:srgbClr val="828F80"/>
                </a:solidFill>
                <a:latin typeface="Rubik" pitchFamily="2" charset="-79"/>
                <a:cs typeface="Rubik" pitchFamily="2" charset="-79"/>
              </a:rPr>
              <a:t>Ausbildung der Ozonhülle</a:t>
            </a:r>
            <a:endParaRPr lang="de-DE" dirty="0">
              <a:solidFill>
                <a:srgbClr val="828F80"/>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4F3BCC90-619F-094F-89EA-EB08D917B46D}"/>
              </a:ext>
            </a:extLst>
          </p:cNvPr>
          <p:cNvSpPr/>
          <p:nvPr/>
        </p:nvSpPr>
        <p:spPr>
          <a:xfrm>
            <a:off x="1801633" y="5654136"/>
            <a:ext cx="2941831"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2,8 Milliarden Jahren</a:t>
            </a:r>
            <a:endParaRPr lang="de-DE" dirty="0">
              <a:solidFill>
                <a:srgbClr val="385433"/>
              </a:solidFill>
              <a:effectLst/>
              <a:latin typeface="Rubik Medium" pitchFamily="2" charset="-79"/>
              <a:cs typeface="Rubik Medium" pitchFamily="2" charset="-79"/>
            </a:endParaRPr>
          </a:p>
        </p:txBody>
      </p:sp>
      <p:sp>
        <p:nvSpPr>
          <p:cNvPr id="32" name="Oval 31">
            <a:extLst>
              <a:ext uri="{FF2B5EF4-FFF2-40B4-BE49-F238E27FC236}">
                <a16:creationId xmlns:a16="http://schemas.microsoft.com/office/drawing/2014/main" id="{D553FA35-AA9B-264D-ABEC-D6784430F24E}"/>
              </a:ext>
            </a:extLst>
          </p:cNvPr>
          <p:cNvSpPr/>
          <p:nvPr/>
        </p:nvSpPr>
        <p:spPr>
          <a:xfrm>
            <a:off x="4791077" y="4579512"/>
            <a:ext cx="418416" cy="418416"/>
          </a:xfrm>
          <a:prstGeom prst="ellipse">
            <a:avLst/>
          </a:prstGeom>
          <a:noFill/>
          <a:ln w="19050">
            <a:solidFill>
              <a:srgbClr val="385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Oval 32">
            <a:extLst>
              <a:ext uri="{FF2B5EF4-FFF2-40B4-BE49-F238E27FC236}">
                <a16:creationId xmlns:a16="http://schemas.microsoft.com/office/drawing/2014/main" id="{01240743-61F5-C148-9684-36685C77BD8D}"/>
              </a:ext>
            </a:extLst>
          </p:cNvPr>
          <p:cNvSpPr/>
          <p:nvPr/>
        </p:nvSpPr>
        <p:spPr>
          <a:xfrm>
            <a:off x="5072932" y="4433207"/>
            <a:ext cx="63611" cy="63611"/>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Oval 33">
            <a:extLst>
              <a:ext uri="{FF2B5EF4-FFF2-40B4-BE49-F238E27FC236}">
                <a16:creationId xmlns:a16="http://schemas.microsoft.com/office/drawing/2014/main" id="{D3D52C9E-1696-024F-AFF8-DD28BE2ABA14}"/>
              </a:ext>
            </a:extLst>
          </p:cNvPr>
          <p:cNvSpPr/>
          <p:nvPr/>
        </p:nvSpPr>
        <p:spPr>
          <a:xfrm>
            <a:off x="5175978" y="4318163"/>
            <a:ext cx="184946" cy="184946"/>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3FD0F083-0AA6-8044-A91B-91C878D02107}"/>
              </a:ext>
            </a:extLst>
          </p:cNvPr>
          <p:cNvSpPr/>
          <p:nvPr/>
        </p:nvSpPr>
        <p:spPr>
          <a:xfrm>
            <a:off x="5263763" y="4067447"/>
            <a:ext cx="63611" cy="63611"/>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09578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a:cxnSpLocks/>
          </p:cNvCxnSpPr>
          <p:nvPr/>
        </p:nvCxnSpPr>
        <p:spPr>
          <a:xfrm>
            <a:off x="1062037" y="-138896"/>
            <a:ext cx="0" cy="7654121"/>
          </a:xfrm>
          <a:prstGeom prst="line">
            <a:avLst/>
          </a:prstGeom>
          <a:ln w="76200">
            <a:solidFill>
              <a:srgbClr val="CC7547"/>
            </a:solidFill>
          </a:ln>
        </p:spPr>
        <p:style>
          <a:lnRef idx="1">
            <a:schemeClr val="dk1"/>
          </a:lnRef>
          <a:fillRef idx="0">
            <a:schemeClr val="dk1"/>
          </a:fillRef>
          <a:effectRef idx="0">
            <a:schemeClr val="dk1"/>
          </a:effectRef>
          <a:fontRef idx="minor">
            <a:schemeClr val="tx1"/>
          </a:fontRef>
        </p:style>
      </p:cxnSp>
      <p:sp>
        <p:nvSpPr>
          <p:cNvPr id="24" name="Rechteck 23">
            <a:extLst>
              <a:ext uri="{FF2B5EF4-FFF2-40B4-BE49-F238E27FC236}">
                <a16:creationId xmlns:a16="http://schemas.microsoft.com/office/drawing/2014/main" id="{A67D5085-7AB5-5D4B-A87E-1B68D0E66598}"/>
              </a:ext>
            </a:extLst>
          </p:cNvPr>
          <p:cNvSpPr/>
          <p:nvPr/>
        </p:nvSpPr>
        <p:spPr>
          <a:xfrm>
            <a:off x="1801633" y="907864"/>
            <a:ext cx="2036135" cy="369332"/>
          </a:xfrm>
          <a:prstGeom prst="rect">
            <a:avLst/>
          </a:prstGeom>
        </p:spPr>
        <p:txBody>
          <a:bodyPr wrap="none">
            <a:spAutoFit/>
          </a:bodyPr>
          <a:lstStyle/>
          <a:p>
            <a:r>
              <a:rPr lang="de-DE" sz="1600" dirty="0">
                <a:solidFill>
                  <a:srgbClr val="828F80"/>
                </a:solidFill>
                <a:latin typeface="Rubik" pitchFamily="2" charset="-79"/>
                <a:cs typeface="Rubik" pitchFamily="2" charset="-79"/>
              </a:rPr>
              <a:t>Bakterien an Land</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D6A97A93-92DC-B44D-B01F-E20837909B29}"/>
              </a:ext>
            </a:extLst>
          </p:cNvPr>
          <p:cNvSpPr/>
          <p:nvPr/>
        </p:nvSpPr>
        <p:spPr>
          <a:xfrm>
            <a:off x="1801633" y="1277196"/>
            <a:ext cx="2906565"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1,4 Milliarden Jahren</a:t>
            </a:r>
            <a:endParaRPr lang="de-DE" dirty="0">
              <a:solidFill>
                <a:srgbClr val="385433"/>
              </a:solidFill>
              <a:effectLst/>
              <a:latin typeface="Rubik Medium" pitchFamily="2" charset="-79"/>
              <a:cs typeface="Rubik Medium" pitchFamily="2" charset="-79"/>
            </a:endParaRPr>
          </a:p>
        </p:txBody>
      </p:sp>
      <p:sp>
        <p:nvSpPr>
          <p:cNvPr id="26" name="Rechteck 25">
            <a:extLst>
              <a:ext uri="{FF2B5EF4-FFF2-40B4-BE49-F238E27FC236}">
                <a16:creationId xmlns:a16="http://schemas.microsoft.com/office/drawing/2014/main" id="{FB2CC398-1ED4-D34C-B27E-1DABF0939453}"/>
              </a:ext>
            </a:extLst>
          </p:cNvPr>
          <p:cNvSpPr/>
          <p:nvPr/>
        </p:nvSpPr>
        <p:spPr>
          <a:xfrm>
            <a:off x="1801633" y="1960809"/>
            <a:ext cx="1733167" cy="338554"/>
          </a:xfrm>
          <a:prstGeom prst="rect">
            <a:avLst/>
          </a:prstGeom>
        </p:spPr>
        <p:txBody>
          <a:bodyPr wrap="none">
            <a:spAutoFit/>
          </a:bodyPr>
          <a:lstStyle/>
          <a:p>
            <a:r>
              <a:rPr lang="de-DE" sz="1600" dirty="0">
                <a:solidFill>
                  <a:srgbClr val="828F80"/>
                </a:solidFill>
                <a:latin typeface="Rubik" pitchFamily="2" charset="-79"/>
                <a:cs typeface="Rubik" pitchFamily="2" charset="-79"/>
              </a:rPr>
              <a:t>Erste Mehrzeller</a:t>
            </a:r>
            <a:endParaRPr lang="de-DE" dirty="0">
              <a:solidFill>
                <a:srgbClr val="828F80"/>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97F94454-008B-8F4C-A925-59409BB794B6}"/>
              </a:ext>
            </a:extLst>
          </p:cNvPr>
          <p:cNvSpPr/>
          <p:nvPr/>
        </p:nvSpPr>
        <p:spPr>
          <a:xfrm>
            <a:off x="1801633" y="2330141"/>
            <a:ext cx="2948243"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600 Millionen Jahren</a:t>
            </a:r>
            <a:endParaRPr lang="de-DE" dirty="0">
              <a:solidFill>
                <a:srgbClr val="385433"/>
              </a:solidFill>
              <a:effectLst/>
              <a:latin typeface="Rubik Medium" pitchFamily="2" charset="-79"/>
              <a:cs typeface="Rubik Medium" pitchFamily="2" charset="-79"/>
            </a:endParaRPr>
          </a:p>
        </p:txBody>
      </p:sp>
      <p:sp>
        <p:nvSpPr>
          <p:cNvPr id="32" name="Oval 31">
            <a:extLst>
              <a:ext uri="{FF2B5EF4-FFF2-40B4-BE49-F238E27FC236}">
                <a16:creationId xmlns:a16="http://schemas.microsoft.com/office/drawing/2014/main" id="{D553FA35-AA9B-264D-ABEC-D6784430F24E}"/>
              </a:ext>
            </a:extLst>
          </p:cNvPr>
          <p:cNvSpPr/>
          <p:nvPr/>
        </p:nvSpPr>
        <p:spPr>
          <a:xfrm>
            <a:off x="4891057" y="1845165"/>
            <a:ext cx="569841" cy="569841"/>
          </a:xfrm>
          <a:prstGeom prst="ellipse">
            <a:avLst/>
          </a:prstGeom>
          <a:noFill/>
          <a:ln w="19050">
            <a:solidFill>
              <a:srgbClr val="385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3FD0F083-0AA6-8044-A91B-91C878D02107}"/>
              </a:ext>
            </a:extLst>
          </p:cNvPr>
          <p:cNvSpPr/>
          <p:nvPr/>
        </p:nvSpPr>
        <p:spPr>
          <a:xfrm>
            <a:off x="5175977" y="1960809"/>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Oval 35">
            <a:extLst>
              <a:ext uri="{FF2B5EF4-FFF2-40B4-BE49-F238E27FC236}">
                <a16:creationId xmlns:a16="http://schemas.microsoft.com/office/drawing/2014/main" id="{62BB330E-E730-8649-8614-D831A17F2CB8}"/>
              </a:ext>
            </a:extLst>
          </p:cNvPr>
          <p:cNvSpPr/>
          <p:nvPr/>
        </p:nvSpPr>
        <p:spPr>
          <a:xfrm>
            <a:off x="5000131" y="1978393"/>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Oval 36">
            <a:extLst>
              <a:ext uri="{FF2B5EF4-FFF2-40B4-BE49-F238E27FC236}">
                <a16:creationId xmlns:a16="http://schemas.microsoft.com/office/drawing/2014/main" id="{0FA74AD2-7048-F04A-AC53-1CF794D2E228}"/>
              </a:ext>
            </a:extLst>
          </p:cNvPr>
          <p:cNvSpPr/>
          <p:nvPr/>
        </p:nvSpPr>
        <p:spPr>
          <a:xfrm>
            <a:off x="4991338" y="2259747"/>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Oval 37">
            <a:extLst>
              <a:ext uri="{FF2B5EF4-FFF2-40B4-BE49-F238E27FC236}">
                <a16:creationId xmlns:a16="http://schemas.microsoft.com/office/drawing/2014/main" id="{8A373D2A-3D26-2C42-8F67-99F6E814CE0A}"/>
              </a:ext>
            </a:extLst>
          </p:cNvPr>
          <p:cNvSpPr/>
          <p:nvPr/>
        </p:nvSpPr>
        <p:spPr>
          <a:xfrm>
            <a:off x="5175977" y="1837717"/>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8488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p:nvPr/>
        </p:nvCxnSpPr>
        <p:spPr>
          <a:xfrm>
            <a:off x="1062037" y="-66640"/>
            <a:ext cx="0" cy="5857875"/>
          </a:xfrm>
          <a:prstGeom prst="line">
            <a:avLst/>
          </a:prstGeom>
          <a:ln w="76200" cap="rnd">
            <a:solidFill>
              <a:srgbClr val="CC7547"/>
            </a:solidFill>
          </a:ln>
        </p:spPr>
        <p:style>
          <a:lnRef idx="1">
            <a:schemeClr val="dk1"/>
          </a:lnRef>
          <a:fillRef idx="0">
            <a:schemeClr val="dk1"/>
          </a:fillRef>
          <a:effectRef idx="0">
            <a:schemeClr val="dk1"/>
          </a:effectRef>
          <a:fontRef idx="minor">
            <a:schemeClr val="tx1"/>
          </a:fontRef>
        </p:style>
      </p:cxnSp>
      <p:sp>
        <p:nvSpPr>
          <p:cNvPr id="21" name="Rechtwinkliges Dreieck 20">
            <a:extLst>
              <a:ext uri="{FF2B5EF4-FFF2-40B4-BE49-F238E27FC236}">
                <a16:creationId xmlns:a16="http://schemas.microsoft.com/office/drawing/2014/main" id="{8DAE8EF5-E0EF-DB4A-B27E-AD4107E88F06}"/>
              </a:ext>
            </a:extLst>
          </p:cNvPr>
          <p:cNvSpPr/>
          <p:nvPr/>
        </p:nvSpPr>
        <p:spPr>
          <a:xfrm rot="18900000">
            <a:off x="985787" y="6078721"/>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winkliges Dreieck 21">
            <a:extLst>
              <a:ext uri="{FF2B5EF4-FFF2-40B4-BE49-F238E27FC236}">
                <a16:creationId xmlns:a16="http://schemas.microsoft.com/office/drawing/2014/main" id="{3C74FCC8-EB6D-E043-80B6-2DA5C38BA984}"/>
              </a:ext>
            </a:extLst>
          </p:cNvPr>
          <p:cNvSpPr/>
          <p:nvPr/>
        </p:nvSpPr>
        <p:spPr>
          <a:xfrm rot="18900000">
            <a:off x="985786" y="5933455"/>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winkliges Dreieck 22">
            <a:extLst>
              <a:ext uri="{FF2B5EF4-FFF2-40B4-BE49-F238E27FC236}">
                <a16:creationId xmlns:a16="http://schemas.microsoft.com/office/drawing/2014/main" id="{7D38232B-C778-6240-AE00-EEB28076AE6E}"/>
              </a:ext>
            </a:extLst>
          </p:cNvPr>
          <p:cNvSpPr/>
          <p:nvPr/>
        </p:nvSpPr>
        <p:spPr>
          <a:xfrm rot="18900000">
            <a:off x="985787" y="5793107"/>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Rechteck 29">
            <a:extLst>
              <a:ext uri="{FF2B5EF4-FFF2-40B4-BE49-F238E27FC236}">
                <a16:creationId xmlns:a16="http://schemas.microsoft.com/office/drawing/2014/main" id="{85698D06-D754-3745-921C-564C6BF6BF06}"/>
              </a:ext>
            </a:extLst>
          </p:cNvPr>
          <p:cNvSpPr/>
          <p:nvPr/>
        </p:nvSpPr>
        <p:spPr>
          <a:xfrm>
            <a:off x="1801633" y="5284804"/>
            <a:ext cx="4156907" cy="338554"/>
          </a:xfrm>
          <a:prstGeom prst="rect">
            <a:avLst/>
          </a:prstGeom>
        </p:spPr>
        <p:txBody>
          <a:bodyPr wrap="none">
            <a:spAutoFit/>
          </a:bodyPr>
          <a:lstStyle/>
          <a:p>
            <a:r>
              <a:rPr lang="de-DE" sz="1600" dirty="0">
                <a:solidFill>
                  <a:srgbClr val="828F80"/>
                </a:solidFill>
                <a:latin typeface="Rubik" pitchFamily="2" charset="-79"/>
                <a:cs typeface="Rubik" pitchFamily="2" charset="-79"/>
              </a:rPr>
              <a:t>Entstehung der </a:t>
            </a:r>
            <a:r>
              <a:rPr lang="de-DE" sz="1600" dirty="0" err="1">
                <a:solidFill>
                  <a:srgbClr val="828F80"/>
                </a:solidFill>
                <a:latin typeface="Rubik" pitchFamily="2" charset="-79"/>
                <a:cs typeface="Rubik" pitchFamily="2" charset="-79"/>
              </a:rPr>
              <a:t>Eußenheimer</a:t>
            </a:r>
            <a:r>
              <a:rPr lang="de-DE" sz="1600" dirty="0">
                <a:solidFill>
                  <a:srgbClr val="828F80"/>
                </a:solidFill>
                <a:latin typeface="Rubik" pitchFamily="2" charset="-79"/>
                <a:cs typeface="Rubik" pitchFamily="2" charset="-79"/>
              </a:rPr>
              <a:t> Manufaktur</a:t>
            </a:r>
            <a:endParaRPr lang="de-DE" dirty="0">
              <a:solidFill>
                <a:srgbClr val="828F80"/>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4F3BCC90-619F-094F-89EA-EB08D917B46D}"/>
              </a:ext>
            </a:extLst>
          </p:cNvPr>
          <p:cNvSpPr/>
          <p:nvPr/>
        </p:nvSpPr>
        <p:spPr>
          <a:xfrm>
            <a:off x="1801633" y="5654136"/>
            <a:ext cx="1699504" cy="369332"/>
          </a:xfrm>
          <a:prstGeom prst="rect">
            <a:avLst/>
          </a:prstGeom>
        </p:spPr>
        <p:txBody>
          <a:bodyPr wrap="none">
            <a:spAutoFit/>
          </a:bodyPr>
          <a:lstStyle/>
          <a:p>
            <a:r>
              <a:rPr lang="de-DE" dirty="0">
                <a:solidFill>
                  <a:srgbClr val="385433"/>
                </a:solidFill>
                <a:latin typeface="Rubik" pitchFamily="2" charset="-79"/>
                <a:cs typeface="Rubik" pitchFamily="2" charset="-79"/>
              </a:rPr>
              <a:t>vor 20 Jahren</a:t>
            </a:r>
            <a:endParaRPr lang="de-DE" dirty="0">
              <a:solidFill>
                <a:srgbClr val="385433"/>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B9EBDA93-782F-014D-B900-19617C1FF023}"/>
              </a:ext>
            </a:extLst>
          </p:cNvPr>
          <p:cNvSpPr/>
          <p:nvPr/>
        </p:nvSpPr>
        <p:spPr>
          <a:xfrm>
            <a:off x="1801633" y="4161419"/>
            <a:ext cx="1555234" cy="338554"/>
          </a:xfrm>
          <a:prstGeom prst="rect">
            <a:avLst/>
          </a:prstGeom>
        </p:spPr>
        <p:txBody>
          <a:bodyPr wrap="none">
            <a:spAutoFit/>
          </a:bodyPr>
          <a:lstStyle/>
          <a:p>
            <a:r>
              <a:rPr lang="de-DE" sz="1600" dirty="0">
                <a:solidFill>
                  <a:srgbClr val="828F80"/>
                </a:solidFill>
                <a:latin typeface="Rubik" pitchFamily="2" charset="-79"/>
                <a:cs typeface="Rubik" pitchFamily="2" charset="-79"/>
              </a:rPr>
              <a:t>Homo Sapiens</a:t>
            </a:r>
            <a:endParaRPr lang="de-DE" dirty="0">
              <a:solidFill>
                <a:srgbClr val="828F80"/>
              </a:solidFill>
              <a:effectLst/>
              <a:latin typeface="Rubik" pitchFamily="2" charset="-79"/>
              <a:cs typeface="Rubik" pitchFamily="2" charset="-79"/>
            </a:endParaRPr>
          </a:p>
        </p:txBody>
      </p:sp>
      <p:sp>
        <p:nvSpPr>
          <p:cNvPr id="37" name="Rechteck 36">
            <a:extLst>
              <a:ext uri="{FF2B5EF4-FFF2-40B4-BE49-F238E27FC236}">
                <a16:creationId xmlns:a16="http://schemas.microsoft.com/office/drawing/2014/main" id="{C04983E5-BA38-364B-BA63-CCB3FC66DC58}"/>
              </a:ext>
            </a:extLst>
          </p:cNvPr>
          <p:cNvSpPr/>
          <p:nvPr/>
        </p:nvSpPr>
        <p:spPr>
          <a:xfrm>
            <a:off x="1801633" y="4530751"/>
            <a:ext cx="2414444"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200 000 Jahren</a:t>
            </a:r>
            <a:endParaRPr lang="de-DE" dirty="0">
              <a:solidFill>
                <a:srgbClr val="385433"/>
              </a:solidFill>
              <a:effectLst/>
              <a:latin typeface="Rubik Medium" pitchFamily="2" charset="-79"/>
              <a:cs typeface="Rubik Medium" pitchFamily="2" charset="-79"/>
            </a:endParaRPr>
          </a:p>
        </p:txBody>
      </p:sp>
      <p:pic>
        <p:nvPicPr>
          <p:cNvPr id="11" name="Grafik 10">
            <a:extLst>
              <a:ext uri="{FF2B5EF4-FFF2-40B4-BE49-F238E27FC236}">
                <a16:creationId xmlns:a16="http://schemas.microsoft.com/office/drawing/2014/main" id="{205522AE-5A79-7349-819B-8DA69DE8DEE5}"/>
              </a:ext>
            </a:extLst>
          </p:cNvPr>
          <p:cNvPicPr>
            <a:picLocks noChangeAspect="1"/>
          </p:cNvPicPr>
          <p:nvPr/>
        </p:nvPicPr>
        <p:blipFill>
          <a:blip r:embed="rId2"/>
          <a:stretch>
            <a:fillRect/>
          </a:stretch>
        </p:blipFill>
        <p:spPr>
          <a:xfrm>
            <a:off x="4219978" y="3483126"/>
            <a:ext cx="511273" cy="1416957"/>
          </a:xfrm>
          <a:prstGeom prst="rect">
            <a:avLst/>
          </a:prstGeom>
        </p:spPr>
      </p:pic>
    </p:spTree>
    <p:extLst>
      <p:ext uri="{BB962C8B-B14F-4D97-AF65-F5344CB8AC3E}">
        <p14:creationId xmlns:p14="http://schemas.microsoft.com/office/powerpoint/2010/main" val="1084206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Gerade Verbindung 16">
            <a:extLst>
              <a:ext uri="{FF2B5EF4-FFF2-40B4-BE49-F238E27FC236}">
                <a16:creationId xmlns:a16="http://schemas.microsoft.com/office/drawing/2014/main" id="{7E944648-010F-F440-A6AC-DA0BE2E0443F}"/>
              </a:ext>
            </a:extLst>
          </p:cNvPr>
          <p:cNvCxnSpPr>
            <a:cxnSpLocks/>
          </p:cNvCxnSpPr>
          <p:nvPr/>
        </p:nvCxnSpPr>
        <p:spPr>
          <a:xfrm>
            <a:off x="-372248" y="610408"/>
            <a:ext cx="4837471"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579154"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Was sind Effektive Mikroorganismen?</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8" name="Rechteck 7">
            <a:extLst>
              <a:ext uri="{FF2B5EF4-FFF2-40B4-BE49-F238E27FC236}">
                <a16:creationId xmlns:a16="http://schemas.microsoft.com/office/drawing/2014/main" id="{5541233B-9820-1E4C-B22D-AF86E8D0697A}"/>
              </a:ext>
            </a:extLst>
          </p:cNvPr>
          <p:cNvSpPr/>
          <p:nvPr/>
        </p:nvSpPr>
        <p:spPr>
          <a:xfrm>
            <a:off x="1586619" y="1642796"/>
            <a:ext cx="4102405" cy="461665"/>
          </a:xfrm>
          <a:prstGeom prst="rect">
            <a:avLst/>
          </a:prstGeom>
        </p:spPr>
        <p:txBody>
          <a:bodyPr wrap="none">
            <a:spAutoFit/>
          </a:bodyPr>
          <a:lstStyle/>
          <a:p>
            <a:r>
              <a:rPr lang="de-DE" sz="2400" b="1" dirty="0">
                <a:solidFill>
                  <a:srgbClr val="828F80"/>
                </a:solidFill>
                <a:latin typeface="Rubik" pitchFamily="2" charset="-79"/>
                <a:cs typeface="Rubik" pitchFamily="2" charset="-79"/>
              </a:rPr>
              <a:t>Ohne Mikroorganismen...</a:t>
            </a:r>
            <a:r>
              <a:rPr lang="de-DE" b="1" dirty="0">
                <a:solidFill>
                  <a:srgbClr val="828F80"/>
                </a:solidFill>
                <a:latin typeface="Rubik" pitchFamily="2" charset="-79"/>
                <a:cs typeface="Rubik" pitchFamily="2" charset="-79"/>
              </a:rPr>
              <a:t>‬</a:t>
            </a:r>
            <a:endParaRPr lang="de-DE" b="1"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EE06349F-52A0-CD47-B8AD-A532ED237DAB}"/>
              </a:ext>
            </a:extLst>
          </p:cNvPr>
          <p:cNvSpPr/>
          <p:nvPr/>
        </p:nvSpPr>
        <p:spPr>
          <a:xfrm>
            <a:off x="2731637" y="2440855"/>
            <a:ext cx="7954084" cy="1938992"/>
          </a:xfrm>
          <a:prstGeom prst="rect">
            <a:avLst/>
          </a:prstGeom>
        </p:spPr>
        <p:txBody>
          <a:bodyPr wrap="square">
            <a:spAutoFit/>
          </a:bodyPr>
          <a:lstStyle/>
          <a:p>
            <a:r>
              <a:rPr lang="de-DE" sz="2400" b="1" dirty="0">
                <a:solidFill>
                  <a:srgbClr val="BAC2BD"/>
                </a:solidFill>
                <a:latin typeface="Rubik" pitchFamily="2" charset="-79"/>
                <a:cs typeface="Rubik" pitchFamily="2" charset="-79"/>
              </a:rPr>
              <a:t>‭</a:t>
            </a:r>
            <a:r>
              <a:rPr lang="de-DE" sz="2400" b="1" dirty="0">
                <a:solidFill>
                  <a:srgbClr val="828F80"/>
                </a:solidFill>
                <a:latin typeface="Rubik" pitchFamily="2" charset="-79"/>
                <a:cs typeface="Rubik" pitchFamily="2" charset="-79"/>
              </a:rPr>
              <a:t>... ‬keinen Sauerstoff zum Atmen</a:t>
            </a:r>
          </a:p>
          <a:p>
            <a:r>
              <a:rPr lang="de-DE" sz="2400" b="1" dirty="0">
                <a:solidFill>
                  <a:srgbClr val="828F80"/>
                </a:solidFill>
                <a:latin typeface="Rubik" pitchFamily="2" charset="-79"/>
                <a:cs typeface="Rubik" pitchFamily="2" charset="-79"/>
              </a:rPr>
              <a:t>‭... ‬kein Humus für das Pflanzenwachstum</a:t>
            </a:r>
          </a:p>
          <a:p>
            <a:r>
              <a:rPr lang="de-DE" sz="2400" b="1" dirty="0">
                <a:solidFill>
                  <a:srgbClr val="828F80"/>
                </a:solidFill>
                <a:latin typeface="Rubik" pitchFamily="2" charset="-79"/>
                <a:cs typeface="Rubik" pitchFamily="2" charset="-79"/>
              </a:rPr>
              <a:t>‭... ‬kein Stickstoff für das Pflanzenwachstum‭ ‬</a:t>
            </a:r>
          </a:p>
          <a:p>
            <a:r>
              <a:rPr lang="de-DE" sz="2400" b="1" dirty="0">
                <a:solidFill>
                  <a:srgbClr val="828F80"/>
                </a:solidFill>
                <a:latin typeface="Rubik" pitchFamily="2" charset="-79"/>
                <a:cs typeface="Rubik" pitchFamily="2" charset="-79"/>
              </a:rPr>
              <a:t>‭... ‬keine Nahrung für Mensch und Tier</a:t>
            </a:r>
          </a:p>
          <a:p>
            <a:r>
              <a:rPr lang="de-DE" sz="2400" b="1" dirty="0">
                <a:solidFill>
                  <a:srgbClr val="828F80"/>
                </a:solidFill>
                <a:latin typeface="Rubik" pitchFamily="2" charset="-79"/>
                <a:cs typeface="Rubik" pitchFamily="2" charset="-79"/>
              </a:rPr>
              <a:t>‭... ‬keine Menschen, keine Tiere, keine Pflanzen</a:t>
            </a:r>
            <a:endParaRPr lang="de-DE" sz="2400" b="1" dirty="0">
              <a:solidFill>
                <a:srgbClr val="828F80"/>
              </a:solidFill>
              <a:effectLst/>
              <a:latin typeface="Rubik" pitchFamily="2" charset="-79"/>
              <a:cs typeface="Rubik" pitchFamily="2" charset="-79"/>
            </a:endParaRPr>
          </a:p>
        </p:txBody>
      </p:sp>
      <p:sp>
        <p:nvSpPr>
          <p:cNvPr id="11" name="Rechteck 10">
            <a:extLst>
              <a:ext uri="{FF2B5EF4-FFF2-40B4-BE49-F238E27FC236}">
                <a16:creationId xmlns:a16="http://schemas.microsoft.com/office/drawing/2014/main" id="{36C7C9CB-FDD2-8443-90FF-3B6521407853}"/>
              </a:ext>
            </a:extLst>
          </p:cNvPr>
          <p:cNvSpPr/>
          <p:nvPr/>
        </p:nvSpPr>
        <p:spPr>
          <a:xfrm>
            <a:off x="3360496" y="4884665"/>
            <a:ext cx="6006788" cy="461665"/>
          </a:xfrm>
          <a:prstGeom prst="rect">
            <a:avLst/>
          </a:prstGeom>
          <a:noFill/>
          <a:ln w="57150">
            <a:noFill/>
          </a:ln>
        </p:spPr>
        <p:txBody>
          <a:bodyPr wrap="square">
            <a:spAutoFit/>
          </a:bodyPr>
          <a:lstStyle/>
          <a:p>
            <a:r>
              <a:rPr lang="de-DE" sz="2400" b="1" dirty="0">
                <a:solidFill>
                  <a:srgbClr val="385433"/>
                </a:solidFill>
                <a:latin typeface="Rubik" pitchFamily="2" charset="-79"/>
                <a:cs typeface="Rubik" pitchFamily="2" charset="-79"/>
              </a:rPr>
              <a:t>KEIN LEBEN AUF DIESEM PLANETEN</a:t>
            </a:r>
            <a:endParaRPr lang="de-DE" sz="2400" b="1" dirty="0">
              <a:solidFill>
                <a:srgbClr val="385433"/>
              </a:solidFill>
              <a:effectLst/>
              <a:latin typeface="Rubik" pitchFamily="2" charset="-79"/>
              <a:cs typeface="Rubik" pitchFamily="2" charset="-79"/>
            </a:endParaRPr>
          </a:p>
        </p:txBody>
      </p:sp>
      <p:cxnSp>
        <p:nvCxnSpPr>
          <p:cNvPr id="13" name="Gerade Verbindung mit Pfeil 12">
            <a:extLst>
              <a:ext uri="{FF2B5EF4-FFF2-40B4-BE49-F238E27FC236}">
                <a16:creationId xmlns:a16="http://schemas.microsoft.com/office/drawing/2014/main" id="{3330FBED-2838-9049-9A54-C60EBC066D9D}"/>
              </a:ext>
            </a:extLst>
          </p:cNvPr>
          <p:cNvCxnSpPr>
            <a:cxnSpLocks/>
          </p:cNvCxnSpPr>
          <p:nvPr/>
        </p:nvCxnSpPr>
        <p:spPr>
          <a:xfrm>
            <a:off x="2963917" y="5105559"/>
            <a:ext cx="299545" cy="0"/>
          </a:xfrm>
          <a:prstGeom prst="straightConnector1">
            <a:avLst/>
          </a:prstGeom>
          <a:ln w="57150">
            <a:solidFill>
              <a:srgbClr val="3854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84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Gerade Verbindung 20">
            <a:extLst>
              <a:ext uri="{FF2B5EF4-FFF2-40B4-BE49-F238E27FC236}">
                <a16:creationId xmlns:a16="http://schemas.microsoft.com/office/drawing/2014/main" id="{F7DF40B2-1C55-874C-B200-D6D1D6D9507E}"/>
              </a:ext>
            </a:extLst>
          </p:cNvPr>
          <p:cNvCxnSpPr>
            <a:cxnSpLocks/>
          </p:cNvCxnSpPr>
          <p:nvPr/>
        </p:nvCxnSpPr>
        <p:spPr>
          <a:xfrm>
            <a:off x="-2984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2950849"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Geburt eines Menschen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F7278235-BD63-1E45-B050-F93DD18D2F15}"/>
              </a:ext>
            </a:extLst>
          </p:cNvPr>
          <p:cNvSpPr/>
          <p:nvPr/>
        </p:nvSpPr>
        <p:spPr>
          <a:xfrm>
            <a:off x="2636399" y="1309219"/>
            <a:ext cx="3724096"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Entstehung des Immunsystems</a:t>
            </a:r>
            <a:endParaRPr lang="de-DE" dirty="0">
              <a:solidFill>
                <a:srgbClr val="385433"/>
              </a:solidFill>
              <a:effectLst/>
              <a:latin typeface="Rubik Medium" pitchFamily="2" charset="-79"/>
              <a:cs typeface="Rubik Medium" pitchFamily="2" charset="-79"/>
            </a:endParaRPr>
          </a:p>
        </p:txBody>
      </p:sp>
      <p:pic>
        <p:nvPicPr>
          <p:cNvPr id="9" name="Grafik 8">
            <a:extLst>
              <a:ext uri="{FF2B5EF4-FFF2-40B4-BE49-F238E27FC236}">
                <a16:creationId xmlns:a16="http://schemas.microsoft.com/office/drawing/2014/main" id="{3DF41EAF-D789-D348-9BC6-57706420CCE2}"/>
              </a:ext>
            </a:extLst>
          </p:cNvPr>
          <p:cNvPicPr>
            <a:picLocks noChangeAspect="1"/>
          </p:cNvPicPr>
          <p:nvPr/>
        </p:nvPicPr>
        <p:blipFill>
          <a:blip r:embed="rId2"/>
          <a:stretch>
            <a:fillRect/>
          </a:stretch>
        </p:blipFill>
        <p:spPr>
          <a:xfrm>
            <a:off x="1104900" y="2027089"/>
            <a:ext cx="4991100" cy="1587500"/>
          </a:xfrm>
          <a:prstGeom prst="rect">
            <a:avLst/>
          </a:prstGeom>
        </p:spPr>
      </p:pic>
      <p:sp>
        <p:nvSpPr>
          <p:cNvPr id="15" name="Rechteck 14">
            <a:extLst>
              <a:ext uri="{FF2B5EF4-FFF2-40B4-BE49-F238E27FC236}">
                <a16:creationId xmlns:a16="http://schemas.microsoft.com/office/drawing/2014/main" id="{AFB11184-DB3B-3A42-8C50-DE7C3ED25D18}"/>
              </a:ext>
            </a:extLst>
          </p:cNvPr>
          <p:cNvSpPr/>
          <p:nvPr/>
        </p:nvSpPr>
        <p:spPr>
          <a:xfrm>
            <a:off x="7264880" y="1688316"/>
            <a:ext cx="2730500"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Bei der Geburt übernimmt das Baby durch den Geburtskanal die Bakterien der Mutter. Dadurch entwickelt sich das Immunsystem.</a:t>
            </a:r>
            <a:endParaRPr lang="de-DE" sz="1200" dirty="0">
              <a:solidFill>
                <a:srgbClr val="828F80"/>
              </a:solidFill>
              <a:effectLst/>
              <a:latin typeface="Rubik" pitchFamily="2" charset="-79"/>
              <a:cs typeface="Rubik" pitchFamily="2" charset="-79"/>
            </a:endParaRPr>
          </a:p>
        </p:txBody>
      </p:sp>
      <p:pic>
        <p:nvPicPr>
          <p:cNvPr id="16" name="Grafik 15">
            <a:extLst>
              <a:ext uri="{FF2B5EF4-FFF2-40B4-BE49-F238E27FC236}">
                <a16:creationId xmlns:a16="http://schemas.microsoft.com/office/drawing/2014/main" id="{795CDC5E-C7D0-1A4E-82EA-81BBE3E58FC3}"/>
              </a:ext>
            </a:extLst>
          </p:cNvPr>
          <p:cNvPicPr>
            <a:picLocks noChangeAspect="1"/>
          </p:cNvPicPr>
          <p:nvPr/>
        </p:nvPicPr>
        <p:blipFill>
          <a:blip r:embed="rId3"/>
          <a:stretch>
            <a:fillRect/>
          </a:stretch>
        </p:blipFill>
        <p:spPr>
          <a:xfrm>
            <a:off x="6998180" y="1678551"/>
            <a:ext cx="266700" cy="266700"/>
          </a:xfrm>
          <a:prstGeom prst="rect">
            <a:avLst/>
          </a:prstGeom>
        </p:spPr>
      </p:pic>
      <p:sp>
        <p:nvSpPr>
          <p:cNvPr id="18" name="Rechteck 17">
            <a:extLst>
              <a:ext uri="{FF2B5EF4-FFF2-40B4-BE49-F238E27FC236}">
                <a16:creationId xmlns:a16="http://schemas.microsoft.com/office/drawing/2014/main" id="{906D7B77-CA10-3C46-9C7F-E5A8EF631ACF}"/>
              </a:ext>
            </a:extLst>
          </p:cNvPr>
          <p:cNvSpPr/>
          <p:nvPr/>
        </p:nvSpPr>
        <p:spPr>
          <a:xfrm>
            <a:off x="8896615" y="3501766"/>
            <a:ext cx="2502608"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Bakterien der Mutter</a:t>
            </a:r>
            <a:endParaRPr lang="de-DE" dirty="0">
              <a:solidFill>
                <a:srgbClr val="385433"/>
              </a:solidFill>
              <a:effectLst/>
              <a:latin typeface="Rubik Medium" pitchFamily="2" charset="-79"/>
              <a:cs typeface="Rubik Medium" pitchFamily="2" charset="-79"/>
            </a:endParaRPr>
          </a:p>
        </p:txBody>
      </p:sp>
      <p:sp>
        <p:nvSpPr>
          <p:cNvPr id="19" name="Rechteck 18">
            <a:extLst>
              <a:ext uri="{FF2B5EF4-FFF2-40B4-BE49-F238E27FC236}">
                <a16:creationId xmlns:a16="http://schemas.microsoft.com/office/drawing/2014/main" id="{07367832-B00C-0246-BA69-C1E651C63FD9}"/>
              </a:ext>
            </a:extLst>
          </p:cNvPr>
          <p:cNvSpPr/>
          <p:nvPr/>
        </p:nvSpPr>
        <p:spPr>
          <a:xfrm>
            <a:off x="4267680" y="5008348"/>
            <a:ext cx="2730500" cy="646331"/>
          </a:xfrm>
          <a:prstGeom prst="rect">
            <a:avLst/>
          </a:prstGeom>
        </p:spPr>
        <p:txBody>
          <a:bodyPr wrap="square">
            <a:spAutoFit/>
          </a:bodyPr>
          <a:lstStyle/>
          <a:p>
            <a:r>
              <a:rPr lang="de-DE" sz="1200" dirty="0">
                <a:solidFill>
                  <a:srgbClr val="828F80"/>
                </a:solidFill>
                <a:latin typeface="Rubik" pitchFamily="2" charset="-79"/>
                <a:cs typeface="Rubik" pitchFamily="2" charset="-79"/>
              </a:rPr>
              <a:t>Beim Stillen werden die guten Bakterien gefüttert und das Immunsystem trainiert.‬</a:t>
            </a:r>
            <a:endParaRPr lang="de-DE" sz="1200" dirty="0">
              <a:solidFill>
                <a:srgbClr val="828F80"/>
              </a:solidFill>
              <a:effectLst/>
              <a:latin typeface="Rubik" pitchFamily="2" charset="-79"/>
              <a:cs typeface="Rubik" pitchFamily="2" charset="-79"/>
            </a:endParaRPr>
          </a:p>
        </p:txBody>
      </p:sp>
      <p:pic>
        <p:nvPicPr>
          <p:cNvPr id="20" name="Grafik 19">
            <a:extLst>
              <a:ext uri="{FF2B5EF4-FFF2-40B4-BE49-F238E27FC236}">
                <a16:creationId xmlns:a16="http://schemas.microsoft.com/office/drawing/2014/main" id="{D05C4B74-D53A-E545-B3A7-97AC265A633E}"/>
              </a:ext>
            </a:extLst>
          </p:cNvPr>
          <p:cNvPicPr>
            <a:picLocks noChangeAspect="1"/>
          </p:cNvPicPr>
          <p:nvPr/>
        </p:nvPicPr>
        <p:blipFill>
          <a:blip r:embed="rId3"/>
          <a:stretch>
            <a:fillRect/>
          </a:stretch>
        </p:blipFill>
        <p:spPr>
          <a:xfrm>
            <a:off x="3961682" y="5008348"/>
            <a:ext cx="266700" cy="266700"/>
          </a:xfrm>
          <a:prstGeom prst="rect">
            <a:avLst/>
          </a:prstGeom>
        </p:spPr>
      </p:pic>
      <p:pic>
        <p:nvPicPr>
          <p:cNvPr id="13" name="Grafik 12">
            <a:extLst>
              <a:ext uri="{FF2B5EF4-FFF2-40B4-BE49-F238E27FC236}">
                <a16:creationId xmlns:a16="http://schemas.microsoft.com/office/drawing/2014/main" id="{61A94BFD-C955-8448-A92C-8B54B74C4FD8}"/>
              </a:ext>
            </a:extLst>
          </p:cNvPr>
          <p:cNvPicPr>
            <a:picLocks noChangeAspect="1"/>
          </p:cNvPicPr>
          <p:nvPr/>
        </p:nvPicPr>
        <p:blipFill>
          <a:blip r:embed="rId4"/>
          <a:stretch>
            <a:fillRect/>
          </a:stretch>
        </p:blipFill>
        <p:spPr>
          <a:xfrm>
            <a:off x="6876348" y="4017748"/>
            <a:ext cx="2730500" cy="2247900"/>
          </a:xfrm>
          <a:prstGeom prst="rect">
            <a:avLst/>
          </a:prstGeom>
        </p:spPr>
      </p:pic>
    </p:spTree>
    <p:extLst>
      <p:ext uri="{BB962C8B-B14F-4D97-AF65-F5344CB8AC3E}">
        <p14:creationId xmlns:p14="http://schemas.microsoft.com/office/powerpoint/2010/main" val="374431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Gerade Verbindung 20">
            <a:extLst>
              <a:ext uri="{FF2B5EF4-FFF2-40B4-BE49-F238E27FC236}">
                <a16:creationId xmlns:a16="http://schemas.microsoft.com/office/drawing/2014/main" id="{1D638824-6A1A-DE41-A773-E42A63BE5B35}"/>
              </a:ext>
            </a:extLst>
          </p:cNvPr>
          <p:cNvCxnSpPr>
            <a:cxnSpLocks/>
          </p:cNvCxnSpPr>
          <p:nvPr/>
        </p:nvCxnSpPr>
        <p:spPr>
          <a:xfrm>
            <a:off x="-4050912"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2950849"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Immunsystem</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pic>
        <p:nvPicPr>
          <p:cNvPr id="16" name="Grafik 15">
            <a:extLst>
              <a:ext uri="{FF2B5EF4-FFF2-40B4-BE49-F238E27FC236}">
                <a16:creationId xmlns:a16="http://schemas.microsoft.com/office/drawing/2014/main" id="{795CDC5E-C7D0-1A4E-82EA-81BBE3E58FC3}"/>
              </a:ext>
            </a:extLst>
          </p:cNvPr>
          <p:cNvPicPr>
            <a:picLocks noChangeAspect="1"/>
          </p:cNvPicPr>
          <p:nvPr/>
        </p:nvPicPr>
        <p:blipFill>
          <a:blip r:embed="rId2"/>
          <a:stretch>
            <a:fillRect/>
          </a:stretch>
        </p:blipFill>
        <p:spPr>
          <a:xfrm>
            <a:off x="6998180" y="1678551"/>
            <a:ext cx="266700" cy="266700"/>
          </a:xfrm>
          <a:prstGeom prst="rect">
            <a:avLst/>
          </a:prstGeom>
        </p:spPr>
      </p:pic>
      <p:sp>
        <p:nvSpPr>
          <p:cNvPr id="7" name="Rechteck 6">
            <a:extLst>
              <a:ext uri="{FF2B5EF4-FFF2-40B4-BE49-F238E27FC236}">
                <a16:creationId xmlns:a16="http://schemas.microsoft.com/office/drawing/2014/main" id="{0EB03E5D-70EC-AA49-ACED-B4D36B541E55}"/>
              </a:ext>
            </a:extLst>
          </p:cNvPr>
          <p:cNvSpPr/>
          <p:nvPr/>
        </p:nvSpPr>
        <p:spPr>
          <a:xfrm>
            <a:off x="7264879" y="1678551"/>
            <a:ext cx="4026897" cy="2677656"/>
          </a:xfrm>
          <a:prstGeom prst="rect">
            <a:avLst/>
          </a:prstGeom>
        </p:spPr>
        <p:txBody>
          <a:bodyPr wrap="square">
            <a:spAutoFit/>
          </a:bodyPr>
          <a:lstStyle/>
          <a:p>
            <a:r>
              <a:rPr lang="de-DE" sz="1200" dirty="0">
                <a:solidFill>
                  <a:srgbClr val="828F80"/>
                </a:solidFill>
                <a:latin typeface="Rubik" pitchFamily="2" charset="-79"/>
                <a:cs typeface="Rubik" pitchFamily="2" charset="-79"/>
              </a:rPr>
              <a:t>Theoretisch könnten wir jeden Tag mehrmals sterben:</a:t>
            </a:r>
          </a:p>
          <a:p>
            <a:r>
              <a:rPr lang="de-DE" sz="1200" dirty="0">
                <a:solidFill>
                  <a:srgbClr val="828F80"/>
                </a:solidFill>
                <a:latin typeface="Rubik" pitchFamily="2" charset="-79"/>
                <a:cs typeface="Rubik" pitchFamily="2" charset="-79"/>
              </a:rPr>
              <a:t> ‬</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Wir bekommen Krebs, beginnen zu schimmeln, werden von Bakterien angeknabbert oder von Viren infiziert.‬</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Jeden Tag wird uns mehrere Male das Leben gerettet.‬</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Seltsam wachsende Zellen werden abgetötet, Pilzsporen werden eliminiert, Bakterien zerlöchert und Viren durchgeschnitten.‬</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Diesen Service erledigt unser Immunsystem mit sehr vielen kleinen Zellen.‬</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Bei diesem Vorgang spielen die Darmbakterien die größte Rolle.‬</a:t>
            </a:r>
            <a:endParaRPr lang="de-DE" sz="1200" dirty="0">
              <a:solidFill>
                <a:srgbClr val="828F80"/>
              </a:solidFill>
              <a:effectLst/>
              <a:latin typeface="Rubik" pitchFamily="2" charset="-79"/>
              <a:cs typeface="Rubik" pitchFamily="2" charset="-79"/>
            </a:endParaRPr>
          </a:p>
        </p:txBody>
      </p:sp>
      <p:sp>
        <p:nvSpPr>
          <p:cNvPr id="8" name="Rechteck 7">
            <a:extLst>
              <a:ext uri="{FF2B5EF4-FFF2-40B4-BE49-F238E27FC236}">
                <a16:creationId xmlns:a16="http://schemas.microsoft.com/office/drawing/2014/main" id="{94DE263C-F190-F94D-A8CF-4CF8C3145027}"/>
              </a:ext>
            </a:extLst>
          </p:cNvPr>
          <p:cNvSpPr/>
          <p:nvPr/>
        </p:nvSpPr>
        <p:spPr>
          <a:xfrm>
            <a:off x="442823" y="4975319"/>
            <a:ext cx="6096000" cy="215444"/>
          </a:xfrm>
          <a:prstGeom prst="rect">
            <a:avLst/>
          </a:prstGeom>
        </p:spPr>
        <p:txBody>
          <a:bodyPr>
            <a:spAutoFit/>
          </a:bodyPr>
          <a:lstStyle/>
          <a:p>
            <a:r>
              <a:rPr lang="de-DE" sz="800" dirty="0">
                <a:solidFill>
                  <a:srgbClr val="828F80"/>
                </a:solidFill>
                <a:latin typeface="Rubik" pitchFamily="2" charset="-79"/>
                <a:cs typeface="Rubik" pitchFamily="2" charset="-79"/>
              </a:rPr>
              <a:t>Quelle Grafik: https://</a:t>
            </a:r>
            <a:r>
              <a:rPr lang="de-DE" sz="800" dirty="0" err="1">
                <a:solidFill>
                  <a:srgbClr val="828F80"/>
                </a:solidFill>
                <a:latin typeface="Rubik" pitchFamily="2" charset="-79"/>
                <a:cs typeface="Rubik" pitchFamily="2" charset="-79"/>
              </a:rPr>
              <a:t>www.youtube.com</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watch?v</a:t>
            </a:r>
            <a:r>
              <a:rPr lang="de-DE" sz="800" dirty="0">
                <a:solidFill>
                  <a:srgbClr val="828F80"/>
                </a:solidFill>
                <a:latin typeface="Rubik" pitchFamily="2" charset="-79"/>
                <a:cs typeface="Rubik" pitchFamily="2" charset="-79"/>
              </a:rPr>
              <a:t>=zQGOcOUBi6s&amp;t=154s</a:t>
            </a:r>
            <a:endParaRPr lang="de-DE" sz="800"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FC01F87F-3F14-A64B-8DF5-D9C3017E8140}"/>
              </a:ext>
            </a:extLst>
          </p:cNvPr>
          <p:cNvSpPr/>
          <p:nvPr/>
        </p:nvSpPr>
        <p:spPr>
          <a:xfrm>
            <a:off x="442822" y="5765525"/>
            <a:ext cx="10232265" cy="369332"/>
          </a:xfrm>
          <a:prstGeom prst="rect">
            <a:avLst/>
          </a:prstGeom>
        </p:spPr>
        <p:txBody>
          <a:bodyPr wrap="square">
            <a:spAutoFit/>
          </a:bodyPr>
          <a:lstStyle/>
          <a:p>
            <a:r>
              <a:rPr lang="de-DE" dirty="0">
                <a:solidFill>
                  <a:srgbClr val="385433"/>
                </a:solidFill>
                <a:latin typeface="Rubik Medium" pitchFamily="2" charset="-79"/>
                <a:cs typeface="Rubik Medium" pitchFamily="2" charset="-79"/>
              </a:rPr>
              <a:t>Die Grundlage des Lebens und unsere Gesundheit liegt in der Hand von Mikroorganismen</a:t>
            </a:r>
            <a:endParaRPr lang="de-DE" dirty="0">
              <a:solidFill>
                <a:srgbClr val="385433"/>
              </a:solidFill>
              <a:effectLst/>
              <a:latin typeface="Rubik Medium" pitchFamily="2" charset="-79"/>
              <a:cs typeface="Rubik Medium" pitchFamily="2" charset="-79"/>
            </a:endParaRPr>
          </a:p>
        </p:txBody>
      </p:sp>
      <p:pic>
        <p:nvPicPr>
          <p:cNvPr id="12" name="Grafik 11">
            <a:extLst>
              <a:ext uri="{FF2B5EF4-FFF2-40B4-BE49-F238E27FC236}">
                <a16:creationId xmlns:a16="http://schemas.microsoft.com/office/drawing/2014/main" id="{2F2BCE7C-764E-9347-B52C-1324543D3BA1}"/>
              </a:ext>
            </a:extLst>
          </p:cNvPr>
          <p:cNvPicPr>
            <a:picLocks noChangeAspect="1"/>
          </p:cNvPicPr>
          <p:nvPr/>
        </p:nvPicPr>
        <p:blipFill>
          <a:blip r:embed="rId3"/>
          <a:stretch>
            <a:fillRect/>
          </a:stretch>
        </p:blipFill>
        <p:spPr>
          <a:xfrm>
            <a:off x="418662" y="1022128"/>
            <a:ext cx="6223000" cy="3771900"/>
          </a:xfrm>
          <a:prstGeom prst="rect">
            <a:avLst/>
          </a:prstGeom>
        </p:spPr>
      </p:pic>
    </p:spTree>
    <p:extLst>
      <p:ext uri="{BB962C8B-B14F-4D97-AF65-F5344CB8AC3E}">
        <p14:creationId xmlns:p14="http://schemas.microsoft.com/office/powerpoint/2010/main" val="1664605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Gerade Verbindung 37">
            <a:extLst>
              <a:ext uri="{FF2B5EF4-FFF2-40B4-BE49-F238E27FC236}">
                <a16:creationId xmlns:a16="http://schemas.microsoft.com/office/drawing/2014/main" id="{6815A27E-A0E3-604D-9ABA-89C62D95D130}"/>
              </a:ext>
            </a:extLst>
          </p:cNvPr>
          <p:cNvCxnSpPr>
            <a:cxnSpLocks/>
          </p:cNvCxnSpPr>
          <p:nvPr/>
        </p:nvCxnSpPr>
        <p:spPr>
          <a:xfrm>
            <a:off x="-116407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731827"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Der Unterschied von Bakterien und Viren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C9215D06-0A0B-F245-A0AA-066143587828}"/>
              </a:ext>
            </a:extLst>
          </p:cNvPr>
          <p:cNvSpPr/>
          <p:nvPr/>
        </p:nvSpPr>
        <p:spPr>
          <a:xfrm>
            <a:off x="3662045" y="1598414"/>
            <a:ext cx="2573140"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eigener Stoffwechsel</a:t>
            </a:r>
            <a:endParaRPr lang="de-DE" dirty="0">
              <a:solidFill>
                <a:srgbClr val="385433"/>
              </a:solidFill>
              <a:effectLst/>
              <a:latin typeface="Rubik Medium" pitchFamily="2" charset="-79"/>
              <a:cs typeface="Rubik Medium" pitchFamily="2" charset="-79"/>
            </a:endParaRPr>
          </a:p>
        </p:txBody>
      </p:sp>
      <p:sp>
        <p:nvSpPr>
          <p:cNvPr id="9" name="Rechteck 8">
            <a:extLst>
              <a:ext uri="{FF2B5EF4-FFF2-40B4-BE49-F238E27FC236}">
                <a16:creationId xmlns:a16="http://schemas.microsoft.com/office/drawing/2014/main" id="{4FD89DD4-A917-6846-8C8E-83930D7A1C2A}"/>
              </a:ext>
            </a:extLst>
          </p:cNvPr>
          <p:cNvSpPr/>
          <p:nvPr/>
        </p:nvSpPr>
        <p:spPr>
          <a:xfrm>
            <a:off x="3662045" y="2273663"/>
            <a:ext cx="1874231"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eigenes Erbgut</a:t>
            </a:r>
            <a:endParaRPr lang="de-DE" dirty="0">
              <a:solidFill>
                <a:srgbClr val="385433"/>
              </a:solidFill>
              <a:effectLst/>
              <a:latin typeface="Rubik Medium" pitchFamily="2" charset="-79"/>
              <a:cs typeface="Rubik Medium" pitchFamily="2" charset="-79"/>
            </a:endParaRPr>
          </a:p>
        </p:txBody>
      </p:sp>
      <p:sp>
        <p:nvSpPr>
          <p:cNvPr id="11" name="Rechteck 10">
            <a:extLst>
              <a:ext uri="{FF2B5EF4-FFF2-40B4-BE49-F238E27FC236}">
                <a16:creationId xmlns:a16="http://schemas.microsoft.com/office/drawing/2014/main" id="{E721663A-AAAD-0141-941B-DF07C7FDF17E}"/>
              </a:ext>
            </a:extLst>
          </p:cNvPr>
          <p:cNvSpPr/>
          <p:nvPr/>
        </p:nvSpPr>
        <p:spPr>
          <a:xfrm>
            <a:off x="3662045" y="2948912"/>
            <a:ext cx="3082895"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 Energiegewinnung</a:t>
            </a:r>
            <a:endParaRPr lang="de-DE" dirty="0">
              <a:solidFill>
                <a:srgbClr val="385433"/>
              </a:solidFill>
              <a:effectLst/>
              <a:latin typeface="Rubik Medium" pitchFamily="2" charset="-79"/>
              <a:cs typeface="Rubik Medium" pitchFamily="2" charset="-79"/>
            </a:endParaRPr>
          </a:p>
        </p:txBody>
      </p:sp>
      <p:sp>
        <p:nvSpPr>
          <p:cNvPr id="13" name="Rechteck 12">
            <a:extLst>
              <a:ext uri="{FF2B5EF4-FFF2-40B4-BE49-F238E27FC236}">
                <a16:creationId xmlns:a16="http://schemas.microsoft.com/office/drawing/2014/main" id="{80F82974-140F-0440-B5E1-6CDEDF602D95}"/>
              </a:ext>
            </a:extLst>
          </p:cNvPr>
          <p:cNvSpPr/>
          <p:nvPr/>
        </p:nvSpPr>
        <p:spPr>
          <a:xfrm>
            <a:off x="3662044" y="3801291"/>
            <a:ext cx="2369559" cy="461665"/>
          </a:xfrm>
          <a:prstGeom prst="rect">
            <a:avLst/>
          </a:prstGeom>
        </p:spPr>
        <p:txBody>
          <a:bodyPr wrap="square">
            <a:spAutoFit/>
          </a:bodyPr>
          <a:lstStyle/>
          <a:p>
            <a:r>
              <a:rPr lang="de-DE" sz="1200" dirty="0">
                <a:solidFill>
                  <a:srgbClr val="385433"/>
                </a:solidFill>
                <a:latin typeface="Rubik" pitchFamily="2" charset="-79"/>
                <a:cs typeface="Rubik" pitchFamily="2" charset="-79"/>
              </a:rPr>
              <a:t>Eigenständige Vermehrung‭ ‬</a:t>
            </a:r>
          </a:p>
          <a:p>
            <a:r>
              <a:rPr lang="de-DE" sz="1200" dirty="0">
                <a:solidFill>
                  <a:srgbClr val="385433"/>
                </a:solidFill>
                <a:latin typeface="Rubik" pitchFamily="2" charset="-79"/>
                <a:cs typeface="Rubik" pitchFamily="2" charset="-79"/>
              </a:rPr>
              <a:t>durch Zellteilung.‬</a:t>
            </a:r>
            <a:endParaRPr lang="de-DE" sz="1200" dirty="0">
              <a:solidFill>
                <a:srgbClr val="385433"/>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15D66089-B2DE-B741-A8C9-56F3B6D7AA53}"/>
              </a:ext>
            </a:extLst>
          </p:cNvPr>
          <p:cNvSpPr/>
          <p:nvPr/>
        </p:nvSpPr>
        <p:spPr>
          <a:xfrm>
            <a:off x="3662044" y="4476540"/>
            <a:ext cx="2250937" cy="276999"/>
          </a:xfrm>
          <a:prstGeom prst="rect">
            <a:avLst/>
          </a:prstGeom>
        </p:spPr>
        <p:txBody>
          <a:bodyPr wrap="none">
            <a:spAutoFit/>
          </a:bodyPr>
          <a:lstStyle/>
          <a:p>
            <a:r>
              <a:rPr lang="de-DE" sz="1200" dirty="0">
                <a:solidFill>
                  <a:srgbClr val="385433"/>
                </a:solidFill>
                <a:latin typeface="Rubik" pitchFamily="2" charset="-79"/>
                <a:cs typeface="Rubik" pitchFamily="2" charset="-79"/>
              </a:rPr>
              <a:t>Innerhalb 20 Min werden aus</a:t>
            </a:r>
            <a:endParaRPr lang="de-DE" sz="1200" dirty="0">
              <a:solidFill>
                <a:srgbClr val="385433"/>
              </a:solidFill>
              <a:effectLst/>
              <a:latin typeface="Rubik" pitchFamily="2" charset="-79"/>
              <a:cs typeface="Rubik" pitchFamily="2" charset="-79"/>
            </a:endParaRPr>
          </a:p>
        </p:txBody>
      </p:sp>
      <p:sp>
        <p:nvSpPr>
          <p:cNvPr id="15" name="Rechteck 14">
            <a:extLst>
              <a:ext uri="{FF2B5EF4-FFF2-40B4-BE49-F238E27FC236}">
                <a16:creationId xmlns:a16="http://schemas.microsoft.com/office/drawing/2014/main" id="{AB41DD8A-A1D2-574E-878E-14C14799C0D9}"/>
              </a:ext>
            </a:extLst>
          </p:cNvPr>
          <p:cNvSpPr/>
          <p:nvPr/>
        </p:nvSpPr>
        <p:spPr>
          <a:xfrm>
            <a:off x="1236766" y="5550572"/>
            <a:ext cx="2246129" cy="584775"/>
          </a:xfrm>
          <a:prstGeom prst="rect">
            <a:avLst/>
          </a:prstGeom>
        </p:spPr>
        <p:txBody>
          <a:bodyPr wrap="none">
            <a:spAutoFit/>
          </a:bodyPr>
          <a:lstStyle/>
          <a:p>
            <a:pPr algn="ctr"/>
            <a:r>
              <a:rPr lang="de-DE" sz="3200" dirty="0">
                <a:solidFill>
                  <a:srgbClr val="385433"/>
                </a:solidFill>
                <a:latin typeface="Rubik Medium" pitchFamily="2" charset="-79"/>
                <a:cs typeface="Rubik Medium" pitchFamily="2" charset="-79"/>
              </a:rPr>
              <a:t>Bakterium</a:t>
            </a:r>
            <a:endParaRPr lang="de-DE" sz="3200" dirty="0">
              <a:solidFill>
                <a:srgbClr val="385433"/>
              </a:solidFill>
              <a:effectLst/>
              <a:latin typeface="Rubik Medium" pitchFamily="2" charset="-79"/>
              <a:cs typeface="Rubik Medium" pitchFamily="2" charset="-79"/>
            </a:endParaRPr>
          </a:p>
        </p:txBody>
      </p:sp>
      <p:sp>
        <p:nvSpPr>
          <p:cNvPr id="17" name="Rechteck 16">
            <a:extLst>
              <a:ext uri="{FF2B5EF4-FFF2-40B4-BE49-F238E27FC236}">
                <a16:creationId xmlns:a16="http://schemas.microsoft.com/office/drawing/2014/main" id="{7D70C7A8-786D-F740-8DC2-3B0832F31BFF}"/>
              </a:ext>
            </a:extLst>
          </p:cNvPr>
          <p:cNvSpPr/>
          <p:nvPr/>
        </p:nvSpPr>
        <p:spPr>
          <a:xfrm>
            <a:off x="1635112" y="6135347"/>
            <a:ext cx="1449436" cy="369332"/>
          </a:xfrm>
          <a:prstGeom prst="rect">
            <a:avLst/>
          </a:prstGeom>
        </p:spPr>
        <p:txBody>
          <a:bodyPr wrap="none">
            <a:spAutoFit/>
          </a:bodyPr>
          <a:lstStyle/>
          <a:p>
            <a:pPr algn="ctr"/>
            <a:r>
              <a:rPr lang="de-DE" dirty="0">
                <a:solidFill>
                  <a:srgbClr val="385433"/>
                </a:solidFill>
                <a:latin typeface="Rubik Medium" pitchFamily="2" charset="-79"/>
                <a:cs typeface="Rubik Medium" pitchFamily="2" charset="-79"/>
              </a:rPr>
              <a:t>Lebewesen</a:t>
            </a:r>
            <a:endParaRPr lang="de-DE" dirty="0">
              <a:solidFill>
                <a:srgbClr val="385433"/>
              </a:solidFill>
              <a:effectLst/>
              <a:latin typeface="Rubik Medium" pitchFamily="2" charset="-79"/>
              <a:cs typeface="Rubik Medium" pitchFamily="2" charset="-79"/>
            </a:endParaRPr>
          </a:p>
        </p:txBody>
      </p:sp>
      <p:pic>
        <p:nvPicPr>
          <p:cNvPr id="19" name="Grafik 18">
            <a:extLst>
              <a:ext uri="{FF2B5EF4-FFF2-40B4-BE49-F238E27FC236}">
                <a16:creationId xmlns:a16="http://schemas.microsoft.com/office/drawing/2014/main" id="{85F708B0-3957-E34A-B9E3-AC7B24BDBDAE}"/>
              </a:ext>
            </a:extLst>
          </p:cNvPr>
          <p:cNvPicPr>
            <a:picLocks noChangeAspect="1"/>
          </p:cNvPicPr>
          <p:nvPr/>
        </p:nvPicPr>
        <p:blipFill>
          <a:blip r:embed="rId2"/>
          <a:stretch>
            <a:fillRect/>
          </a:stretch>
        </p:blipFill>
        <p:spPr>
          <a:xfrm>
            <a:off x="1820079" y="2137339"/>
            <a:ext cx="1079500" cy="2616200"/>
          </a:xfrm>
          <a:prstGeom prst="rect">
            <a:avLst/>
          </a:prstGeom>
        </p:spPr>
      </p:pic>
      <p:pic>
        <p:nvPicPr>
          <p:cNvPr id="21" name="Grafik 20">
            <a:extLst>
              <a:ext uri="{FF2B5EF4-FFF2-40B4-BE49-F238E27FC236}">
                <a16:creationId xmlns:a16="http://schemas.microsoft.com/office/drawing/2014/main" id="{7C0E5D42-F46C-CB45-B609-7B2A9D3A65C9}"/>
              </a:ext>
            </a:extLst>
          </p:cNvPr>
          <p:cNvPicPr>
            <a:picLocks noChangeAspect="1"/>
          </p:cNvPicPr>
          <p:nvPr/>
        </p:nvPicPr>
        <p:blipFill>
          <a:blip r:embed="rId3"/>
          <a:stretch>
            <a:fillRect/>
          </a:stretch>
        </p:blipFill>
        <p:spPr>
          <a:xfrm>
            <a:off x="7118364" y="1987550"/>
            <a:ext cx="2933700" cy="2882900"/>
          </a:xfrm>
          <a:prstGeom prst="rect">
            <a:avLst/>
          </a:prstGeom>
        </p:spPr>
      </p:pic>
      <p:sp>
        <p:nvSpPr>
          <p:cNvPr id="22" name="Rechteck 21">
            <a:extLst>
              <a:ext uri="{FF2B5EF4-FFF2-40B4-BE49-F238E27FC236}">
                <a16:creationId xmlns:a16="http://schemas.microsoft.com/office/drawing/2014/main" id="{8891CDC7-A246-7D44-A160-25EE295F3EBD}"/>
              </a:ext>
            </a:extLst>
          </p:cNvPr>
          <p:cNvSpPr/>
          <p:nvPr/>
        </p:nvSpPr>
        <p:spPr>
          <a:xfrm>
            <a:off x="7913782" y="5550572"/>
            <a:ext cx="1215397" cy="584775"/>
          </a:xfrm>
          <a:prstGeom prst="rect">
            <a:avLst/>
          </a:prstGeom>
        </p:spPr>
        <p:txBody>
          <a:bodyPr wrap="none">
            <a:spAutoFit/>
          </a:bodyPr>
          <a:lstStyle/>
          <a:p>
            <a:pPr algn="ctr"/>
            <a:r>
              <a:rPr lang="de-DE" sz="3200" dirty="0">
                <a:solidFill>
                  <a:srgbClr val="CC7547"/>
                </a:solidFill>
                <a:latin typeface="Rubik Medium" pitchFamily="2" charset="-79"/>
                <a:cs typeface="Rubik Medium" pitchFamily="2" charset="-79"/>
              </a:rPr>
              <a:t>Virus</a:t>
            </a:r>
            <a:endParaRPr lang="de-DE" sz="3200" dirty="0">
              <a:solidFill>
                <a:srgbClr val="CC7547"/>
              </a:solidFill>
              <a:effectLst/>
              <a:latin typeface="Rubik Medium" pitchFamily="2" charset="-79"/>
              <a:cs typeface="Rubik Medium" pitchFamily="2" charset="-79"/>
            </a:endParaRPr>
          </a:p>
        </p:txBody>
      </p:sp>
      <p:sp>
        <p:nvSpPr>
          <p:cNvPr id="23" name="Rechteck 22">
            <a:extLst>
              <a:ext uri="{FF2B5EF4-FFF2-40B4-BE49-F238E27FC236}">
                <a16:creationId xmlns:a16="http://schemas.microsoft.com/office/drawing/2014/main" id="{E27E5BBC-9FCC-794E-8399-A67277AF11FF}"/>
              </a:ext>
            </a:extLst>
          </p:cNvPr>
          <p:cNvSpPr/>
          <p:nvPr/>
        </p:nvSpPr>
        <p:spPr>
          <a:xfrm>
            <a:off x="7528260" y="6135347"/>
            <a:ext cx="1986441" cy="369332"/>
          </a:xfrm>
          <a:prstGeom prst="rect">
            <a:avLst/>
          </a:prstGeom>
        </p:spPr>
        <p:txBody>
          <a:bodyPr wrap="none">
            <a:spAutoFit/>
          </a:bodyPr>
          <a:lstStyle/>
          <a:p>
            <a:pPr algn="ctr"/>
            <a:r>
              <a:rPr lang="de-DE" dirty="0">
                <a:solidFill>
                  <a:srgbClr val="CC7547"/>
                </a:solidFill>
                <a:latin typeface="Rubik Medium" pitchFamily="2" charset="-79"/>
                <a:cs typeface="Rubik Medium" pitchFamily="2" charset="-79"/>
              </a:rPr>
              <a:t>Kein Lebewesen</a:t>
            </a:r>
            <a:endParaRPr lang="de-DE" dirty="0">
              <a:solidFill>
                <a:srgbClr val="CC7547"/>
              </a:solidFill>
              <a:effectLst/>
              <a:latin typeface="Rubik Medium" pitchFamily="2" charset="-79"/>
              <a:cs typeface="Rubik Medium" pitchFamily="2" charset="-79"/>
            </a:endParaRPr>
          </a:p>
        </p:txBody>
      </p:sp>
      <p:sp>
        <p:nvSpPr>
          <p:cNvPr id="24" name="Rechteck 23">
            <a:extLst>
              <a:ext uri="{FF2B5EF4-FFF2-40B4-BE49-F238E27FC236}">
                <a16:creationId xmlns:a16="http://schemas.microsoft.com/office/drawing/2014/main" id="{3F4DF342-AF0F-0E42-A051-44DEE41FC7BB}"/>
              </a:ext>
            </a:extLst>
          </p:cNvPr>
          <p:cNvSpPr/>
          <p:nvPr/>
        </p:nvSpPr>
        <p:spPr>
          <a:xfrm>
            <a:off x="10052064" y="1528074"/>
            <a:ext cx="1457450" cy="369332"/>
          </a:xfrm>
          <a:prstGeom prst="rect">
            <a:avLst/>
          </a:prstGeom>
        </p:spPr>
        <p:txBody>
          <a:bodyPr wrap="none">
            <a:spAutoFit/>
          </a:bodyPr>
          <a:lstStyle/>
          <a:p>
            <a:r>
              <a:rPr lang="de-DE" dirty="0">
                <a:solidFill>
                  <a:srgbClr val="CC7547"/>
                </a:solidFill>
                <a:latin typeface="Rubik Medium" pitchFamily="2" charset="-79"/>
                <a:cs typeface="Rubik Medium" pitchFamily="2" charset="-79"/>
              </a:rPr>
              <a:t>Eiweißhülle</a:t>
            </a:r>
            <a:endParaRPr lang="de-DE" dirty="0">
              <a:solidFill>
                <a:srgbClr val="CC7547"/>
              </a:solidFill>
              <a:effectLst/>
              <a:latin typeface="Rubik Medium" pitchFamily="2" charset="-79"/>
              <a:cs typeface="Rubik Medium" pitchFamily="2" charset="-79"/>
            </a:endParaRPr>
          </a:p>
        </p:txBody>
      </p:sp>
      <p:sp>
        <p:nvSpPr>
          <p:cNvPr id="25" name="Rechteck 24">
            <a:extLst>
              <a:ext uri="{FF2B5EF4-FFF2-40B4-BE49-F238E27FC236}">
                <a16:creationId xmlns:a16="http://schemas.microsoft.com/office/drawing/2014/main" id="{8354016D-C6D4-CE40-9030-CA6DE3F7792E}"/>
              </a:ext>
            </a:extLst>
          </p:cNvPr>
          <p:cNvSpPr/>
          <p:nvPr/>
        </p:nvSpPr>
        <p:spPr>
          <a:xfrm>
            <a:off x="10052064" y="1917210"/>
            <a:ext cx="1571264" cy="276999"/>
          </a:xfrm>
          <a:prstGeom prst="rect">
            <a:avLst/>
          </a:prstGeom>
        </p:spPr>
        <p:txBody>
          <a:bodyPr wrap="none">
            <a:spAutoFit/>
          </a:bodyPr>
          <a:lstStyle/>
          <a:p>
            <a:r>
              <a:rPr lang="de-DE" sz="1200" dirty="0">
                <a:solidFill>
                  <a:srgbClr val="CC7547"/>
                </a:solidFill>
                <a:latin typeface="Rubik" pitchFamily="2" charset="-79"/>
                <a:cs typeface="Rubik" pitchFamily="2" charset="-79"/>
              </a:rPr>
              <a:t>Schützt das Erbgut</a:t>
            </a:r>
            <a:endParaRPr lang="de-DE" sz="1200" dirty="0">
              <a:solidFill>
                <a:srgbClr val="CC7547"/>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67B6DB7F-4BE7-E340-8BF3-B7BD56A91D82}"/>
              </a:ext>
            </a:extLst>
          </p:cNvPr>
          <p:cNvSpPr/>
          <p:nvPr/>
        </p:nvSpPr>
        <p:spPr>
          <a:xfrm>
            <a:off x="9473840" y="4755718"/>
            <a:ext cx="1947510" cy="1107996"/>
          </a:xfrm>
          <a:prstGeom prst="rect">
            <a:avLst/>
          </a:prstGeom>
        </p:spPr>
        <p:txBody>
          <a:bodyPr wrap="square">
            <a:spAutoFit/>
          </a:bodyPr>
          <a:lstStyle/>
          <a:p>
            <a:r>
              <a:rPr lang="de-DE" sz="1200" dirty="0">
                <a:solidFill>
                  <a:srgbClr val="CC7547"/>
                </a:solidFill>
                <a:latin typeface="Rubik" pitchFamily="2" charset="-79"/>
                <a:cs typeface="Rubik" pitchFamily="2" charset="-79"/>
              </a:rPr>
              <a:t>Benötigen Wirtszellen um sich zu vermehren.‬</a:t>
            </a:r>
          </a:p>
          <a:p>
            <a:r>
              <a:rPr lang="de-DE" sz="1200" dirty="0">
                <a:solidFill>
                  <a:srgbClr val="CC7547"/>
                </a:solidFill>
                <a:latin typeface="Rubik" pitchFamily="2" charset="-79"/>
                <a:cs typeface="Rubik" pitchFamily="2" charset="-79"/>
              </a:rPr>
              <a:t>Vermehren sich nicht eigenständig.</a:t>
            </a:r>
          </a:p>
          <a:p>
            <a:r>
              <a:rPr lang="de-DE" dirty="0">
                <a:solidFill>
                  <a:srgbClr val="CC7547"/>
                </a:solidFill>
                <a:latin typeface="Rubik" pitchFamily="2" charset="-79"/>
                <a:cs typeface="Rubik" pitchFamily="2" charset="-79"/>
              </a:rPr>
              <a:t>‬</a:t>
            </a:r>
            <a:endParaRPr lang="de-DE" dirty="0">
              <a:solidFill>
                <a:srgbClr val="CC7547"/>
              </a:solidFill>
              <a:effectLst/>
              <a:latin typeface="Rubik" pitchFamily="2" charset="-79"/>
              <a:cs typeface="Rubik" pitchFamily="2" charset="-79"/>
            </a:endParaRPr>
          </a:p>
        </p:txBody>
      </p:sp>
      <p:cxnSp>
        <p:nvCxnSpPr>
          <p:cNvPr id="31" name="Gerade Verbindung mit Pfeil 30">
            <a:extLst>
              <a:ext uri="{FF2B5EF4-FFF2-40B4-BE49-F238E27FC236}">
                <a16:creationId xmlns:a16="http://schemas.microsoft.com/office/drawing/2014/main" id="{C4076791-D6A7-7D42-9198-9A9FD42A9F0C}"/>
              </a:ext>
            </a:extLst>
          </p:cNvPr>
          <p:cNvCxnSpPr>
            <a:cxnSpLocks/>
            <a:stCxn id="3" idx="1"/>
          </p:cNvCxnSpPr>
          <p:nvPr/>
        </p:nvCxnSpPr>
        <p:spPr>
          <a:xfrm flipH="1">
            <a:off x="3033253" y="1783080"/>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8F520FCC-5A56-CA43-8117-AC3AB403624A}"/>
              </a:ext>
            </a:extLst>
          </p:cNvPr>
          <p:cNvCxnSpPr>
            <a:cxnSpLocks/>
          </p:cNvCxnSpPr>
          <p:nvPr/>
        </p:nvCxnSpPr>
        <p:spPr>
          <a:xfrm flipH="1">
            <a:off x="3005117" y="2500532"/>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33">
            <a:extLst>
              <a:ext uri="{FF2B5EF4-FFF2-40B4-BE49-F238E27FC236}">
                <a16:creationId xmlns:a16="http://schemas.microsoft.com/office/drawing/2014/main" id="{ADCB231E-EAB3-1246-BBF1-C4E98A1AA346}"/>
              </a:ext>
            </a:extLst>
          </p:cNvPr>
          <p:cNvCxnSpPr>
            <a:cxnSpLocks/>
          </p:cNvCxnSpPr>
          <p:nvPr/>
        </p:nvCxnSpPr>
        <p:spPr>
          <a:xfrm flipH="1">
            <a:off x="3005117" y="3175782"/>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DF75345A-C02A-124F-94EB-8947DA5A64F1}"/>
              </a:ext>
            </a:extLst>
          </p:cNvPr>
          <p:cNvCxnSpPr>
            <a:cxnSpLocks/>
          </p:cNvCxnSpPr>
          <p:nvPr/>
        </p:nvCxnSpPr>
        <p:spPr>
          <a:xfrm flipH="1">
            <a:off x="9419985" y="1754945"/>
            <a:ext cx="628792" cy="490583"/>
          </a:xfrm>
          <a:prstGeom prst="straightConnector1">
            <a:avLst/>
          </a:prstGeom>
          <a:ln w="9525" cap="rnd">
            <a:solidFill>
              <a:srgbClr val="CC7547"/>
            </a:solidFill>
            <a:tailEnd type="triangle"/>
          </a:ln>
        </p:spPr>
        <p:style>
          <a:lnRef idx="1">
            <a:schemeClr val="accent1"/>
          </a:lnRef>
          <a:fillRef idx="0">
            <a:schemeClr val="accent1"/>
          </a:fillRef>
          <a:effectRef idx="0">
            <a:schemeClr val="accent1"/>
          </a:effectRef>
          <a:fontRef idx="minor">
            <a:schemeClr val="tx1"/>
          </a:fontRef>
        </p:style>
      </p:cxnSp>
      <p:pic>
        <p:nvPicPr>
          <p:cNvPr id="37" name="Grafik 36">
            <a:extLst>
              <a:ext uri="{FF2B5EF4-FFF2-40B4-BE49-F238E27FC236}">
                <a16:creationId xmlns:a16="http://schemas.microsoft.com/office/drawing/2014/main" id="{4538FD94-B114-B340-8371-F42669630A42}"/>
              </a:ext>
            </a:extLst>
          </p:cNvPr>
          <p:cNvPicPr>
            <a:picLocks noChangeAspect="1"/>
          </p:cNvPicPr>
          <p:nvPr/>
        </p:nvPicPr>
        <p:blipFill>
          <a:blip r:embed="rId4"/>
          <a:stretch>
            <a:fillRect/>
          </a:stretch>
        </p:blipFill>
        <p:spPr>
          <a:xfrm>
            <a:off x="3768120" y="4743841"/>
            <a:ext cx="2521092" cy="369332"/>
          </a:xfrm>
          <a:prstGeom prst="rect">
            <a:avLst/>
          </a:prstGeom>
        </p:spPr>
      </p:pic>
    </p:spTree>
    <p:extLst>
      <p:ext uri="{BB962C8B-B14F-4D97-AF65-F5344CB8AC3E}">
        <p14:creationId xmlns:p14="http://schemas.microsoft.com/office/powerpoint/2010/main" val="2317918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211BF06-C012-2144-9F29-9949D261DB45}"/>
              </a:ext>
            </a:extLst>
          </p:cNvPr>
          <p:cNvPicPr>
            <a:picLocks noChangeAspect="1"/>
          </p:cNvPicPr>
          <p:nvPr/>
        </p:nvPicPr>
        <p:blipFill>
          <a:blip r:embed="rId2"/>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50745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a:t>
            </a:r>
            <a:br>
              <a:rPr lang="de-DE" dirty="0"/>
            </a:br>
            <a:endParaRPr lang="de-DE" dirty="0"/>
          </a:p>
        </p:txBody>
      </p:sp>
      <p:sp>
        <p:nvSpPr>
          <p:cNvPr id="5" name="Rechteck 4">
            <a:extLst>
              <a:ext uri="{FF2B5EF4-FFF2-40B4-BE49-F238E27FC236}">
                <a16:creationId xmlns:a16="http://schemas.microsoft.com/office/drawing/2014/main" id="{2D637AD5-4799-2247-9BD6-9A3502D3FDC5}"/>
              </a:ext>
            </a:extLst>
          </p:cNvPr>
          <p:cNvSpPr/>
          <p:nvPr/>
        </p:nvSpPr>
        <p:spPr>
          <a:xfrm>
            <a:off x="8342591" y="1350807"/>
            <a:ext cx="3352800" cy="1107996"/>
          </a:xfrm>
          <a:prstGeom prst="rect">
            <a:avLst/>
          </a:prstGeom>
        </p:spPr>
        <p:txBody>
          <a:bodyPr wrap="square">
            <a:spAutoFit/>
          </a:bodyPr>
          <a:lstStyle/>
          <a:p>
            <a:r>
              <a:rPr lang="de-DE" sz="1200" dirty="0">
                <a:solidFill>
                  <a:srgbClr val="828F80"/>
                </a:solidFill>
                <a:latin typeface="Rubik" pitchFamily="2" charset="-79"/>
                <a:cs typeface="Rubik" pitchFamily="2" charset="-79"/>
              </a:rPr>
              <a:t>Bakterien spielen in jedem Bereich der ganzheitlichen Gesundheit eine große Rolle.</a:t>
            </a:r>
          </a:p>
          <a:p>
            <a:r>
              <a:rPr lang="de-DE" sz="1200" dirty="0">
                <a:solidFill>
                  <a:srgbClr val="828F80"/>
                </a:solidFill>
                <a:latin typeface="Rubik" pitchFamily="2" charset="-79"/>
                <a:cs typeface="Rubik" pitchFamily="2" charset="-79"/>
              </a:rPr>
              <a:t>Sie sind überall zu finden und haben überall Einfluss.</a:t>
            </a:r>
          </a:p>
          <a:p>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pic>
        <p:nvPicPr>
          <p:cNvPr id="9" name="Grafik 8">
            <a:extLst>
              <a:ext uri="{FF2B5EF4-FFF2-40B4-BE49-F238E27FC236}">
                <a16:creationId xmlns:a16="http://schemas.microsoft.com/office/drawing/2014/main" id="{EA0608CF-9640-424E-BD51-A99AB73EA95A}"/>
              </a:ext>
            </a:extLst>
          </p:cNvPr>
          <p:cNvPicPr>
            <a:picLocks noChangeAspect="1"/>
          </p:cNvPicPr>
          <p:nvPr/>
        </p:nvPicPr>
        <p:blipFill>
          <a:blip r:embed="rId3"/>
          <a:stretch>
            <a:fillRect/>
          </a:stretch>
        </p:blipFill>
        <p:spPr>
          <a:xfrm>
            <a:off x="8075891" y="1350807"/>
            <a:ext cx="266700" cy="266700"/>
          </a:xfrm>
          <a:prstGeom prst="rect">
            <a:avLst/>
          </a:prstGeom>
        </p:spPr>
      </p:pic>
    </p:spTree>
    <p:extLst>
      <p:ext uri="{BB962C8B-B14F-4D97-AF65-F5344CB8AC3E}">
        <p14:creationId xmlns:p14="http://schemas.microsoft.com/office/powerpoint/2010/main" val="1186275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50745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a:t>
            </a:r>
            <a:br>
              <a:rPr lang="de-DE" dirty="0"/>
            </a:br>
            <a:endParaRPr lang="de-DE" dirty="0"/>
          </a:p>
        </p:txBody>
      </p:sp>
      <p:sp>
        <p:nvSpPr>
          <p:cNvPr id="2" name="Textfeld 1">
            <a:extLst>
              <a:ext uri="{FF2B5EF4-FFF2-40B4-BE49-F238E27FC236}">
                <a16:creationId xmlns:a16="http://schemas.microsoft.com/office/drawing/2014/main" id="{59DC52B5-2A9B-0E4D-9BCA-C93FC2E4CC8E}"/>
              </a:ext>
            </a:extLst>
          </p:cNvPr>
          <p:cNvSpPr txBox="1"/>
          <p:nvPr/>
        </p:nvSpPr>
        <p:spPr>
          <a:xfrm>
            <a:off x="3482446" y="452501"/>
            <a:ext cx="3142207"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&gt;7,8 Milliarden</a:t>
            </a:r>
          </a:p>
        </p:txBody>
      </p:sp>
      <p:sp>
        <p:nvSpPr>
          <p:cNvPr id="10" name="Textfeld 9">
            <a:extLst>
              <a:ext uri="{FF2B5EF4-FFF2-40B4-BE49-F238E27FC236}">
                <a16:creationId xmlns:a16="http://schemas.microsoft.com/office/drawing/2014/main" id="{6A1F14DD-7765-C143-8F9E-560A6B8FAD1B}"/>
              </a:ext>
            </a:extLst>
          </p:cNvPr>
          <p:cNvSpPr txBox="1"/>
          <p:nvPr/>
        </p:nvSpPr>
        <p:spPr>
          <a:xfrm>
            <a:off x="1159329" y="1975753"/>
            <a:ext cx="1745991"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500 </a:t>
            </a:r>
          </a:p>
        </p:txBody>
      </p:sp>
      <p:sp>
        <p:nvSpPr>
          <p:cNvPr id="12" name="Textfeld 11">
            <a:extLst>
              <a:ext uri="{FF2B5EF4-FFF2-40B4-BE49-F238E27FC236}">
                <a16:creationId xmlns:a16="http://schemas.microsoft.com/office/drawing/2014/main" id="{CF22C266-FA12-0A46-BFCE-7F91D3C673BB}"/>
              </a:ext>
            </a:extLst>
          </p:cNvPr>
          <p:cNvSpPr txBox="1"/>
          <p:nvPr/>
        </p:nvSpPr>
        <p:spPr>
          <a:xfrm>
            <a:off x="2458018" y="4475957"/>
            <a:ext cx="2932213"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 Billionen </a:t>
            </a:r>
          </a:p>
        </p:txBody>
      </p:sp>
      <p:sp>
        <p:nvSpPr>
          <p:cNvPr id="13" name="Textfeld 12">
            <a:extLst>
              <a:ext uri="{FF2B5EF4-FFF2-40B4-BE49-F238E27FC236}">
                <a16:creationId xmlns:a16="http://schemas.microsoft.com/office/drawing/2014/main" id="{548DF472-B3B3-6A40-8E8A-74C6054F94E0}"/>
              </a:ext>
            </a:extLst>
          </p:cNvPr>
          <p:cNvSpPr txBox="1"/>
          <p:nvPr/>
        </p:nvSpPr>
        <p:spPr>
          <a:xfrm>
            <a:off x="5393697" y="2984861"/>
            <a:ext cx="2938625"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 Milliarde </a:t>
            </a:r>
          </a:p>
        </p:txBody>
      </p:sp>
      <p:sp>
        <p:nvSpPr>
          <p:cNvPr id="14" name="Textfeld 13">
            <a:extLst>
              <a:ext uri="{FF2B5EF4-FFF2-40B4-BE49-F238E27FC236}">
                <a16:creationId xmlns:a16="http://schemas.microsoft.com/office/drawing/2014/main" id="{E7F04EA9-4AF8-5F45-9B42-0BA022819D4B}"/>
              </a:ext>
            </a:extLst>
          </p:cNvPr>
          <p:cNvSpPr txBox="1"/>
          <p:nvPr/>
        </p:nvSpPr>
        <p:spPr>
          <a:xfrm>
            <a:off x="8013700" y="1447180"/>
            <a:ext cx="3355406"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100 Billionen</a:t>
            </a:r>
          </a:p>
        </p:txBody>
      </p:sp>
      <p:sp>
        <p:nvSpPr>
          <p:cNvPr id="3" name="Textfeld 2">
            <a:extLst>
              <a:ext uri="{FF2B5EF4-FFF2-40B4-BE49-F238E27FC236}">
                <a16:creationId xmlns:a16="http://schemas.microsoft.com/office/drawing/2014/main" id="{03679C88-DA86-4942-9E17-B1AADA8580C2}"/>
              </a:ext>
            </a:extLst>
          </p:cNvPr>
          <p:cNvSpPr txBox="1"/>
          <p:nvPr/>
        </p:nvSpPr>
        <p:spPr>
          <a:xfrm>
            <a:off x="3482446" y="1043215"/>
            <a:ext cx="2938624" cy="784830"/>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In einer Hand voll Muttererde sind mehr Mikroorganismen als es Menschen auf der Erde gibt. </a:t>
            </a:r>
          </a:p>
        </p:txBody>
      </p:sp>
      <p:sp>
        <p:nvSpPr>
          <p:cNvPr id="15" name="Textfeld 14">
            <a:extLst>
              <a:ext uri="{FF2B5EF4-FFF2-40B4-BE49-F238E27FC236}">
                <a16:creationId xmlns:a16="http://schemas.microsoft.com/office/drawing/2014/main" id="{8A552CAF-788F-7A4C-A603-834D1A465D90}"/>
              </a:ext>
            </a:extLst>
          </p:cNvPr>
          <p:cNvSpPr txBox="1"/>
          <p:nvPr/>
        </p:nvSpPr>
        <p:spPr>
          <a:xfrm>
            <a:off x="1159329" y="2622084"/>
            <a:ext cx="2693366" cy="1246495"/>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Verschiedene Arten von Mikroorganismen besiedeln uns, die alle zusammen arbeiten und eine ökologische Einheit bilden. </a:t>
            </a:r>
          </a:p>
        </p:txBody>
      </p:sp>
      <p:sp>
        <p:nvSpPr>
          <p:cNvPr id="16" name="Textfeld 15">
            <a:extLst>
              <a:ext uri="{FF2B5EF4-FFF2-40B4-BE49-F238E27FC236}">
                <a16:creationId xmlns:a16="http://schemas.microsoft.com/office/drawing/2014/main" id="{CC9FDA7B-87A6-734F-8A9A-0E1CA0D651FE}"/>
              </a:ext>
            </a:extLst>
          </p:cNvPr>
          <p:cNvSpPr txBox="1"/>
          <p:nvPr/>
        </p:nvSpPr>
        <p:spPr>
          <a:xfrm>
            <a:off x="2486166" y="5122288"/>
            <a:ext cx="2693366" cy="1015663"/>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Bakterien in 1 mm</a:t>
            </a:r>
            <a:r>
              <a:rPr lang="de-DE" sz="1500" baseline="30000" dirty="0">
                <a:solidFill>
                  <a:srgbClr val="828F80"/>
                </a:solidFill>
                <a:latin typeface="Rubik" pitchFamily="2" charset="-79"/>
                <a:cs typeface="Rubik" pitchFamily="2" charset="-79"/>
              </a:rPr>
              <a:t>3</a:t>
            </a:r>
            <a:r>
              <a:rPr lang="de-DE" sz="1500" dirty="0">
                <a:solidFill>
                  <a:srgbClr val="828F80"/>
                </a:solidFill>
                <a:latin typeface="Rubik" pitchFamily="2" charset="-79"/>
                <a:cs typeface="Rubik" pitchFamily="2" charset="-79"/>
              </a:rPr>
              <a:t> Darminhalt. Wir besitzen 10 x  mehr Darmbakterien als Körperzellen.</a:t>
            </a:r>
          </a:p>
        </p:txBody>
      </p:sp>
      <p:sp>
        <p:nvSpPr>
          <p:cNvPr id="17" name="Textfeld 16">
            <a:extLst>
              <a:ext uri="{FF2B5EF4-FFF2-40B4-BE49-F238E27FC236}">
                <a16:creationId xmlns:a16="http://schemas.microsoft.com/office/drawing/2014/main" id="{37C67F21-984A-9644-811F-32EE73CC48E3}"/>
              </a:ext>
            </a:extLst>
          </p:cNvPr>
          <p:cNvSpPr txBox="1"/>
          <p:nvPr/>
        </p:nvSpPr>
        <p:spPr>
          <a:xfrm>
            <a:off x="5393697" y="3647635"/>
            <a:ext cx="2693366" cy="800219"/>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Mikroorganismen befinden sich auf 1 mm</a:t>
            </a:r>
            <a:r>
              <a:rPr lang="de-DE" sz="1500" baseline="30000" dirty="0">
                <a:solidFill>
                  <a:srgbClr val="828F80"/>
                </a:solidFill>
                <a:latin typeface="Rubik" pitchFamily="2" charset="-79"/>
                <a:cs typeface="Rubik" pitchFamily="2" charset="-79"/>
              </a:rPr>
              <a:t>3</a:t>
            </a:r>
            <a:r>
              <a:rPr lang="de-DE" sz="1500" dirty="0">
                <a:solidFill>
                  <a:srgbClr val="828F80"/>
                </a:solidFill>
                <a:latin typeface="Rubik" pitchFamily="2" charset="-79"/>
                <a:cs typeface="Rubik" pitchFamily="2" charset="-79"/>
              </a:rPr>
              <a:t> unseres Speichels. </a:t>
            </a:r>
          </a:p>
        </p:txBody>
      </p:sp>
      <p:sp>
        <p:nvSpPr>
          <p:cNvPr id="18" name="Textfeld 17">
            <a:extLst>
              <a:ext uri="{FF2B5EF4-FFF2-40B4-BE49-F238E27FC236}">
                <a16:creationId xmlns:a16="http://schemas.microsoft.com/office/drawing/2014/main" id="{D57D5AF8-F649-F145-A6C2-60DA1DDC07B1}"/>
              </a:ext>
            </a:extLst>
          </p:cNvPr>
          <p:cNvSpPr txBox="1"/>
          <p:nvPr/>
        </p:nvSpPr>
        <p:spPr>
          <a:xfrm>
            <a:off x="7599589" y="4799122"/>
            <a:ext cx="974947"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400</a:t>
            </a:r>
          </a:p>
        </p:txBody>
      </p:sp>
      <p:sp>
        <p:nvSpPr>
          <p:cNvPr id="19" name="Textfeld 18">
            <a:extLst>
              <a:ext uri="{FF2B5EF4-FFF2-40B4-BE49-F238E27FC236}">
                <a16:creationId xmlns:a16="http://schemas.microsoft.com/office/drawing/2014/main" id="{2CCDDA5C-B3A8-4C4E-9F7A-26C988EB7C08}"/>
              </a:ext>
            </a:extLst>
          </p:cNvPr>
          <p:cNvSpPr txBox="1"/>
          <p:nvPr/>
        </p:nvSpPr>
        <p:spPr>
          <a:xfrm>
            <a:off x="8087063" y="2109954"/>
            <a:ext cx="2693366" cy="553998"/>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Mikroorganismen befinden sich auf der gesamten Haut</a:t>
            </a:r>
          </a:p>
        </p:txBody>
      </p:sp>
      <p:sp>
        <p:nvSpPr>
          <p:cNvPr id="20" name="Textfeld 19">
            <a:extLst>
              <a:ext uri="{FF2B5EF4-FFF2-40B4-BE49-F238E27FC236}">
                <a16:creationId xmlns:a16="http://schemas.microsoft.com/office/drawing/2014/main" id="{5E943EE5-1277-0640-899B-CB27399F53F8}"/>
              </a:ext>
            </a:extLst>
          </p:cNvPr>
          <p:cNvSpPr txBox="1"/>
          <p:nvPr/>
        </p:nvSpPr>
        <p:spPr>
          <a:xfrm>
            <a:off x="7599589" y="5454204"/>
            <a:ext cx="2693366" cy="553998"/>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verschiedene Stämme bewohnen unseren Darm.</a:t>
            </a:r>
          </a:p>
        </p:txBody>
      </p:sp>
    </p:spTree>
    <p:extLst>
      <p:ext uri="{BB962C8B-B14F-4D97-AF65-F5344CB8AC3E}">
        <p14:creationId xmlns:p14="http://schemas.microsoft.com/office/powerpoint/2010/main" val="1294835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443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Fermentation</a:t>
            </a:r>
            <a:br>
              <a:rPr lang="de-DE" dirty="0"/>
            </a:br>
            <a:endParaRPr lang="de-DE" dirty="0"/>
          </a:p>
        </p:txBody>
      </p:sp>
      <p:sp>
        <p:nvSpPr>
          <p:cNvPr id="2" name="Rechteck 1">
            <a:extLst>
              <a:ext uri="{FF2B5EF4-FFF2-40B4-BE49-F238E27FC236}">
                <a16:creationId xmlns:a16="http://schemas.microsoft.com/office/drawing/2014/main" id="{6015C475-339C-2343-AF30-77C25351ECF0}"/>
              </a:ext>
            </a:extLst>
          </p:cNvPr>
          <p:cNvSpPr/>
          <p:nvPr/>
        </p:nvSpPr>
        <p:spPr>
          <a:xfrm>
            <a:off x="1005535" y="1475484"/>
            <a:ext cx="3893035" cy="1015663"/>
          </a:xfrm>
          <a:prstGeom prst="rect">
            <a:avLst/>
          </a:prstGeom>
        </p:spPr>
        <p:txBody>
          <a:bodyPr wrap="square">
            <a:spAutoFit/>
          </a:bodyPr>
          <a:lstStyle/>
          <a:p>
            <a:r>
              <a:rPr lang="de-DE" sz="1200" dirty="0">
                <a:solidFill>
                  <a:srgbClr val="828F80"/>
                </a:solidFill>
                <a:latin typeface="Rubik" pitchFamily="2" charset="-79"/>
                <a:cs typeface="Rubik" pitchFamily="2" charset="-79"/>
              </a:rPr>
              <a:t>Fermentation bedeutet, mit Mikroorganismen Pflanzen auf natürliche Weise ohne Erhitzung und Zugabe von Zusatzstoffen haltbar zu machen. Die Wirkstoffe der Pflanzen werden dadurch um das zig-fache verstärkt. </a:t>
            </a:r>
            <a:endParaRPr lang="de-DE" sz="1200" dirty="0">
              <a:latin typeface="Rubik" pitchFamily="2" charset="-79"/>
              <a:cs typeface="Rubik" pitchFamily="2" charset="-79"/>
            </a:endParaRPr>
          </a:p>
        </p:txBody>
      </p:sp>
      <p:pic>
        <p:nvPicPr>
          <p:cNvPr id="4" name="Grafik 3" descr="Ein Bild, das Tasse, drinnen, Kunststoff, Küchenmaschine enthält.&#10;&#10;Automatisch generierte Beschreibung">
            <a:extLst>
              <a:ext uri="{FF2B5EF4-FFF2-40B4-BE49-F238E27FC236}">
                <a16:creationId xmlns:a16="http://schemas.microsoft.com/office/drawing/2014/main" id="{D4F1908A-3106-814F-929A-3506794C2AE1}"/>
              </a:ext>
            </a:extLst>
          </p:cNvPr>
          <p:cNvPicPr>
            <a:picLocks noChangeAspect="1"/>
          </p:cNvPicPr>
          <p:nvPr/>
        </p:nvPicPr>
        <p:blipFill>
          <a:blip r:embed="rId2"/>
          <a:stretch>
            <a:fillRect/>
          </a:stretch>
        </p:blipFill>
        <p:spPr>
          <a:xfrm>
            <a:off x="5542960" y="0"/>
            <a:ext cx="4572000" cy="6858000"/>
          </a:xfrm>
          <a:prstGeom prst="rect">
            <a:avLst/>
          </a:prstGeom>
        </p:spPr>
      </p:pic>
      <p:pic>
        <p:nvPicPr>
          <p:cNvPr id="9" name="Grafik 8" descr="Ein Bild, das Tasse, Tisch, Essen, drinnen enthält.&#10;&#10;Automatisch generierte Beschreibung">
            <a:extLst>
              <a:ext uri="{FF2B5EF4-FFF2-40B4-BE49-F238E27FC236}">
                <a16:creationId xmlns:a16="http://schemas.microsoft.com/office/drawing/2014/main" id="{E3B5270A-0A15-644F-B7F4-FD131F4A1585}"/>
              </a:ext>
            </a:extLst>
          </p:cNvPr>
          <p:cNvPicPr>
            <a:picLocks noChangeAspect="1"/>
          </p:cNvPicPr>
          <p:nvPr/>
        </p:nvPicPr>
        <p:blipFill>
          <a:blip r:embed="rId3"/>
          <a:stretch>
            <a:fillRect/>
          </a:stretch>
        </p:blipFill>
        <p:spPr>
          <a:xfrm>
            <a:off x="-655467" y="4366854"/>
            <a:ext cx="6043748" cy="4029165"/>
          </a:xfrm>
          <a:prstGeom prst="rect">
            <a:avLst/>
          </a:prstGeom>
        </p:spPr>
      </p:pic>
      <p:pic>
        <p:nvPicPr>
          <p:cNvPr id="10" name="Grafik 9">
            <a:extLst>
              <a:ext uri="{FF2B5EF4-FFF2-40B4-BE49-F238E27FC236}">
                <a16:creationId xmlns:a16="http://schemas.microsoft.com/office/drawing/2014/main" id="{92716A89-4EA1-FD48-A3E9-D13D3D4984BA}"/>
              </a:ext>
            </a:extLst>
          </p:cNvPr>
          <p:cNvPicPr>
            <a:picLocks noChangeAspect="1"/>
          </p:cNvPicPr>
          <p:nvPr/>
        </p:nvPicPr>
        <p:blipFill>
          <a:blip r:embed="rId4"/>
          <a:stretch>
            <a:fillRect/>
          </a:stretch>
        </p:blipFill>
        <p:spPr>
          <a:xfrm>
            <a:off x="738835" y="1504133"/>
            <a:ext cx="266700" cy="266700"/>
          </a:xfrm>
          <a:prstGeom prst="rect">
            <a:avLst/>
          </a:prstGeom>
        </p:spPr>
      </p:pic>
    </p:spTree>
    <p:extLst>
      <p:ext uri="{BB962C8B-B14F-4D97-AF65-F5344CB8AC3E}">
        <p14:creationId xmlns:p14="http://schemas.microsoft.com/office/powerpoint/2010/main" val="198420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86465" y="244198"/>
            <a:ext cx="817853"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Bakterien</a:t>
            </a:r>
            <a:endParaRPr lang="de-DE" sz="1200" dirty="0">
              <a:solidFill>
                <a:srgbClr val="385433"/>
              </a:solidFill>
              <a:effectLst/>
              <a:latin typeface="Heebo Light" pitchFamily="2" charset="-79"/>
              <a:cs typeface="Heebo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443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Fermentation</a:t>
            </a:r>
            <a:br>
              <a:rPr lang="de-DE" dirty="0"/>
            </a:br>
            <a:endParaRPr lang="de-DE" dirty="0"/>
          </a:p>
        </p:txBody>
      </p:sp>
      <p:pic>
        <p:nvPicPr>
          <p:cNvPr id="12" name="Grafik 11" descr="Ein Bild, das Tasse, Essen, Teller, Obst enthält.&#10;&#10;Automatisch generierte Beschreibung">
            <a:extLst>
              <a:ext uri="{FF2B5EF4-FFF2-40B4-BE49-F238E27FC236}">
                <a16:creationId xmlns:a16="http://schemas.microsoft.com/office/drawing/2014/main" id="{51B3C9ED-A504-EC4D-967C-AB1EEFE46FA6}"/>
              </a:ext>
            </a:extLst>
          </p:cNvPr>
          <p:cNvPicPr>
            <a:picLocks noChangeAspect="1"/>
          </p:cNvPicPr>
          <p:nvPr/>
        </p:nvPicPr>
        <p:blipFill>
          <a:blip r:embed="rId2"/>
          <a:stretch>
            <a:fillRect/>
          </a:stretch>
        </p:blipFill>
        <p:spPr>
          <a:xfrm>
            <a:off x="7704534" y="-573477"/>
            <a:ext cx="7163861" cy="4775907"/>
          </a:xfrm>
          <a:prstGeom prst="rect">
            <a:avLst/>
          </a:prstGeom>
        </p:spPr>
      </p:pic>
      <p:pic>
        <p:nvPicPr>
          <p:cNvPr id="11" name="Grafik 10" descr="Ein Bild, das Boden, Doughnut, Grill enthält.&#10;&#10;Automatisch generierte Beschreibung">
            <a:extLst>
              <a:ext uri="{FF2B5EF4-FFF2-40B4-BE49-F238E27FC236}">
                <a16:creationId xmlns:a16="http://schemas.microsoft.com/office/drawing/2014/main" id="{96E4DEDE-66A3-524F-9BC4-9E08134DC255}"/>
              </a:ext>
            </a:extLst>
          </p:cNvPr>
          <p:cNvPicPr>
            <a:picLocks noChangeAspect="1"/>
          </p:cNvPicPr>
          <p:nvPr/>
        </p:nvPicPr>
        <p:blipFill>
          <a:blip r:embed="rId3"/>
          <a:stretch>
            <a:fillRect/>
          </a:stretch>
        </p:blipFill>
        <p:spPr>
          <a:xfrm>
            <a:off x="8388997" y="3028730"/>
            <a:ext cx="3528389" cy="2347399"/>
          </a:xfrm>
          <a:prstGeom prst="rect">
            <a:avLst/>
          </a:prstGeom>
        </p:spPr>
      </p:pic>
      <p:sp>
        <p:nvSpPr>
          <p:cNvPr id="3" name="Rechteck 2">
            <a:extLst>
              <a:ext uri="{FF2B5EF4-FFF2-40B4-BE49-F238E27FC236}">
                <a16:creationId xmlns:a16="http://schemas.microsoft.com/office/drawing/2014/main" id="{066E12C4-7093-F841-9526-91FE7845BC57}"/>
              </a:ext>
            </a:extLst>
          </p:cNvPr>
          <p:cNvSpPr/>
          <p:nvPr/>
        </p:nvSpPr>
        <p:spPr>
          <a:xfrm>
            <a:off x="617911" y="1346196"/>
            <a:ext cx="5151425" cy="3370153"/>
          </a:xfrm>
          <a:prstGeom prst="rect">
            <a:avLst/>
          </a:prstGeom>
        </p:spPr>
        <p:txBody>
          <a:bodyPr wrap="square">
            <a:spAutoFit/>
          </a:bodyPr>
          <a:lstStyle/>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natürlicher Vorgang, um Lebensmittel haltbar zu machen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Fermentprodukte enthalten Vitamine, Mineralien, Enzyme und werden vom Körper leicht aufgenommen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unterstützen das Gleichgewicht der Darmflora </a:t>
            </a:r>
          </a:p>
          <a:p>
            <a:pPr marL="285750" indent="-285750">
              <a:buFont typeface="Arial" panose="020B0604020202020204" pitchFamily="34" charset="0"/>
              <a:buChar char="•"/>
            </a:pPr>
            <a:r>
              <a:rPr lang="de-DE" sz="1500" dirty="0" err="1">
                <a:solidFill>
                  <a:srgbClr val="828F80"/>
                </a:solidFill>
                <a:latin typeface="Rubik" pitchFamily="2" charset="-79"/>
                <a:cs typeface="Rubik" pitchFamily="2" charset="-79"/>
              </a:rPr>
              <a:t>ProTop</a:t>
            </a:r>
            <a:r>
              <a:rPr lang="de-DE" sz="1500" dirty="0">
                <a:solidFill>
                  <a:srgbClr val="828F80"/>
                </a:solidFill>
                <a:latin typeface="Rubik" pitchFamily="2" charset="-79"/>
                <a:cs typeface="Rubik" pitchFamily="2" charset="-79"/>
              </a:rPr>
              <a:t> sind natürliche Fermentprodukte, Gentechnik-frei und ohne künstliche Zusatzstoffe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Je länger die Fermentationszeit und je hochwertiger die Pflanzen, desto größer ist die Wirkung der bioaktiven Substanzen</a:t>
            </a:r>
          </a:p>
          <a:p>
            <a:pPr marL="285750" indent="-285750">
              <a:buFont typeface="Arial" panose="020B0604020202020204" pitchFamily="34" charset="0"/>
              <a:buChar char="•"/>
            </a:pPr>
            <a:r>
              <a:rPr lang="de-DE" sz="1500" dirty="0" err="1">
                <a:solidFill>
                  <a:srgbClr val="828F80"/>
                </a:solidFill>
                <a:latin typeface="Rubik" pitchFamily="2" charset="-79"/>
                <a:cs typeface="Rubik" pitchFamily="2" charset="-79"/>
              </a:rPr>
              <a:t>ProTop</a:t>
            </a:r>
            <a:r>
              <a:rPr lang="de-DE" sz="1500" dirty="0">
                <a:solidFill>
                  <a:srgbClr val="828F80"/>
                </a:solidFill>
                <a:latin typeface="Rubik" pitchFamily="2" charset="-79"/>
                <a:cs typeface="Rubik" pitchFamily="2" charset="-79"/>
              </a:rPr>
              <a:t> wird mindestens 18 Monate fermentiert </a:t>
            </a:r>
          </a:p>
          <a:p>
            <a:pPr marL="285750" indent="-285750">
              <a:buFont typeface="Arial" panose="020B0604020202020204" pitchFamily="34" charset="0"/>
              <a:buChar char="•"/>
            </a:pPr>
            <a:endParaRPr lang="de-DE" sz="1500" dirty="0">
              <a:solidFill>
                <a:srgbClr val="828F80"/>
              </a:solidFill>
              <a:latin typeface="Heebo" pitchFamily="2" charset="-79"/>
              <a:cs typeface="Heebo" pitchFamily="2" charset="-79"/>
            </a:endParaRPr>
          </a:p>
          <a:p>
            <a:endParaRPr lang="de-DE" dirty="0">
              <a:solidFill>
                <a:srgbClr val="828F80"/>
              </a:solidFill>
              <a:latin typeface="Heebo" pitchFamily="2" charset="-79"/>
              <a:cs typeface="Heebo" pitchFamily="2" charset="-79"/>
            </a:endParaRPr>
          </a:p>
        </p:txBody>
      </p:sp>
      <p:pic>
        <p:nvPicPr>
          <p:cNvPr id="4" name="Grafik 3" descr="Ein Bild, das Text, Alkohol, Getränk enthält.&#10;&#10;Automatisch generierte Beschreibung">
            <a:extLst>
              <a:ext uri="{FF2B5EF4-FFF2-40B4-BE49-F238E27FC236}">
                <a16:creationId xmlns:a16="http://schemas.microsoft.com/office/drawing/2014/main" id="{7496E0D8-074F-6A4E-A620-FF68FA7E60B0}"/>
              </a:ext>
            </a:extLst>
          </p:cNvPr>
          <p:cNvPicPr>
            <a:picLocks noChangeAspect="1"/>
          </p:cNvPicPr>
          <p:nvPr/>
        </p:nvPicPr>
        <p:blipFill>
          <a:blip r:embed="rId4"/>
          <a:stretch>
            <a:fillRect/>
          </a:stretch>
        </p:blipFill>
        <p:spPr>
          <a:xfrm>
            <a:off x="5835235" y="787133"/>
            <a:ext cx="1803400" cy="6096000"/>
          </a:xfrm>
          <a:prstGeom prst="rect">
            <a:avLst/>
          </a:prstGeom>
        </p:spPr>
      </p:pic>
    </p:spTree>
    <p:extLst>
      <p:ext uri="{BB962C8B-B14F-4D97-AF65-F5344CB8AC3E}">
        <p14:creationId xmlns:p14="http://schemas.microsoft.com/office/powerpoint/2010/main" val="8265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062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krankes Milieu</a:t>
            </a:r>
            <a:br>
              <a:rPr lang="de-DE" dirty="0"/>
            </a:br>
            <a:endParaRPr lang="de-DE" dirty="0"/>
          </a:p>
        </p:txBody>
      </p:sp>
      <p:cxnSp>
        <p:nvCxnSpPr>
          <p:cNvPr id="10" name="Gerade Verbindung 9">
            <a:extLst>
              <a:ext uri="{FF2B5EF4-FFF2-40B4-BE49-F238E27FC236}">
                <a16:creationId xmlns:a16="http://schemas.microsoft.com/office/drawing/2014/main" id="{2AC73985-179C-6942-B8FB-D28447587365}"/>
              </a:ext>
            </a:extLst>
          </p:cNvPr>
          <p:cNvCxnSpPr/>
          <p:nvPr/>
        </p:nvCxnSpPr>
        <p:spPr>
          <a:xfrm flipV="1">
            <a:off x="2590800" y="3870960"/>
            <a:ext cx="7010400" cy="1234440"/>
          </a:xfrm>
          <a:prstGeom prst="line">
            <a:avLst/>
          </a:prstGeom>
          <a:ln w="28575">
            <a:solidFill>
              <a:srgbClr val="828F80"/>
            </a:solidFill>
          </a:ln>
        </p:spPr>
        <p:style>
          <a:lnRef idx="1">
            <a:schemeClr val="accent1"/>
          </a:lnRef>
          <a:fillRef idx="0">
            <a:schemeClr val="accent1"/>
          </a:fillRef>
          <a:effectRef idx="0">
            <a:schemeClr val="accent1"/>
          </a:effectRef>
          <a:fontRef idx="minor">
            <a:schemeClr val="tx1"/>
          </a:fontRef>
        </p:style>
      </p:cxnSp>
      <p:sp>
        <p:nvSpPr>
          <p:cNvPr id="11" name="Dreieck 10">
            <a:extLst>
              <a:ext uri="{FF2B5EF4-FFF2-40B4-BE49-F238E27FC236}">
                <a16:creationId xmlns:a16="http://schemas.microsoft.com/office/drawing/2014/main" id="{20FBD65B-A05F-AD4A-BAAE-933CBA7266FE}"/>
              </a:ext>
            </a:extLst>
          </p:cNvPr>
          <p:cNvSpPr/>
          <p:nvPr/>
        </p:nvSpPr>
        <p:spPr>
          <a:xfrm>
            <a:off x="5609844" y="4488180"/>
            <a:ext cx="972312" cy="838200"/>
          </a:xfrm>
          <a:prstGeom prst="triangl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E722A799-DED4-2F4A-A9F4-154814C2D7CB}"/>
              </a:ext>
            </a:extLst>
          </p:cNvPr>
          <p:cNvSpPr txBox="1"/>
          <p:nvPr/>
        </p:nvSpPr>
        <p:spPr>
          <a:xfrm>
            <a:off x="1862028"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krankheits-/</a:t>
            </a:r>
          </a:p>
          <a:p>
            <a:r>
              <a:rPr lang="de-DE" dirty="0">
                <a:solidFill>
                  <a:srgbClr val="828F80"/>
                </a:solidFill>
                <a:latin typeface="Rubik" pitchFamily="2" charset="-79"/>
                <a:cs typeface="Rubik" pitchFamily="2" charset="-79"/>
              </a:rPr>
              <a:t>fäulniserregende</a:t>
            </a:r>
          </a:p>
          <a:p>
            <a:r>
              <a:rPr lang="de-DE" dirty="0">
                <a:solidFill>
                  <a:srgbClr val="828F80"/>
                </a:solidFill>
                <a:latin typeface="Rubik" pitchFamily="2" charset="-79"/>
                <a:cs typeface="Rubik" pitchFamily="2" charset="-79"/>
              </a:rPr>
              <a:t>Mikroorganismen</a:t>
            </a:r>
          </a:p>
        </p:txBody>
      </p:sp>
      <p:sp>
        <p:nvSpPr>
          <p:cNvPr id="13" name="Textfeld 12">
            <a:extLst>
              <a:ext uri="{FF2B5EF4-FFF2-40B4-BE49-F238E27FC236}">
                <a16:creationId xmlns:a16="http://schemas.microsoft.com/office/drawing/2014/main" id="{DF0EE853-AAAB-1140-9E73-E63B2191AD81}"/>
              </a:ext>
            </a:extLst>
          </p:cNvPr>
          <p:cNvSpPr txBox="1"/>
          <p:nvPr/>
        </p:nvSpPr>
        <p:spPr>
          <a:xfrm>
            <a:off x="510117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neutrale</a:t>
            </a:r>
          </a:p>
          <a:p>
            <a:r>
              <a:rPr lang="de-DE" dirty="0">
                <a:solidFill>
                  <a:srgbClr val="828F80"/>
                </a:solidFill>
                <a:latin typeface="Rubik" pitchFamily="2" charset="-79"/>
                <a:cs typeface="Rubik" pitchFamily="2" charset="-79"/>
              </a:rPr>
              <a:t>opportunistische</a:t>
            </a:r>
          </a:p>
          <a:p>
            <a:r>
              <a:rPr lang="de-DE" dirty="0">
                <a:solidFill>
                  <a:srgbClr val="828F80"/>
                </a:solidFill>
                <a:latin typeface="Rubik" pitchFamily="2" charset="-79"/>
                <a:cs typeface="Rubik" pitchFamily="2" charset="-79"/>
              </a:rPr>
              <a:t>Mikroorganismen</a:t>
            </a:r>
          </a:p>
        </p:txBody>
      </p:sp>
      <p:sp>
        <p:nvSpPr>
          <p:cNvPr id="14" name="Textfeld 13">
            <a:extLst>
              <a:ext uri="{FF2B5EF4-FFF2-40B4-BE49-F238E27FC236}">
                <a16:creationId xmlns:a16="http://schemas.microsoft.com/office/drawing/2014/main" id="{C58F34B4-94AD-884A-B4D2-674E92226403}"/>
              </a:ext>
            </a:extLst>
          </p:cNvPr>
          <p:cNvSpPr txBox="1"/>
          <p:nvPr/>
        </p:nvSpPr>
        <p:spPr>
          <a:xfrm>
            <a:off x="843873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aufbauende,</a:t>
            </a:r>
          </a:p>
          <a:p>
            <a:r>
              <a:rPr lang="de-DE" dirty="0">
                <a:solidFill>
                  <a:srgbClr val="828F80"/>
                </a:solidFill>
                <a:latin typeface="Rubik" pitchFamily="2" charset="-79"/>
                <a:cs typeface="Rubik" pitchFamily="2" charset="-79"/>
              </a:rPr>
              <a:t>lebensfördernde</a:t>
            </a:r>
          </a:p>
          <a:p>
            <a:r>
              <a:rPr lang="de-DE" dirty="0">
                <a:solidFill>
                  <a:srgbClr val="828F80"/>
                </a:solidFill>
                <a:latin typeface="Rubik" pitchFamily="2" charset="-79"/>
                <a:cs typeface="Rubik" pitchFamily="2" charset="-79"/>
              </a:rPr>
              <a:t>Mikroorgansimen</a:t>
            </a:r>
          </a:p>
        </p:txBody>
      </p:sp>
      <p:pic>
        <p:nvPicPr>
          <p:cNvPr id="9" name="Grafik 8">
            <a:extLst>
              <a:ext uri="{FF2B5EF4-FFF2-40B4-BE49-F238E27FC236}">
                <a16:creationId xmlns:a16="http://schemas.microsoft.com/office/drawing/2014/main" id="{1EADDF22-EFC3-DE4E-9EF5-DC976228486B}"/>
              </a:ext>
            </a:extLst>
          </p:cNvPr>
          <p:cNvPicPr>
            <a:picLocks noChangeAspect="1"/>
          </p:cNvPicPr>
          <p:nvPr/>
        </p:nvPicPr>
        <p:blipFill>
          <a:blip r:embed="rId2"/>
          <a:stretch>
            <a:fillRect/>
          </a:stretch>
        </p:blipFill>
        <p:spPr>
          <a:xfrm>
            <a:off x="8314810" y="2912135"/>
            <a:ext cx="1116345" cy="1116345"/>
          </a:xfrm>
          <a:prstGeom prst="rect">
            <a:avLst/>
          </a:prstGeom>
        </p:spPr>
      </p:pic>
      <p:pic>
        <p:nvPicPr>
          <p:cNvPr id="20" name="Grafik 19">
            <a:extLst>
              <a:ext uri="{FF2B5EF4-FFF2-40B4-BE49-F238E27FC236}">
                <a16:creationId xmlns:a16="http://schemas.microsoft.com/office/drawing/2014/main" id="{CE22F342-D18A-7140-9F3F-4B574AAF79A2}"/>
              </a:ext>
            </a:extLst>
          </p:cNvPr>
          <p:cNvPicPr>
            <a:picLocks noChangeAspect="1"/>
          </p:cNvPicPr>
          <p:nvPr/>
        </p:nvPicPr>
        <p:blipFill>
          <a:blip r:embed="rId3"/>
          <a:stretch>
            <a:fillRect/>
          </a:stretch>
        </p:blipFill>
        <p:spPr>
          <a:xfrm>
            <a:off x="2343975" y="4182069"/>
            <a:ext cx="923331" cy="923331"/>
          </a:xfrm>
          <a:prstGeom prst="rect">
            <a:avLst/>
          </a:prstGeom>
        </p:spPr>
      </p:pic>
      <p:pic>
        <p:nvPicPr>
          <p:cNvPr id="22" name="Grafik 21">
            <a:extLst>
              <a:ext uri="{FF2B5EF4-FFF2-40B4-BE49-F238E27FC236}">
                <a16:creationId xmlns:a16="http://schemas.microsoft.com/office/drawing/2014/main" id="{AEC8E1A7-2630-DD4B-832B-36BE0E3C779B}"/>
              </a:ext>
            </a:extLst>
          </p:cNvPr>
          <p:cNvPicPr>
            <a:picLocks noChangeAspect="1"/>
          </p:cNvPicPr>
          <p:nvPr/>
        </p:nvPicPr>
        <p:blipFill>
          <a:blip r:embed="rId4"/>
          <a:stretch>
            <a:fillRect/>
          </a:stretch>
        </p:blipFill>
        <p:spPr>
          <a:xfrm>
            <a:off x="4444054" y="3470307"/>
            <a:ext cx="1257300" cy="1257300"/>
          </a:xfrm>
          <a:prstGeom prst="rect">
            <a:avLst/>
          </a:prstGeom>
        </p:spPr>
      </p:pic>
      <p:pic>
        <p:nvPicPr>
          <p:cNvPr id="23" name="Grafik 22">
            <a:extLst>
              <a:ext uri="{FF2B5EF4-FFF2-40B4-BE49-F238E27FC236}">
                <a16:creationId xmlns:a16="http://schemas.microsoft.com/office/drawing/2014/main" id="{CB1F6D92-1A1A-A74C-B98E-060A13405D63}"/>
              </a:ext>
            </a:extLst>
          </p:cNvPr>
          <p:cNvPicPr>
            <a:picLocks noChangeAspect="1"/>
          </p:cNvPicPr>
          <p:nvPr/>
        </p:nvPicPr>
        <p:blipFill>
          <a:blip r:embed="rId3"/>
          <a:stretch>
            <a:fillRect/>
          </a:stretch>
        </p:blipFill>
        <p:spPr>
          <a:xfrm>
            <a:off x="3210612" y="4034497"/>
            <a:ext cx="923331" cy="923331"/>
          </a:xfrm>
          <a:prstGeom prst="rect">
            <a:avLst/>
          </a:prstGeom>
        </p:spPr>
      </p:pic>
    </p:spTree>
    <p:extLst>
      <p:ext uri="{BB962C8B-B14F-4D97-AF65-F5344CB8AC3E}">
        <p14:creationId xmlns:p14="http://schemas.microsoft.com/office/powerpoint/2010/main" val="248520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4527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1"/>
            <a:ext cx="3558349"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MRSA </a:t>
            </a:r>
            <a:r>
              <a:rPr lang="de-DE" sz="2000" dirty="0" err="1">
                <a:solidFill>
                  <a:srgbClr val="385433"/>
                </a:solidFill>
                <a:latin typeface="Rubik Medium" pitchFamily="2" charset="-79"/>
                <a:cs typeface="Rubik Medium" pitchFamily="2" charset="-79"/>
              </a:rPr>
              <a:t>Staphylococcus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aureus</a:t>
            </a:r>
            <a:br>
              <a:rPr lang="de-DE" dirty="0"/>
            </a:br>
            <a:endParaRPr lang="de-DE" dirty="0"/>
          </a:p>
        </p:txBody>
      </p:sp>
      <p:sp>
        <p:nvSpPr>
          <p:cNvPr id="3" name="Rechteck 2">
            <a:extLst>
              <a:ext uri="{FF2B5EF4-FFF2-40B4-BE49-F238E27FC236}">
                <a16:creationId xmlns:a16="http://schemas.microsoft.com/office/drawing/2014/main" id="{D1C6058B-88CC-294D-9A08-A77000302DAA}"/>
              </a:ext>
            </a:extLst>
          </p:cNvPr>
          <p:cNvSpPr/>
          <p:nvPr/>
        </p:nvSpPr>
        <p:spPr>
          <a:xfrm>
            <a:off x="1201972" y="1674674"/>
            <a:ext cx="5244548" cy="2585323"/>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ist meistens harmlos und gehört beim Menschen zur normalen </a:t>
            </a:r>
            <a:r>
              <a:rPr lang="de-DE" dirty="0" err="1">
                <a:solidFill>
                  <a:srgbClr val="828F80"/>
                </a:solidFill>
                <a:latin typeface="Rubik" pitchFamily="2" charset="-79"/>
                <a:cs typeface="Rubik" pitchFamily="2" charset="-79"/>
              </a:rPr>
              <a:t>Besiedelungsflora</a:t>
            </a:r>
            <a:r>
              <a:rPr lang="de-DE" dirty="0">
                <a:solidFill>
                  <a:srgbClr val="828F80"/>
                </a:solidFill>
                <a:latin typeface="Rubik" pitchFamily="2" charset="-79"/>
                <a:cs typeface="Rubik" pitchFamily="2" charset="-79"/>
              </a:rPr>
              <a:t> der Haut und Schleimhaut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Kann aber auch pathogen sein und neben Haut- sowie Weichgewebsinfektionen, Lungenentzündung, Hirnhautentzündung, Endokarditis und sogar ein toxisches Schocksyndrom oder Sepsis verursachen </a:t>
            </a:r>
            <a:endParaRPr lang="de-DE" dirty="0">
              <a:solidFill>
                <a:srgbClr val="828F80"/>
              </a:solidFill>
              <a:effectLst/>
              <a:latin typeface="Rubik" pitchFamily="2" charset="-79"/>
              <a:cs typeface="Rubik" pitchFamily="2" charset="-79"/>
            </a:endParaRPr>
          </a:p>
        </p:txBody>
      </p:sp>
      <p:sp>
        <p:nvSpPr>
          <p:cNvPr id="5" name="Textfeld 4">
            <a:extLst>
              <a:ext uri="{FF2B5EF4-FFF2-40B4-BE49-F238E27FC236}">
                <a16:creationId xmlns:a16="http://schemas.microsoft.com/office/drawing/2014/main" id="{3E3CB206-62BF-9942-90AC-72954D8D3453}"/>
              </a:ext>
            </a:extLst>
          </p:cNvPr>
          <p:cNvSpPr txBox="1"/>
          <p:nvPr/>
        </p:nvSpPr>
        <p:spPr>
          <a:xfrm>
            <a:off x="7979385" y="5133581"/>
            <a:ext cx="3050835" cy="215444"/>
          </a:xfrm>
          <a:prstGeom prst="rect">
            <a:avLst/>
          </a:prstGeom>
          <a:noFill/>
        </p:spPr>
        <p:txBody>
          <a:bodyPr wrap="none" rtlCol="0">
            <a:spAutoFit/>
          </a:bodyPr>
          <a:lstStyle/>
          <a:p>
            <a:r>
              <a:rPr lang="de-DE" sz="800" dirty="0">
                <a:solidFill>
                  <a:srgbClr val="828F80"/>
                </a:solidFill>
                <a:latin typeface="Rubik" pitchFamily="2" charset="-79"/>
                <a:cs typeface="Rubik" pitchFamily="2" charset="-79"/>
              </a:rPr>
              <a:t>Bild: https://</a:t>
            </a:r>
            <a:r>
              <a:rPr lang="de-DE" sz="800" dirty="0" err="1">
                <a:solidFill>
                  <a:srgbClr val="828F80"/>
                </a:solidFill>
                <a:latin typeface="Rubik" pitchFamily="2" charset="-79"/>
                <a:cs typeface="Rubik" pitchFamily="2" charset="-79"/>
              </a:rPr>
              <a:t>de.wikipedia.org</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wiki</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Staphylococcus_aureus</a:t>
            </a:r>
            <a:endParaRPr lang="de-DE" sz="800" dirty="0">
              <a:solidFill>
                <a:srgbClr val="828F80"/>
              </a:solidFill>
              <a:latin typeface="Rubik" pitchFamily="2" charset="-79"/>
              <a:cs typeface="Rubik" pitchFamily="2" charset="-79"/>
            </a:endParaRPr>
          </a:p>
        </p:txBody>
      </p:sp>
      <p:pic>
        <p:nvPicPr>
          <p:cNvPr id="12" name="Grafik 11" descr="Ein Bild, das Wasser, Ozean, Spinnennetz, Pflanze enthält.&#10;&#10;Automatisch generierte Beschreibung">
            <a:extLst>
              <a:ext uri="{FF2B5EF4-FFF2-40B4-BE49-F238E27FC236}">
                <a16:creationId xmlns:a16="http://schemas.microsoft.com/office/drawing/2014/main" id="{51F2DBD0-99C1-CE4A-B990-08A3B6463F03}"/>
              </a:ext>
            </a:extLst>
          </p:cNvPr>
          <p:cNvPicPr>
            <a:picLocks noChangeAspect="1"/>
          </p:cNvPicPr>
          <p:nvPr/>
        </p:nvPicPr>
        <p:blipFill>
          <a:blip r:embed="rId2"/>
          <a:stretch>
            <a:fillRect/>
          </a:stretch>
        </p:blipFill>
        <p:spPr>
          <a:xfrm>
            <a:off x="8025105" y="881662"/>
            <a:ext cx="3261360" cy="4106898"/>
          </a:xfrm>
          <a:prstGeom prst="rect">
            <a:avLst/>
          </a:prstGeom>
        </p:spPr>
      </p:pic>
    </p:spTree>
    <p:extLst>
      <p:ext uri="{BB962C8B-B14F-4D97-AF65-F5344CB8AC3E}">
        <p14:creationId xmlns:p14="http://schemas.microsoft.com/office/powerpoint/2010/main" val="1979889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F06E58A4-EA1B-A143-93EF-0F8523CC7B07}"/>
              </a:ext>
            </a:extLst>
          </p:cNvPr>
          <p:cNvSpPr/>
          <p:nvPr/>
        </p:nvSpPr>
        <p:spPr>
          <a:xfrm>
            <a:off x="3201243" y="2690336"/>
            <a:ext cx="6096000" cy="1477328"/>
          </a:xfrm>
          <a:prstGeom prst="rect">
            <a:avLst/>
          </a:prstGeom>
        </p:spPr>
        <p:txBody>
          <a:bodyPr>
            <a:spAutoFit/>
          </a:bodyPr>
          <a:lstStyle/>
          <a:p>
            <a:r>
              <a:rPr lang="de-DE" dirty="0">
                <a:solidFill>
                  <a:srgbClr val="385433"/>
                </a:solidFill>
                <a:latin typeface="Rubik" pitchFamily="2" charset="-79"/>
                <a:cs typeface="Rubik" pitchFamily="2" charset="-79"/>
              </a:rPr>
              <a:t>Nach einer Anfang November 2018 veröffentlichten Untersuchung, gab es allein im Jahr 2015 in der Europäischen Union rund </a:t>
            </a:r>
            <a:r>
              <a:rPr lang="de-DE" b="1" dirty="0">
                <a:solidFill>
                  <a:srgbClr val="385433"/>
                </a:solidFill>
                <a:latin typeface="Rubik" pitchFamily="2" charset="-79"/>
                <a:cs typeface="Rubik" pitchFamily="2" charset="-79"/>
              </a:rPr>
              <a:t>670.000 Erkrankungen durch multiresistente Erreger. </a:t>
            </a:r>
          </a:p>
          <a:p>
            <a:r>
              <a:rPr lang="de-DE" dirty="0">
                <a:solidFill>
                  <a:srgbClr val="385433"/>
                </a:solidFill>
                <a:latin typeface="Rubik" pitchFamily="2" charset="-79"/>
                <a:cs typeface="Rubik" pitchFamily="2" charset="-79"/>
              </a:rPr>
              <a:t>33.000 Patienten starben an einer Infektion mit MRSA. </a:t>
            </a:r>
            <a:endParaRPr lang="de-DE" dirty="0">
              <a:solidFill>
                <a:srgbClr val="385433"/>
              </a:solidFill>
              <a:effectLst/>
              <a:latin typeface="Rubik" pitchFamily="2" charset="-79"/>
              <a:cs typeface="Rubik" pitchFamily="2" charset="-79"/>
            </a:endParaRPr>
          </a:p>
        </p:txBody>
      </p:sp>
      <p:cxnSp>
        <p:nvCxnSpPr>
          <p:cNvPr id="9" name="Gerade Verbindung 8">
            <a:extLst>
              <a:ext uri="{FF2B5EF4-FFF2-40B4-BE49-F238E27FC236}">
                <a16:creationId xmlns:a16="http://schemas.microsoft.com/office/drawing/2014/main" id="{BB12FF93-1431-C54A-91F7-29D71AF881E9}"/>
              </a:ext>
            </a:extLst>
          </p:cNvPr>
          <p:cNvCxnSpPr>
            <a:cxnSpLocks/>
          </p:cNvCxnSpPr>
          <p:nvPr/>
        </p:nvCxnSpPr>
        <p:spPr>
          <a:xfrm>
            <a:off x="-227384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6576693D-E905-D144-BE67-E96988417B0C}"/>
              </a:ext>
            </a:extLst>
          </p:cNvPr>
          <p:cNvSpPr>
            <a:spLocks noGrp="1"/>
          </p:cNvSpPr>
          <p:nvPr>
            <p:ph type="title"/>
          </p:nvPr>
        </p:nvSpPr>
        <p:spPr>
          <a:xfrm>
            <a:off x="312611" y="283681"/>
            <a:ext cx="3558349"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MRSA </a:t>
            </a:r>
            <a:r>
              <a:rPr lang="de-DE" sz="2000" dirty="0" err="1">
                <a:solidFill>
                  <a:srgbClr val="385433"/>
                </a:solidFill>
                <a:latin typeface="Rubik Medium" pitchFamily="2" charset="-79"/>
                <a:cs typeface="Rubik Medium" pitchFamily="2" charset="-79"/>
              </a:rPr>
              <a:t>Staphylococcus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aureus</a:t>
            </a:r>
            <a:br>
              <a:rPr lang="de-DE" dirty="0"/>
            </a:br>
            <a:endParaRPr lang="de-DE" dirty="0"/>
          </a:p>
        </p:txBody>
      </p:sp>
    </p:spTree>
    <p:extLst>
      <p:ext uri="{BB962C8B-B14F-4D97-AF65-F5344CB8AC3E}">
        <p14:creationId xmlns:p14="http://schemas.microsoft.com/office/powerpoint/2010/main" val="607300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9" name="Gerade Verbindung 8">
            <a:extLst>
              <a:ext uri="{FF2B5EF4-FFF2-40B4-BE49-F238E27FC236}">
                <a16:creationId xmlns:a16="http://schemas.microsoft.com/office/drawing/2014/main" id="{BB12FF93-1431-C54A-91F7-29D71AF881E9}"/>
              </a:ext>
            </a:extLst>
          </p:cNvPr>
          <p:cNvCxnSpPr>
            <a:cxnSpLocks/>
          </p:cNvCxnSpPr>
          <p:nvPr/>
        </p:nvCxnSpPr>
        <p:spPr>
          <a:xfrm>
            <a:off x="-169404" y="610408"/>
            <a:ext cx="6834376"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6576693D-E905-D144-BE67-E96988417B0C}"/>
              </a:ext>
            </a:extLst>
          </p:cNvPr>
          <p:cNvSpPr>
            <a:spLocks noGrp="1"/>
          </p:cNvSpPr>
          <p:nvPr>
            <p:ph type="title"/>
          </p:nvPr>
        </p:nvSpPr>
        <p:spPr>
          <a:xfrm>
            <a:off x="312611" y="283681"/>
            <a:ext cx="6810084"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Mikrobielle Reinigung zur Biokontrolle in Krankenhäusern</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4" name="Rechteck 3">
            <a:extLst>
              <a:ext uri="{FF2B5EF4-FFF2-40B4-BE49-F238E27FC236}">
                <a16:creationId xmlns:a16="http://schemas.microsoft.com/office/drawing/2014/main" id="{18541273-B71B-0540-8176-659C3F20D549}"/>
              </a:ext>
            </a:extLst>
          </p:cNvPr>
          <p:cNvSpPr/>
          <p:nvPr/>
        </p:nvSpPr>
        <p:spPr>
          <a:xfrm>
            <a:off x="3023935" y="2003428"/>
            <a:ext cx="7106653" cy="3200876"/>
          </a:xfrm>
          <a:prstGeom prst="rect">
            <a:avLst/>
          </a:prstGeom>
        </p:spPr>
        <p:txBody>
          <a:bodyPr wrap="square">
            <a:spAutoFit/>
          </a:bodyPr>
          <a:lstStyle/>
          <a:p>
            <a:r>
              <a:rPr lang="de-DE" dirty="0">
                <a:solidFill>
                  <a:srgbClr val="385433"/>
                </a:solidFill>
                <a:latin typeface="Rubik" pitchFamily="2" charset="-79"/>
                <a:cs typeface="Rubik" pitchFamily="2" charset="-79"/>
              </a:rPr>
              <a:t>Publikation: 26. September 2014 TU Graz </a:t>
            </a:r>
          </a:p>
          <a:p>
            <a:endParaRPr lang="de-DE" dirty="0">
              <a:solidFill>
                <a:srgbClr val="385433"/>
              </a:solidFill>
              <a:latin typeface="Rubik" pitchFamily="2" charset="-79"/>
              <a:cs typeface="Rubik" pitchFamily="2" charset="-79"/>
            </a:endParaRPr>
          </a:p>
          <a:p>
            <a:r>
              <a:rPr lang="de-DE" dirty="0">
                <a:solidFill>
                  <a:srgbClr val="385433"/>
                </a:solidFill>
                <a:latin typeface="Rubik" pitchFamily="2" charset="-79"/>
                <a:cs typeface="Rubik" pitchFamily="2" charset="-79"/>
              </a:rPr>
              <a:t>Schlussfolgerung: Diese Studie hat ergeben, dass es sich </a:t>
            </a:r>
          </a:p>
          <a:p>
            <a:r>
              <a:rPr lang="de-DE" dirty="0">
                <a:solidFill>
                  <a:srgbClr val="385433"/>
                </a:solidFill>
                <a:latin typeface="Rubik" pitchFamily="2" charset="-79"/>
                <a:cs typeface="Rubik" pitchFamily="2" charset="-79"/>
              </a:rPr>
              <a:t>bei der mikrobiellen Reinigung um eine </a:t>
            </a:r>
            <a:r>
              <a:rPr lang="de-DE" b="1" dirty="0">
                <a:solidFill>
                  <a:srgbClr val="385433"/>
                </a:solidFill>
                <a:latin typeface="Rubik" pitchFamily="2" charset="-79"/>
                <a:cs typeface="Rubik" pitchFamily="2" charset="-79"/>
              </a:rPr>
              <a:t>effektive Strategie </a:t>
            </a:r>
          </a:p>
          <a:p>
            <a:r>
              <a:rPr lang="de-DE" b="1" dirty="0">
                <a:solidFill>
                  <a:srgbClr val="385433"/>
                </a:solidFill>
                <a:latin typeface="Rubik" pitchFamily="2" charset="-79"/>
                <a:cs typeface="Rubik" pitchFamily="2" charset="-79"/>
              </a:rPr>
              <a:t>zur kontinuierlichen Verringerung der Anzahl von therapieassoziierten Mikroorganismen auf Oberflächen handelt. </a:t>
            </a:r>
          </a:p>
          <a:p>
            <a:endParaRPr lang="de-DE" dirty="0">
              <a:solidFill>
                <a:srgbClr val="385433"/>
              </a:solidFill>
              <a:latin typeface="Rubik" pitchFamily="2" charset="-79"/>
              <a:cs typeface="Rubik" pitchFamily="2" charset="-79"/>
            </a:endParaRPr>
          </a:p>
          <a:p>
            <a:r>
              <a:rPr lang="de-DE" sz="2000" dirty="0">
                <a:solidFill>
                  <a:srgbClr val="385433"/>
                </a:solidFill>
                <a:latin typeface="Rubik" pitchFamily="2" charset="-79"/>
                <a:cs typeface="Rubik" pitchFamily="2" charset="-79"/>
              </a:rPr>
              <a:t>Die tägliche Reinigung führte zu einer Reduzierung von pathogenen Keimen um </a:t>
            </a:r>
          </a:p>
          <a:p>
            <a:r>
              <a:rPr lang="de-DE" sz="3600" b="1" dirty="0">
                <a:solidFill>
                  <a:srgbClr val="385433"/>
                </a:solidFill>
                <a:latin typeface="Philosopher" pitchFamily="2" charset="77"/>
                <a:cs typeface="Heebo" pitchFamily="2" charset="-79"/>
              </a:rPr>
              <a:t>50 – 89 %. </a:t>
            </a:r>
            <a:endParaRPr lang="de-DE" sz="3600" b="1" dirty="0">
              <a:solidFill>
                <a:srgbClr val="385433"/>
              </a:solidFill>
              <a:effectLst/>
              <a:latin typeface="Philosopher" pitchFamily="2" charset="77"/>
              <a:cs typeface="Heebo" pitchFamily="2" charset="-79"/>
            </a:endParaRPr>
          </a:p>
        </p:txBody>
      </p:sp>
    </p:spTree>
    <p:extLst>
      <p:ext uri="{BB962C8B-B14F-4D97-AF65-F5344CB8AC3E}">
        <p14:creationId xmlns:p14="http://schemas.microsoft.com/office/powerpoint/2010/main" val="139705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39241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aufbauendes Milieu</a:t>
            </a:r>
            <a:br>
              <a:rPr lang="de-DE" dirty="0"/>
            </a:br>
            <a:endParaRPr lang="de-DE" dirty="0"/>
          </a:p>
        </p:txBody>
      </p:sp>
      <p:cxnSp>
        <p:nvCxnSpPr>
          <p:cNvPr id="10" name="Gerade Verbindung 9">
            <a:extLst>
              <a:ext uri="{FF2B5EF4-FFF2-40B4-BE49-F238E27FC236}">
                <a16:creationId xmlns:a16="http://schemas.microsoft.com/office/drawing/2014/main" id="{2AC73985-179C-6942-B8FB-D28447587365}"/>
              </a:ext>
            </a:extLst>
          </p:cNvPr>
          <p:cNvCxnSpPr>
            <a:cxnSpLocks/>
          </p:cNvCxnSpPr>
          <p:nvPr/>
        </p:nvCxnSpPr>
        <p:spPr>
          <a:xfrm>
            <a:off x="2418733" y="3697653"/>
            <a:ext cx="7362009" cy="1407747"/>
          </a:xfrm>
          <a:prstGeom prst="line">
            <a:avLst/>
          </a:prstGeom>
          <a:ln w="28575">
            <a:solidFill>
              <a:srgbClr val="828F80"/>
            </a:solidFill>
          </a:ln>
        </p:spPr>
        <p:style>
          <a:lnRef idx="1">
            <a:schemeClr val="accent1"/>
          </a:lnRef>
          <a:fillRef idx="0">
            <a:schemeClr val="accent1"/>
          </a:fillRef>
          <a:effectRef idx="0">
            <a:schemeClr val="accent1"/>
          </a:effectRef>
          <a:fontRef idx="minor">
            <a:schemeClr val="tx1"/>
          </a:fontRef>
        </p:style>
      </p:cxnSp>
      <p:sp>
        <p:nvSpPr>
          <p:cNvPr id="11" name="Dreieck 10">
            <a:extLst>
              <a:ext uri="{FF2B5EF4-FFF2-40B4-BE49-F238E27FC236}">
                <a16:creationId xmlns:a16="http://schemas.microsoft.com/office/drawing/2014/main" id="{20FBD65B-A05F-AD4A-BAAE-933CBA7266FE}"/>
              </a:ext>
            </a:extLst>
          </p:cNvPr>
          <p:cNvSpPr/>
          <p:nvPr/>
        </p:nvSpPr>
        <p:spPr>
          <a:xfrm>
            <a:off x="5609844" y="4488180"/>
            <a:ext cx="972312" cy="838200"/>
          </a:xfrm>
          <a:prstGeom prst="triangl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E722A799-DED4-2F4A-A9F4-154814C2D7CB}"/>
              </a:ext>
            </a:extLst>
          </p:cNvPr>
          <p:cNvSpPr txBox="1"/>
          <p:nvPr/>
        </p:nvSpPr>
        <p:spPr>
          <a:xfrm>
            <a:off x="1862028"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krankheits-/</a:t>
            </a:r>
          </a:p>
          <a:p>
            <a:r>
              <a:rPr lang="de-DE" dirty="0">
                <a:solidFill>
                  <a:srgbClr val="828F80"/>
                </a:solidFill>
                <a:latin typeface="Rubik" pitchFamily="2" charset="-79"/>
                <a:cs typeface="Rubik" pitchFamily="2" charset="-79"/>
              </a:rPr>
              <a:t>fäulniserregende</a:t>
            </a:r>
          </a:p>
          <a:p>
            <a:r>
              <a:rPr lang="de-DE" dirty="0">
                <a:solidFill>
                  <a:srgbClr val="828F80"/>
                </a:solidFill>
                <a:latin typeface="Rubik" pitchFamily="2" charset="-79"/>
                <a:cs typeface="Rubik" pitchFamily="2" charset="-79"/>
              </a:rPr>
              <a:t>Mikroorganismen</a:t>
            </a:r>
          </a:p>
        </p:txBody>
      </p:sp>
      <p:sp>
        <p:nvSpPr>
          <p:cNvPr id="13" name="Textfeld 12">
            <a:extLst>
              <a:ext uri="{FF2B5EF4-FFF2-40B4-BE49-F238E27FC236}">
                <a16:creationId xmlns:a16="http://schemas.microsoft.com/office/drawing/2014/main" id="{DF0EE853-AAAB-1140-9E73-E63B2191AD81}"/>
              </a:ext>
            </a:extLst>
          </p:cNvPr>
          <p:cNvSpPr txBox="1"/>
          <p:nvPr/>
        </p:nvSpPr>
        <p:spPr>
          <a:xfrm>
            <a:off x="510117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neutrale</a:t>
            </a:r>
          </a:p>
          <a:p>
            <a:r>
              <a:rPr lang="de-DE" dirty="0">
                <a:solidFill>
                  <a:srgbClr val="828F80"/>
                </a:solidFill>
                <a:latin typeface="Rubik" pitchFamily="2" charset="-79"/>
                <a:cs typeface="Rubik" pitchFamily="2" charset="-79"/>
              </a:rPr>
              <a:t>opportunistische</a:t>
            </a:r>
          </a:p>
          <a:p>
            <a:r>
              <a:rPr lang="de-DE" dirty="0">
                <a:solidFill>
                  <a:srgbClr val="828F80"/>
                </a:solidFill>
                <a:latin typeface="Rubik" pitchFamily="2" charset="-79"/>
                <a:cs typeface="Rubik" pitchFamily="2" charset="-79"/>
              </a:rPr>
              <a:t>Mikroorganismen</a:t>
            </a:r>
          </a:p>
        </p:txBody>
      </p:sp>
      <p:sp>
        <p:nvSpPr>
          <p:cNvPr id="14" name="Textfeld 13">
            <a:extLst>
              <a:ext uri="{FF2B5EF4-FFF2-40B4-BE49-F238E27FC236}">
                <a16:creationId xmlns:a16="http://schemas.microsoft.com/office/drawing/2014/main" id="{C58F34B4-94AD-884A-B4D2-674E92226403}"/>
              </a:ext>
            </a:extLst>
          </p:cNvPr>
          <p:cNvSpPr txBox="1"/>
          <p:nvPr/>
        </p:nvSpPr>
        <p:spPr>
          <a:xfrm>
            <a:off x="843873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aufbauende,</a:t>
            </a:r>
          </a:p>
          <a:p>
            <a:r>
              <a:rPr lang="de-DE" dirty="0">
                <a:solidFill>
                  <a:srgbClr val="828F80"/>
                </a:solidFill>
                <a:latin typeface="Rubik" pitchFamily="2" charset="-79"/>
                <a:cs typeface="Rubik" pitchFamily="2" charset="-79"/>
              </a:rPr>
              <a:t>lebensfördernde</a:t>
            </a:r>
          </a:p>
          <a:p>
            <a:r>
              <a:rPr lang="de-DE" dirty="0">
                <a:solidFill>
                  <a:srgbClr val="828F80"/>
                </a:solidFill>
                <a:latin typeface="Rubik" pitchFamily="2" charset="-79"/>
                <a:cs typeface="Rubik" pitchFamily="2" charset="-79"/>
              </a:rPr>
              <a:t>Mikroorgansimen</a:t>
            </a:r>
          </a:p>
        </p:txBody>
      </p:sp>
      <p:sp>
        <p:nvSpPr>
          <p:cNvPr id="21" name="Oval 20">
            <a:extLst>
              <a:ext uri="{FF2B5EF4-FFF2-40B4-BE49-F238E27FC236}">
                <a16:creationId xmlns:a16="http://schemas.microsoft.com/office/drawing/2014/main" id="{2497BD70-C452-D14E-8214-36F7818FE9A7}"/>
              </a:ext>
            </a:extLst>
          </p:cNvPr>
          <p:cNvSpPr/>
          <p:nvPr/>
        </p:nvSpPr>
        <p:spPr>
          <a:xfrm>
            <a:off x="8945880" y="3154159"/>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a:extLst>
              <a:ext uri="{FF2B5EF4-FFF2-40B4-BE49-F238E27FC236}">
                <a16:creationId xmlns:a16="http://schemas.microsoft.com/office/drawing/2014/main" id="{BE427674-B053-824B-9F8D-EB510C687501}"/>
              </a:ext>
            </a:extLst>
          </p:cNvPr>
          <p:cNvSpPr txBox="1"/>
          <p:nvPr/>
        </p:nvSpPr>
        <p:spPr>
          <a:xfrm>
            <a:off x="8926069" y="3247421"/>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3" name="Oval 22">
            <a:extLst>
              <a:ext uri="{FF2B5EF4-FFF2-40B4-BE49-F238E27FC236}">
                <a16:creationId xmlns:a16="http://schemas.microsoft.com/office/drawing/2014/main" id="{29DC9DCC-C730-4C4C-AE54-194CBB9BA667}"/>
              </a:ext>
            </a:extLst>
          </p:cNvPr>
          <p:cNvSpPr/>
          <p:nvPr/>
        </p:nvSpPr>
        <p:spPr>
          <a:xfrm>
            <a:off x="9926898" y="2854215"/>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a:extLst>
              <a:ext uri="{FF2B5EF4-FFF2-40B4-BE49-F238E27FC236}">
                <a16:creationId xmlns:a16="http://schemas.microsoft.com/office/drawing/2014/main" id="{A01650C8-DDFF-AE41-ABF2-3E33B8A4EDD0}"/>
              </a:ext>
            </a:extLst>
          </p:cNvPr>
          <p:cNvSpPr txBox="1"/>
          <p:nvPr/>
        </p:nvSpPr>
        <p:spPr>
          <a:xfrm>
            <a:off x="9907087" y="2947477"/>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5" name="Oval 24">
            <a:extLst>
              <a:ext uri="{FF2B5EF4-FFF2-40B4-BE49-F238E27FC236}">
                <a16:creationId xmlns:a16="http://schemas.microsoft.com/office/drawing/2014/main" id="{D180E426-0D47-1847-B8C6-887B2D598301}"/>
              </a:ext>
            </a:extLst>
          </p:cNvPr>
          <p:cNvSpPr/>
          <p:nvPr/>
        </p:nvSpPr>
        <p:spPr>
          <a:xfrm>
            <a:off x="8650044" y="3906247"/>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a:extLst>
              <a:ext uri="{FF2B5EF4-FFF2-40B4-BE49-F238E27FC236}">
                <a16:creationId xmlns:a16="http://schemas.microsoft.com/office/drawing/2014/main" id="{9E60B695-039B-7741-9DE0-9A697CB08420}"/>
              </a:ext>
            </a:extLst>
          </p:cNvPr>
          <p:cNvSpPr txBox="1"/>
          <p:nvPr/>
        </p:nvSpPr>
        <p:spPr>
          <a:xfrm>
            <a:off x="8630233" y="3999509"/>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7" name="Oval 26">
            <a:extLst>
              <a:ext uri="{FF2B5EF4-FFF2-40B4-BE49-F238E27FC236}">
                <a16:creationId xmlns:a16="http://schemas.microsoft.com/office/drawing/2014/main" id="{D6A3124C-3670-794D-A2C2-52434A05B5D3}"/>
              </a:ext>
            </a:extLst>
          </p:cNvPr>
          <p:cNvSpPr/>
          <p:nvPr/>
        </p:nvSpPr>
        <p:spPr>
          <a:xfrm>
            <a:off x="7167747" y="2458638"/>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3F83D096-0B87-D147-8E3F-18894D073A20}"/>
              </a:ext>
            </a:extLst>
          </p:cNvPr>
          <p:cNvSpPr txBox="1"/>
          <p:nvPr/>
        </p:nvSpPr>
        <p:spPr>
          <a:xfrm>
            <a:off x="7147936" y="2551900"/>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pic>
        <p:nvPicPr>
          <p:cNvPr id="29" name="Grafik 28">
            <a:extLst>
              <a:ext uri="{FF2B5EF4-FFF2-40B4-BE49-F238E27FC236}">
                <a16:creationId xmlns:a16="http://schemas.microsoft.com/office/drawing/2014/main" id="{25468F33-DFD5-5B42-9F99-B031E628B79F}"/>
              </a:ext>
            </a:extLst>
          </p:cNvPr>
          <p:cNvPicPr>
            <a:picLocks noChangeAspect="1"/>
          </p:cNvPicPr>
          <p:nvPr/>
        </p:nvPicPr>
        <p:blipFill>
          <a:blip r:embed="rId2"/>
          <a:stretch>
            <a:fillRect/>
          </a:stretch>
        </p:blipFill>
        <p:spPr>
          <a:xfrm>
            <a:off x="8895304" y="3970421"/>
            <a:ext cx="1116345" cy="1116345"/>
          </a:xfrm>
          <a:prstGeom prst="rect">
            <a:avLst/>
          </a:prstGeom>
        </p:spPr>
      </p:pic>
      <p:pic>
        <p:nvPicPr>
          <p:cNvPr id="30" name="Grafik 29">
            <a:extLst>
              <a:ext uri="{FF2B5EF4-FFF2-40B4-BE49-F238E27FC236}">
                <a16:creationId xmlns:a16="http://schemas.microsoft.com/office/drawing/2014/main" id="{03D4369A-36BD-E74A-99F7-0E86B1617943}"/>
              </a:ext>
            </a:extLst>
          </p:cNvPr>
          <p:cNvPicPr>
            <a:picLocks noChangeAspect="1"/>
          </p:cNvPicPr>
          <p:nvPr/>
        </p:nvPicPr>
        <p:blipFill>
          <a:blip r:embed="rId3"/>
          <a:stretch>
            <a:fillRect/>
          </a:stretch>
        </p:blipFill>
        <p:spPr>
          <a:xfrm>
            <a:off x="2418733" y="2911783"/>
            <a:ext cx="923331" cy="923331"/>
          </a:xfrm>
          <a:prstGeom prst="rect">
            <a:avLst/>
          </a:prstGeom>
        </p:spPr>
      </p:pic>
      <p:pic>
        <p:nvPicPr>
          <p:cNvPr id="31" name="Grafik 30">
            <a:extLst>
              <a:ext uri="{FF2B5EF4-FFF2-40B4-BE49-F238E27FC236}">
                <a16:creationId xmlns:a16="http://schemas.microsoft.com/office/drawing/2014/main" id="{42A37275-77DE-D640-8019-A1C027D1708D}"/>
              </a:ext>
            </a:extLst>
          </p:cNvPr>
          <p:cNvPicPr>
            <a:picLocks noChangeAspect="1"/>
          </p:cNvPicPr>
          <p:nvPr/>
        </p:nvPicPr>
        <p:blipFill>
          <a:blip r:embed="rId4"/>
          <a:stretch>
            <a:fillRect/>
          </a:stretch>
        </p:blipFill>
        <p:spPr>
          <a:xfrm>
            <a:off x="7002740" y="3516030"/>
            <a:ext cx="1257300" cy="1257300"/>
          </a:xfrm>
          <a:prstGeom prst="rect">
            <a:avLst/>
          </a:prstGeom>
        </p:spPr>
      </p:pic>
    </p:spTree>
    <p:extLst>
      <p:ext uri="{BB962C8B-B14F-4D97-AF65-F5344CB8AC3E}">
        <p14:creationId xmlns:p14="http://schemas.microsoft.com/office/powerpoint/2010/main" val="226454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2110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Keime lassen uns gedeihen: EM für die Gesundheit </a:t>
            </a:r>
            <a:br>
              <a:rPr lang="de-DE" dirty="0"/>
            </a:br>
            <a:endParaRPr lang="de-DE" dirty="0"/>
          </a:p>
        </p:txBody>
      </p:sp>
      <p:sp>
        <p:nvSpPr>
          <p:cNvPr id="2" name="Rechteck 1">
            <a:extLst>
              <a:ext uri="{FF2B5EF4-FFF2-40B4-BE49-F238E27FC236}">
                <a16:creationId xmlns:a16="http://schemas.microsoft.com/office/drawing/2014/main" id="{0760C671-5EA3-064A-871D-4168A7E08F16}"/>
              </a:ext>
            </a:extLst>
          </p:cNvPr>
          <p:cNvSpPr/>
          <p:nvPr/>
        </p:nvSpPr>
        <p:spPr>
          <a:xfrm>
            <a:off x="2579015" y="1905506"/>
            <a:ext cx="8683405" cy="3046988"/>
          </a:xfrm>
          <a:prstGeom prst="rect">
            <a:avLst/>
          </a:prstGeom>
        </p:spPr>
        <p:txBody>
          <a:bodyPr wrap="square">
            <a:spAutoFit/>
          </a:bodyPr>
          <a:lstStyle/>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Hemmen krankheitsverursachende Keime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Dienen als Schutzschild vor Eindringlingen von Außen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Stimulieren und regulieren das Immunsystem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Verbessern die Nährstoffaufnahme und die Verdauung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Helfen dabei Kalzium, Magnesium und Spurenelemente aus der Nahrung besser ins Blut aufzunehmen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Senken den Cholesterinspiegel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Normalisieren und stabilisieren die Darmflora </a:t>
            </a:r>
          </a:p>
        </p:txBody>
      </p:sp>
    </p:spTree>
    <p:extLst>
      <p:ext uri="{BB962C8B-B14F-4D97-AF65-F5344CB8AC3E}">
        <p14:creationId xmlns:p14="http://schemas.microsoft.com/office/powerpoint/2010/main" val="1369564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14834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Mikroorganismen…</a:t>
            </a:r>
            <a:br>
              <a:rPr lang="de-DE" dirty="0"/>
            </a:br>
            <a:endParaRPr lang="de-DE" dirty="0"/>
          </a:p>
        </p:txBody>
      </p:sp>
      <p:sp>
        <p:nvSpPr>
          <p:cNvPr id="2" name="Rechteck 1">
            <a:extLst>
              <a:ext uri="{FF2B5EF4-FFF2-40B4-BE49-F238E27FC236}">
                <a16:creationId xmlns:a16="http://schemas.microsoft.com/office/drawing/2014/main" id="{0760C671-5EA3-064A-871D-4168A7E08F16}"/>
              </a:ext>
            </a:extLst>
          </p:cNvPr>
          <p:cNvSpPr/>
          <p:nvPr/>
        </p:nvSpPr>
        <p:spPr>
          <a:xfrm>
            <a:off x="2579015" y="1905506"/>
            <a:ext cx="8238465" cy="2308324"/>
          </a:xfrm>
          <a:prstGeom prst="rect">
            <a:avLst/>
          </a:prstGeom>
        </p:spPr>
        <p:txBody>
          <a:bodyPr wrap="square">
            <a:spAutoFit/>
          </a:bodyPr>
          <a:lstStyle/>
          <a:p>
            <a:r>
              <a:rPr lang="de-DE" sz="2400" dirty="0">
                <a:solidFill>
                  <a:srgbClr val="828F80"/>
                </a:solidFill>
                <a:latin typeface="Rubik" pitchFamily="2" charset="-79"/>
                <a:cs typeface="Rubik" pitchFamily="2" charset="-79"/>
              </a:rPr>
              <a:t>…produzieren körpereigene Vitamine </a:t>
            </a:r>
          </a:p>
          <a:p>
            <a:r>
              <a:rPr lang="de-DE" sz="2400" dirty="0">
                <a:solidFill>
                  <a:srgbClr val="828F80"/>
                </a:solidFill>
                <a:latin typeface="Rubik" pitchFamily="2" charset="-79"/>
                <a:cs typeface="Rubik" pitchFamily="2" charset="-79"/>
              </a:rPr>
              <a:t>…hemmen die Entstehung von Darmkrebs </a:t>
            </a:r>
          </a:p>
          <a:p>
            <a:r>
              <a:rPr lang="de-DE" sz="2400" dirty="0">
                <a:solidFill>
                  <a:srgbClr val="828F80"/>
                </a:solidFill>
                <a:latin typeface="Rubik" pitchFamily="2" charset="-79"/>
                <a:cs typeface="Rubik" pitchFamily="2" charset="-79"/>
              </a:rPr>
              <a:t>…neutralisieren Gifte im Darm</a:t>
            </a:r>
          </a:p>
          <a:p>
            <a:r>
              <a:rPr lang="de-DE" sz="2400" dirty="0">
                <a:solidFill>
                  <a:srgbClr val="828F80"/>
                </a:solidFill>
                <a:latin typeface="Rubik" pitchFamily="2" charset="-79"/>
                <a:cs typeface="Rubik" pitchFamily="2" charset="-79"/>
              </a:rPr>
              <a:t>…hindern Krankheitserreger an der Vermehrung </a:t>
            </a:r>
          </a:p>
          <a:p>
            <a:r>
              <a:rPr lang="de-DE" sz="2400" dirty="0">
                <a:solidFill>
                  <a:srgbClr val="828F80"/>
                </a:solidFill>
                <a:latin typeface="Rubik" pitchFamily="2" charset="-79"/>
                <a:cs typeface="Rubik" pitchFamily="2" charset="-79"/>
              </a:rPr>
              <a:t>…versorgen unsere Zellen mit Brenn- und Nährstoffen </a:t>
            </a:r>
          </a:p>
          <a:p>
            <a:r>
              <a:rPr lang="de-DE" sz="2400" dirty="0">
                <a:solidFill>
                  <a:srgbClr val="828F80"/>
                </a:solidFill>
                <a:latin typeface="Rubik" pitchFamily="2" charset="-79"/>
                <a:cs typeface="Rubik" pitchFamily="2" charset="-79"/>
              </a:rPr>
              <a:t>…helfen uns bei der Entsäuerung und Entgiftung </a:t>
            </a:r>
          </a:p>
        </p:txBody>
      </p:sp>
    </p:spTree>
    <p:extLst>
      <p:ext uri="{BB962C8B-B14F-4D97-AF65-F5344CB8AC3E}">
        <p14:creationId xmlns:p14="http://schemas.microsoft.com/office/powerpoint/2010/main" val="664161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14834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Mikroorganismen…</a:t>
            </a:r>
            <a:br>
              <a:rPr lang="de-DE" dirty="0"/>
            </a:br>
            <a:endParaRPr lang="de-DE" dirty="0"/>
          </a:p>
        </p:txBody>
      </p:sp>
      <p:pic>
        <p:nvPicPr>
          <p:cNvPr id="9" name="Grafik 8">
            <a:extLst>
              <a:ext uri="{FF2B5EF4-FFF2-40B4-BE49-F238E27FC236}">
                <a16:creationId xmlns:a16="http://schemas.microsoft.com/office/drawing/2014/main" id="{2C2ED45C-709F-954E-866D-A91C6711DDEB}"/>
              </a:ext>
            </a:extLst>
          </p:cNvPr>
          <p:cNvPicPr>
            <a:picLocks noChangeAspect="1"/>
          </p:cNvPicPr>
          <p:nvPr/>
        </p:nvPicPr>
        <p:blipFill>
          <a:blip r:embed="rId2"/>
          <a:stretch>
            <a:fillRect/>
          </a:stretch>
        </p:blipFill>
        <p:spPr>
          <a:xfrm>
            <a:off x="2511879" y="1273629"/>
            <a:ext cx="7364185" cy="4073978"/>
          </a:xfrm>
          <a:prstGeom prst="rect">
            <a:avLst/>
          </a:prstGeom>
        </p:spPr>
      </p:pic>
    </p:spTree>
    <p:extLst>
      <p:ext uri="{BB962C8B-B14F-4D97-AF65-F5344CB8AC3E}">
        <p14:creationId xmlns:p14="http://schemas.microsoft.com/office/powerpoint/2010/main" val="3075077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50540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Bakterienstämme in </a:t>
            </a:r>
            <a:r>
              <a:rPr lang="de-DE" sz="2000" dirty="0" err="1">
                <a:solidFill>
                  <a:srgbClr val="385433"/>
                </a:solidFill>
                <a:latin typeface="Rubik Medium" pitchFamily="2" charset="-79"/>
                <a:cs typeface="Rubik Medium" pitchFamily="2" charset="-79"/>
              </a:rPr>
              <a:t>ProTop</a:t>
            </a:r>
            <a:br>
              <a:rPr lang="de-DE" dirty="0"/>
            </a:br>
            <a:endParaRPr lang="de-DE" dirty="0"/>
          </a:p>
        </p:txBody>
      </p:sp>
      <p:sp>
        <p:nvSpPr>
          <p:cNvPr id="4" name="Rechteck 3">
            <a:extLst>
              <a:ext uri="{FF2B5EF4-FFF2-40B4-BE49-F238E27FC236}">
                <a16:creationId xmlns:a16="http://schemas.microsoft.com/office/drawing/2014/main" id="{16D487DB-D0DF-5D4A-B39C-31A4289B94EE}"/>
              </a:ext>
            </a:extLst>
          </p:cNvPr>
          <p:cNvSpPr/>
          <p:nvPr/>
        </p:nvSpPr>
        <p:spPr>
          <a:xfrm>
            <a:off x="908958" y="1357356"/>
            <a:ext cx="6096000" cy="4801314"/>
          </a:xfrm>
          <a:prstGeom prst="rect">
            <a:avLst/>
          </a:prstGeom>
        </p:spPr>
        <p:txBody>
          <a:bodyPr>
            <a:spAutoFit/>
          </a:bodyPr>
          <a:lstStyle/>
          <a:p>
            <a:r>
              <a:rPr lang="en-US" dirty="0">
                <a:solidFill>
                  <a:srgbClr val="828F80"/>
                </a:solidFill>
                <a:latin typeface="Rubik" pitchFamily="2" charset="-79"/>
                <a:ea typeface="Times New Roman" panose="02020603050405020304" pitchFamily="18" charset="0"/>
                <a:cs typeface="Rubik" pitchFamily="2" charset="-79"/>
              </a:rPr>
              <a:t>1.   Enterococcus faecium                                                </a:t>
            </a:r>
          </a:p>
          <a:p>
            <a:r>
              <a:rPr lang="en-US" dirty="0">
                <a:solidFill>
                  <a:srgbClr val="828F80"/>
                </a:solidFill>
                <a:latin typeface="Rubik" pitchFamily="2" charset="-79"/>
                <a:ea typeface="Times New Roman" panose="02020603050405020304" pitchFamily="18" charset="0"/>
                <a:cs typeface="Rubik" pitchFamily="2" charset="-79"/>
              </a:rPr>
              <a:t>2.  Lactobacillus acidophilus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3.  Lactobacillus </a:t>
            </a:r>
            <a:r>
              <a:rPr lang="en-US" dirty="0" err="1">
                <a:solidFill>
                  <a:srgbClr val="828F80"/>
                </a:solidFill>
                <a:latin typeface="Rubik" pitchFamily="2" charset="-79"/>
                <a:ea typeface="Times New Roman" panose="02020603050405020304" pitchFamily="18" charset="0"/>
                <a:cs typeface="Rubik" pitchFamily="2" charset="-79"/>
              </a:rPr>
              <a:t>amylolyticus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4.  </a:t>
            </a:r>
            <a:r>
              <a:rPr lang="de-DE" dirty="0" err="1">
                <a:solidFill>
                  <a:srgbClr val="828F80"/>
                </a:solidFill>
                <a:latin typeface="Rubik" pitchFamily="2" charset="-79"/>
                <a:ea typeface="Times New Roman" panose="02020603050405020304" pitchFamily="18" charset="0"/>
                <a:cs typeface="Rubik" pitchFamily="2" charset="-79"/>
              </a:rPr>
              <a:t>Lactobacillus</a:t>
            </a:r>
            <a:r>
              <a:rPr lang="de-DE" dirty="0">
                <a:solidFill>
                  <a:srgbClr val="828F80"/>
                </a:solidFill>
                <a:latin typeface="Rubik" pitchFamily="2" charset="-79"/>
                <a:ea typeface="Times New Roman" panose="02020603050405020304" pitchFamily="18" charset="0"/>
                <a:cs typeface="Rubik" pitchFamily="2" charset="-79"/>
              </a:rPr>
              <a:t> </a:t>
            </a:r>
            <a:r>
              <a:rPr lang="de-DE" dirty="0" err="1">
                <a:solidFill>
                  <a:srgbClr val="828F80"/>
                </a:solidFill>
                <a:latin typeface="Rubik" pitchFamily="2" charset="-79"/>
                <a:ea typeface="Times New Roman" panose="02020603050405020304" pitchFamily="18" charset="0"/>
                <a:cs typeface="Rubik" pitchFamily="2" charset="-79"/>
              </a:rPr>
              <a:t>amylovorus</a:t>
            </a:r>
            <a:r>
              <a:rPr lang="de-DE"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5.  Lactobacillus bulgaricus                                             </a:t>
            </a:r>
          </a:p>
          <a:p>
            <a:r>
              <a:rPr lang="en-US" dirty="0">
                <a:solidFill>
                  <a:srgbClr val="828F80"/>
                </a:solidFill>
                <a:latin typeface="Rubik" pitchFamily="2" charset="-79"/>
                <a:ea typeface="Times New Roman" panose="02020603050405020304" pitchFamily="18" charset="0"/>
                <a:cs typeface="Rubik" pitchFamily="2" charset="-79"/>
              </a:rPr>
              <a:t>6.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01</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7.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02                                               </a:t>
            </a:r>
          </a:p>
          <a:p>
            <a:r>
              <a:rPr lang="en-US" dirty="0">
                <a:solidFill>
                  <a:srgbClr val="828F80"/>
                </a:solidFill>
                <a:latin typeface="Rubik" pitchFamily="2" charset="-79"/>
                <a:ea typeface="Times New Roman" panose="02020603050405020304" pitchFamily="18" charset="0"/>
                <a:cs typeface="Rubik" pitchFamily="2" charset="-79"/>
              </a:rPr>
              <a:t>8.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03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9.  Lactobacillus </a:t>
            </a:r>
            <a:r>
              <a:rPr lang="en-US" dirty="0" err="1">
                <a:solidFill>
                  <a:srgbClr val="828F80"/>
                </a:solidFill>
                <a:latin typeface="Rubik" pitchFamily="2" charset="-79"/>
                <a:ea typeface="Times New Roman" panose="02020603050405020304" pitchFamily="18" charset="0"/>
                <a:cs typeface="Rubik" pitchFamily="2" charset="-79"/>
              </a:rPr>
              <a:t>crispatus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10. </a:t>
            </a:r>
            <a:r>
              <a:rPr lang="en-US" dirty="0" err="1">
                <a:solidFill>
                  <a:srgbClr val="828F80"/>
                </a:solidFill>
                <a:latin typeface="Rubik" pitchFamily="2" charset="-79"/>
                <a:ea typeface="Times New Roman" panose="02020603050405020304" pitchFamily="18" charset="0"/>
                <a:cs typeface="Rubik" pitchFamily="2" charset="-79"/>
              </a:rPr>
              <a:t>Latobacillus</a:t>
            </a:r>
            <a:r>
              <a:rPr lang="en-US" dirty="0">
                <a:solidFill>
                  <a:srgbClr val="828F80"/>
                </a:solidFill>
                <a:latin typeface="Rubik" pitchFamily="2" charset="-79"/>
                <a:ea typeface="Times New Roman" panose="02020603050405020304" pitchFamily="18" charset="0"/>
                <a:cs typeface="Rubik" pitchFamily="2" charset="-79"/>
              </a:rPr>
              <a:t> </a:t>
            </a:r>
            <a:r>
              <a:rPr lang="en-US" dirty="0" err="1">
                <a:solidFill>
                  <a:srgbClr val="828F80"/>
                </a:solidFill>
                <a:latin typeface="Rubik" pitchFamily="2" charset="-79"/>
                <a:ea typeface="Times New Roman" panose="02020603050405020304" pitchFamily="18" charset="0"/>
                <a:cs typeface="Rubik" pitchFamily="2" charset="-79"/>
              </a:rPr>
              <a:t>debrückii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11.  Lactobacillus </a:t>
            </a:r>
            <a:r>
              <a:rPr lang="en-US" dirty="0" err="1">
                <a:solidFill>
                  <a:srgbClr val="828F80"/>
                </a:solidFill>
                <a:latin typeface="Rubik" pitchFamily="2" charset="-79"/>
                <a:ea typeface="Times New Roman" panose="02020603050405020304" pitchFamily="18" charset="0"/>
                <a:cs typeface="Rubik" pitchFamily="2" charset="-79"/>
              </a:rPr>
              <a:t>farraginis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12. Lactobacillus </a:t>
            </a:r>
            <a:r>
              <a:rPr lang="en-US" dirty="0" err="1">
                <a:solidFill>
                  <a:srgbClr val="828F80"/>
                </a:solidFill>
                <a:latin typeface="Rubik" pitchFamily="2" charset="-79"/>
                <a:ea typeface="Times New Roman" panose="02020603050405020304" pitchFamily="18" charset="0"/>
                <a:cs typeface="Rubik" pitchFamily="2" charset="-79"/>
              </a:rPr>
              <a:t>gasseri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13. Lactobacillus </a:t>
            </a:r>
            <a:r>
              <a:rPr lang="en-US" dirty="0" err="1">
                <a:solidFill>
                  <a:srgbClr val="828F80"/>
                </a:solidFill>
                <a:latin typeface="Rubik" pitchFamily="2" charset="-79"/>
                <a:ea typeface="Times New Roman" panose="02020603050405020304" pitchFamily="18" charset="0"/>
                <a:cs typeface="Rubik" pitchFamily="2" charset="-79"/>
              </a:rPr>
              <a:t>helveticus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14. Lactobacillus </a:t>
            </a:r>
            <a:r>
              <a:rPr lang="en-US" dirty="0" err="1">
                <a:solidFill>
                  <a:srgbClr val="828F80"/>
                </a:solidFill>
                <a:latin typeface="Rubik" pitchFamily="2" charset="-79"/>
                <a:ea typeface="Times New Roman" panose="02020603050405020304" pitchFamily="18" charset="0"/>
                <a:cs typeface="Rubik" pitchFamily="2" charset="-79"/>
              </a:rPr>
              <a:t>johnsonii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15. Lactobacillus plantarum                                         </a:t>
            </a:r>
          </a:p>
          <a:p>
            <a:r>
              <a:rPr lang="en-US" dirty="0">
                <a:solidFill>
                  <a:srgbClr val="828F80"/>
                </a:solidFill>
                <a:latin typeface="Rubik" pitchFamily="2" charset="-79"/>
                <a:ea typeface="Times New Roman" panose="02020603050405020304" pitchFamily="18" charset="0"/>
                <a:cs typeface="Rubik" pitchFamily="2" charset="-79"/>
              </a:rPr>
              <a:t>16. Lactobacillus </a:t>
            </a:r>
            <a:r>
              <a:rPr lang="en-US" dirty="0" err="1">
                <a:solidFill>
                  <a:srgbClr val="828F80"/>
                </a:solidFill>
                <a:latin typeface="Rubik" pitchFamily="2" charset="-79"/>
                <a:ea typeface="Times New Roman" panose="02020603050405020304" pitchFamily="18" charset="0"/>
                <a:cs typeface="Rubik" pitchFamily="2" charset="-79"/>
              </a:rPr>
              <a:t>paracasei</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17. Lactobacillus </a:t>
            </a:r>
            <a:r>
              <a:rPr lang="en-US" dirty="0" err="1">
                <a:solidFill>
                  <a:srgbClr val="828F80"/>
                </a:solidFill>
                <a:latin typeface="Rubik" pitchFamily="2" charset="-79"/>
                <a:ea typeface="Times New Roman" panose="02020603050405020304" pitchFamily="18" charset="0"/>
                <a:cs typeface="Rubik" pitchFamily="2" charset="-79"/>
              </a:rPr>
              <a:t>prafarraginis</a:t>
            </a:r>
            <a:r>
              <a:rPr lang="en-US" dirty="0">
                <a:solidFill>
                  <a:srgbClr val="828F80"/>
                </a:solidFill>
                <a:latin typeface="Rubik" pitchFamily="2" charset="-79"/>
                <a:ea typeface="Times New Roman" panose="02020603050405020304" pitchFamily="18" charset="0"/>
                <a:cs typeface="Rubik" pitchFamily="2" charset="-79"/>
              </a:rPr>
              <a:t>                                    </a:t>
            </a:r>
          </a:p>
        </p:txBody>
      </p:sp>
      <p:sp>
        <p:nvSpPr>
          <p:cNvPr id="5" name="Rechteck 4">
            <a:extLst>
              <a:ext uri="{FF2B5EF4-FFF2-40B4-BE49-F238E27FC236}">
                <a16:creationId xmlns:a16="http://schemas.microsoft.com/office/drawing/2014/main" id="{DE419909-9782-D44C-B3AC-C0D917934CA4}"/>
              </a:ext>
            </a:extLst>
          </p:cNvPr>
          <p:cNvSpPr/>
          <p:nvPr/>
        </p:nvSpPr>
        <p:spPr>
          <a:xfrm>
            <a:off x="5889742" y="1357356"/>
            <a:ext cx="6096000" cy="4247317"/>
          </a:xfrm>
          <a:prstGeom prst="rect">
            <a:avLst/>
          </a:prstGeom>
        </p:spPr>
        <p:txBody>
          <a:bodyPr>
            <a:spAutoFit/>
          </a:bodyPr>
          <a:lstStyle/>
          <a:p>
            <a:r>
              <a:rPr lang="en-US" dirty="0">
                <a:solidFill>
                  <a:srgbClr val="828F80"/>
                </a:solidFill>
                <a:latin typeface="Rubik" pitchFamily="2" charset="-79"/>
                <a:ea typeface="Times New Roman" panose="02020603050405020304" pitchFamily="18" charset="0"/>
                <a:cs typeface="Rubik" pitchFamily="2" charset="-79"/>
              </a:rPr>
              <a:t>18. Lactobacillus </a:t>
            </a:r>
            <a:r>
              <a:rPr lang="en-US" dirty="0" err="1">
                <a:solidFill>
                  <a:srgbClr val="828F80"/>
                </a:solidFill>
                <a:latin typeface="Rubik" pitchFamily="2" charset="-79"/>
                <a:ea typeface="Times New Roman" panose="02020603050405020304" pitchFamily="18" charset="0"/>
                <a:cs typeface="Rubik" pitchFamily="2" charset="-79"/>
              </a:rPr>
              <a:t>reuteri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19. Lactobacillus </a:t>
            </a:r>
            <a:r>
              <a:rPr lang="en-US" dirty="0" err="1">
                <a:solidFill>
                  <a:srgbClr val="828F80"/>
                </a:solidFill>
                <a:latin typeface="Rubik" pitchFamily="2" charset="-79"/>
                <a:ea typeface="Times New Roman" panose="02020603050405020304" pitchFamily="18" charset="0"/>
                <a:cs typeface="Rubik" pitchFamily="2" charset="-79"/>
              </a:rPr>
              <a:t>rhamnosus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20. Lactobacillus </a:t>
            </a:r>
            <a:r>
              <a:rPr lang="en-US" dirty="0" err="1">
                <a:solidFill>
                  <a:srgbClr val="828F80"/>
                </a:solidFill>
                <a:latin typeface="Rubik" pitchFamily="2" charset="-79"/>
                <a:ea typeface="Times New Roman" panose="02020603050405020304" pitchFamily="18" charset="0"/>
                <a:cs typeface="Rubik" pitchFamily="2" charset="-79"/>
              </a:rPr>
              <a:t>salivarius</a:t>
            </a:r>
            <a:endParaRPr lang="de-DE" dirty="0">
              <a:solidFill>
                <a:srgbClr val="828F80"/>
              </a:solidFill>
              <a:latin typeface="Rubik" pitchFamily="2" charset="-79"/>
              <a:ea typeface="Calibri" panose="020F0502020204030204" pitchFamily="34" charset="0"/>
              <a:cs typeface="Rubik" pitchFamily="2" charset="-79"/>
            </a:endParaRPr>
          </a:p>
          <a:p>
            <a:pPr marL="342900" indent="-342900">
              <a:buAutoNum type="arabicPeriod" startAt="21"/>
            </a:pPr>
            <a:r>
              <a:rPr lang="en-US" dirty="0">
                <a:solidFill>
                  <a:srgbClr val="828F80"/>
                </a:solidFill>
                <a:latin typeface="Rubik" pitchFamily="2" charset="-79"/>
                <a:ea typeface="Times New Roman" panose="02020603050405020304" pitchFamily="18" charset="0"/>
                <a:cs typeface="Rubik" pitchFamily="2" charset="-79"/>
              </a:rPr>
              <a:t>Lactobacillus </a:t>
            </a:r>
            <a:r>
              <a:rPr lang="en-US" dirty="0" err="1">
                <a:solidFill>
                  <a:srgbClr val="828F80"/>
                </a:solidFill>
                <a:latin typeface="Rubik" pitchFamily="2" charset="-79"/>
                <a:ea typeface="Times New Roman" panose="02020603050405020304" pitchFamily="18" charset="0"/>
                <a:cs typeface="Rubik" pitchFamily="2" charset="-79"/>
              </a:rPr>
              <a:t>zeae</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22. Lactobacillus lactis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23. Lactobacillus </a:t>
            </a:r>
            <a:r>
              <a:rPr lang="en-US" dirty="0" err="1">
                <a:solidFill>
                  <a:srgbClr val="828F80"/>
                </a:solidFill>
                <a:latin typeface="Rubik" pitchFamily="2" charset="-79"/>
                <a:ea typeface="Times New Roman" panose="02020603050405020304" pitchFamily="18" charset="0"/>
                <a:cs typeface="Rubik" pitchFamily="2" charset="-79"/>
              </a:rPr>
              <a:t>diacetylactis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24. Streptococcus thermophilus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25. Bacillus subtilis                                                      </a:t>
            </a:r>
          </a:p>
          <a:p>
            <a:r>
              <a:rPr lang="en-US" dirty="0">
                <a:solidFill>
                  <a:srgbClr val="828F80"/>
                </a:solidFill>
                <a:latin typeface="Rubik" pitchFamily="2" charset="-79"/>
                <a:ea typeface="Times New Roman" panose="02020603050405020304" pitchFamily="18" charset="0"/>
                <a:cs typeface="Rubik" pitchFamily="2" charset="-79"/>
              </a:rPr>
              <a:t>26. Bifidobacterium </a:t>
            </a:r>
            <a:r>
              <a:rPr lang="en-US" dirty="0" err="1">
                <a:solidFill>
                  <a:srgbClr val="828F80"/>
                </a:solidFill>
                <a:latin typeface="Rubik" pitchFamily="2" charset="-79"/>
                <a:ea typeface="Times New Roman" panose="02020603050405020304" pitchFamily="18" charset="0"/>
                <a:cs typeface="Rubik" pitchFamily="2" charset="-79"/>
              </a:rPr>
              <a:t>animalis</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27. </a:t>
            </a:r>
            <a:r>
              <a:rPr lang="en-US" dirty="0" err="1">
                <a:solidFill>
                  <a:srgbClr val="828F80"/>
                </a:solidFill>
                <a:latin typeface="Rubik" pitchFamily="2" charset="-79"/>
                <a:ea typeface="Times New Roman" panose="02020603050405020304" pitchFamily="18" charset="0"/>
                <a:cs typeface="Rubik" pitchFamily="2" charset="-79"/>
              </a:rPr>
              <a:t>Bifidobacterum</a:t>
            </a:r>
            <a:r>
              <a:rPr lang="en-US" dirty="0">
                <a:solidFill>
                  <a:srgbClr val="828F80"/>
                </a:solidFill>
                <a:latin typeface="Rubik" pitchFamily="2" charset="-79"/>
                <a:ea typeface="Times New Roman" panose="02020603050405020304" pitchFamily="18" charset="0"/>
                <a:cs typeface="Rubik" pitchFamily="2" charset="-79"/>
              </a:rPr>
              <a:t> bifidum                                         </a:t>
            </a:r>
          </a:p>
          <a:p>
            <a:r>
              <a:rPr lang="en-US" dirty="0">
                <a:solidFill>
                  <a:srgbClr val="828F80"/>
                </a:solidFill>
                <a:latin typeface="Rubik" pitchFamily="2" charset="-79"/>
                <a:ea typeface="Times New Roman" panose="02020603050405020304" pitchFamily="18" charset="0"/>
                <a:cs typeface="Rubik" pitchFamily="2" charset="-79"/>
              </a:rPr>
              <a:t>28. Bifidobacterium breve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29. Bifidobacterium longum                                         </a:t>
            </a:r>
          </a:p>
          <a:p>
            <a:r>
              <a:rPr lang="en-US" dirty="0">
                <a:solidFill>
                  <a:srgbClr val="828F80"/>
                </a:solidFill>
                <a:latin typeface="Rubik" pitchFamily="2" charset="-79"/>
                <a:ea typeface="Times New Roman" panose="02020603050405020304" pitchFamily="18" charset="0"/>
                <a:cs typeface="Rubik" pitchFamily="2" charset="-79"/>
              </a:rPr>
              <a:t>30. Bifidobacterium </a:t>
            </a:r>
            <a:r>
              <a:rPr lang="en-US" dirty="0" err="1">
                <a:solidFill>
                  <a:srgbClr val="828F80"/>
                </a:solidFill>
                <a:latin typeface="Rubik" pitchFamily="2" charset="-79"/>
                <a:ea typeface="Times New Roman" panose="02020603050405020304" pitchFamily="18" charset="0"/>
                <a:cs typeface="Rubik" pitchFamily="2" charset="-79"/>
              </a:rPr>
              <a:t>infantis</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31.  Bifidobacterium lactis                                              </a:t>
            </a:r>
          </a:p>
          <a:p>
            <a:r>
              <a:rPr lang="en-US" dirty="0">
                <a:solidFill>
                  <a:srgbClr val="828F80"/>
                </a:solidFill>
                <a:latin typeface="Rubik" pitchFamily="2" charset="-79"/>
                <a:ea typeface="Times New Roman" panose="02020603050405020304" pitchFamily="18" charset="0"/>
                <a:cs typeface="Rubik" pitchFamily="2" charset="-79"/>
              </a:rPr>
              <a:t>32. und </a:t>
            </a:r>
            <a:r>
              <a:rPr lang="en-US" dirty="0" err="1">
                <a:solidFill>
                  <a:srgbClr val="828F80"/>
                </a:solidFill>
                <a:latin typeface="Rubik" pitchFamily="2" charset="-79"/>
                <a:ea typeface="Times New Roman" panose="02020603050405020304" pitchFamily="18" charset="0"/>
                <a:cs typeface="Rubik" pitchFamily="2" charset="-79"/>
              </a:rPr>
              <a:t>weitere</a:t>
            </a:r>
            <a:endParaRPr lang="de-DE" dirty="0">
              <a:solidFill>
                <a:srgbClr val="828F80"/>
              </a:solidFill>
              <a:latin typeface="Rubik" pitchFamily="2" charset="-79"/>
              <a:ea typeface="Calibri" panose="020F0502020204030204" pitchFamily="34" charset="0"/>
              <a:cs typeface="Rubik" pitchFamily="2" charset="-79"/>
            </a:endParaRPr>
          </a:p>
        </p:txBody>
      </p:sp>
    </p:spTree>
    <p:extLst>
      <p:ext uri="{BB962C8B-B14F-4D97-AF65-F5344CB8AC3E}">
        <p14:creationId xmlns:p14="http://schemas.microsoft.com/office/powerpoint/2010/main" val="1715797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66598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1989718"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Bifidobakterium</a:t>
            </a:r>
            <a:br>
              <a:rPr lang="de-DE" dirty="0"/>
            </a:br>
            <a:endParaRPr lang="de-DE" dirty="0"/>
          </a:p>
        </p:txBody>
      </p:sp>
      <p:sp>
        <p:nvSpPr>
          <p:cNvPr id="2" name="Rechteck 1">
            <a:extLst>
              <a:ext uri="{FF2B5EF4-FFF2-40B4-BE49-F238E27FC236}">
                <a16:creationId xmlns:a16="http://schemas.microsoft.com/office/drawing/2014/main" id="{C574987C-423C-4548-B5E6-B7585A1BCCB4}"/>
              </a:ext>
            </a:extLst>
          </p:cNvPr>
          <p:cNvSpPr/>
          <p:nvPr/>
        </p:nvSpPr>
        <p:spPr>
          <a:xfrm>
            <a:off x="7660234" y="1061288"/>
            <a:ext cx="4075155" cy="307777"/>
          </a:xfrm>
          <a:prstGeom prst="rect">
            <a:avLst/>
          </a:prstGeom>
        </p:spPr>
        <p:txBody>
          <a:bodyPr wrap="none">
            <a:spAutoFit/>
          </a:bodyPr>
          <a:lstStyle/>
          <a:p>
            <a:r>
              <a:rPr lang="de-DE" sz="1400" dirty="0">
                <a:solidFill>
                  <a:srgbClr val="828F80"/>
                </a:solidFill>
                <a:latin typeface="Rubik" pitchFamily="2" charset="-79"/>
                <a:cs typeface="Rubik" pitchFamily="2" charset="-79"/>
              </a:rPr>
              <a:t>Schützt vor Allergien und Darmentzündungen </a:t>
            </a:r>
          </a:p>
        </p:txBody>
      </p:sp>
      <p:sp>
        <p:nvSpPr>
          <p:cNvPr id="13" name="Rechteck 12">
            <a:extLst>
              <a:ext uri="{FF2B5EF4-FFF2-40B4-BE49-F238E27FC236}">
                <a16:creationId xmlns:a16="http://schemas.microsoft.com/office/drawing/2014/main" id="{0A17CC5A-7F1E-904E-A24E-B7C65761784D}"/>
              </a:ext>
            </a:extLst>
          </p:cNvPr>
          <p:cNvSpPr/>
          <p:nvPr/>
        </p:nvSpPr>
        <p:spPr>
          <a:xfrm>
            <a:off x="7660234" y="2314193"/>
            <a:ext cx="410391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Kann sowohl Magensäure als auch Gallensalze gut überstehen. So ist gewährleistet, dass es den Darm lebend erreicht, um sich dort zu vermehren </a:t>
            </a:r>
          </a:p>
        </p:txBody>
      </p:sp>
      <p:sp>
        <p:nvSpPr>
          <p:cNvPr id="14" name="Rechteck 13">
            <a:extLst>
              <a:ext uri="{FF2B5EF4-FFF2-40B4-BE49-F238E27FC236}">
                <a16:creationId xmlns:a16="http://schemas.microsoft.com/office/drawing/2014/main" id="{A0CC92B9-4238-E04C-9334-594A4DF07951}"/>
              </a:ext>
            </a:extLst>
          </p:cNvPr>
          <p:cNvSpPr/>
          <p:nvPr/>
        </p:nvSpPr>
        <p:spPr>
          <a:xfrm>
            <a:off x="7660234" y="3891746"/>
            <a:ext cx="410391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die für uns lebenswichtigen Vitamine des Vitamin B- Komplexes und Vitamin K (Folsäure/B9, </a:t>
            </a:r>
            <a:r>
              <a:rPr lang="de-DE" sz="1400" dirty="0" err="1">
                <a:solidFill>
                  <a:srgbClr val="828F80"/>
                </a:solidFill>
                <a:latin typeface="Rubik" pitchFamily="2" charset="-79"/>
                <a:cs typeface="Rubik" pitchFamily="2" charset="-79"/>
              </a:rPr>
              <a:t>Thiamin</a:t>
            </a:r>
            <a:r>
              <a:rPr lang="de-DE" sz="1400" dirty="0">
                <a:solidFill>
                  <a:srgbClr val="828F80"/>
                </a:solidFill>
                <a:latin typeface="Rubik" pitchFamily="2" charset="-79"/>
                <a:cs typeface="Rubik" pitchFamily="2" charset="-79"/>
              </a:rPr>
              <a:t>/B1, </a:t>
            </a:r>
            <a:r>
              <a:rPr lang="de-DE" sz="1400" dirty="0" err="1">
                <a:solidFill>
                  <a:srgbClr val="828F80"/>
                </a:solidFill>
                <a:latin typeface="Rubik" pitchFamily="2" charset="-79"/>
                <a:cs typeface="Rubik" pitchFamily="2" charset="-79"/>
              </a:rPr>
              <a:t>Pyridoxin</a:t>
            </a:r>
            <a:r>
              <a:rPr lang="de-DE" sz="1400" dirty="0">
                <a:solidFill>
                  <a:srgbClr val="828F80"/>
                </a:solidFill>
                <a:latin typeface="Rubik" pitchFamily="2" charset="-79"/>
                <a:cs typeface="Rubik" pitchFamily="2" charset="-79"/>
              </a:rPr>
              <a:t>/B6, Biotin/H und Niacin/B3). </a:t>
            </a:r>
          </a:p>
        </p:txBody>
      </p:sp>
      <p:cxnSp>
        <p:nvCxnSpPr>
          <p:cNvPr id="16" name="Gerade Verbindung mit Pfeil 15">
            <a:extLst>
              <a:ext uri="{FF2B5EF4-FFF2-40B4-BE49-F238E27FC236}">
                <a16:creationId xmlns:a16="http://schemas.microsoft.com/office/drawing/2014/main" id="{E6605149-AEE2-6D44-994B-6BF1F70D1FFD}"/>
              </a:ext>
            </a:extLst>
          </p:cNvPr>
          <p:cNvCxnSpPr>
            <a:cxnSpLocks/>
          </p:cNvCxnSpPr>
          <p:nvPr/>
        </p:nvCxnSpPr>
        <p:spPr>
          <a:xfrm flipH="1">
            <a:off x="6766383" y="1215177"/>
            <a:ext cx="844864" cy="53198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7974433-0665-204F-AFBB-2B225C46868A}"/>
              </a:ext>
            </a:extLst>
          </p:cNvPr>
          <p:cNvCxnSpPr>
            <a:cxnSpLocks/>
          </p:cNvCxnSpPr>
          <p:nvPr/>
        </p:nvCxnSpPr>
        <p:spPr>
          <a:xfrm flipH="1">
            <a:off x="6733724" y="2456148"/>
            <a:ext cx="844867"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841B3F17-1875-C848-B99B-B9EFAB13AF07}"/>
              </a:ext>
            </a:extLst>
          </p:cNvPr>
          <p:cNvCxnSpPr>
            <a:cxnSpLocks/>
          </p:cNvCxnSpPr>
          <p:nvPr/>
        </p:nvCxnSpPr>
        <p:spPr>
          <a:xfrm flipH="1">
            <a:off x="6493781" y="4023691"/>
            <a:ext cx="1084809" cy="33714"/>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77CFF604-C37A-8844-AE38-EA24F5553E76}"/>
              </a:ext>
            </a:extLst>
          </p:cNvPr>
          <p:cNvSpPr/>
          <p:nvPr/>
        </p:nvSpPr>
        <p:spPr>
          <a:xfrm>
            <a:off x="1137962" y="1562491"/>
            <a:ext cx="2685351" cy="307777"/>
          </a:xfrm>
          <a:prstGeom prst="rect">
            <a:avLst/>
          </a:prstGeom>
        </p:spPr>
        <p:txBody>
          <a:bodyPr wrap="none">
            <a:spAutoFit/>
          </a:bodyPr>
          <a:lstStyle/>
          <a:p>
            <a:r>
              <a:rPr lang="de-DE" sz="1400" dirty="0">
                <a:solidFill>
                  <a:srgbClr val="828F80"/>
                </a:solidFill>
                <a:latin typeface="Rubik" pitchFamily="2" charset="-79"/>
                <a:cs typeface="Rubik" pitchFamily="2" charset="-79"/>
              </a:rPr>
              <a:t>Unterdrückt Krankheitskeime </a:t>
            </a:r>
          </a:p>
        </p:txBody>
      </p:sp>
      <p:sp>
        <p:nvSpPr>
          <p:cNvPr id="20" name="Rechteck 19">
            <a:extLst>
              <a:ext uri="{FF2B5EF4-FFF2-40B4-BE49-F238E27FC236}">
                <a16:creationId xmlns:a16="http://schemas.microsoft.com/office/drawing/2014/main" id="{76B4BE32-A382-1248-95ED-AE24B6A2CEC9}"/>
              </a:ext>
            </a:extLst>
          </p:cNvPr>
          <p:cNvSpPr/>
          <p:nvPr/>
        </p:nvSpPr>
        <p:spPr>
          <a:xfrm>
            <a:off x="1137962" y="2417638"/>
            <a:ext cx="3278732"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Wirkt ausgleichend bei Durchfall und Verstopfungen </a:t>
            </a:r>
          </a:p>
        </p:txBody>
      </p:sp>
      <p:sp>
        <p:nvSpPr>
          <p:cNvPr id="21" name="Rechteck 20">
            <a:extLst>
              <a:ext uri="{FF2B5EF4-FFF2-40B4-BE49-F238E27FC236}">
                <a16:creationId xmlns:a16="http://schemas.microsoft.com/office/drawing/2014/main" id="{BAB42D7E-6EEA-6E4A-BFB5-BECA01F8863C}"/>
              </a:ext>
            </a:extLst>
          </p:cNvPr>
          <p:cNvSpPr/>
          <p:nvPr/>
        </p:nvSpPr>
        <p:spPr>
          <a:xfrm>
            <a:off x="1137962" y="3534185"/>
            <a:ext cx="2731909"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Hilft bei Reizdarmsyndrom und Entzündungen </a:t>
            </a:r>
          </a:p>
        </p:txBody>
      </p:sp>
      <p:sp>
        <p:nvSpPr>
          <p:cNvPr id="22" name="Rechteck 21">
            <a:extLst>
              <a:ext uri="{FF2B5EF4-FFF2-40B4-BE49-F238E27FC236}">
                <a16:creationId xmlns:a16="http://schemas.microsoft.com/office/drawing/2014/main" id="{A3C6234B-CE72-924A-9D74-BF02E4301DFE}"/>
              </a:ext>
            </a:extLst>
          </p:cNvPr>
          <p:cNvSpPr/>
          <p:nvPr/>
        </p:nvSpPr>
        <p:spPr>
          <a:xfrm>
            <a:off x="1137962" y="4874777"/>
            <a:ext cx="2598788" cy="307777"/>
          </a:xfrm>
          <a:prstGeom prst="rect">
            <a:avLst/>
          </a:prstGeom>
        </p:spPr>
        <p:txBody>
          <a:bodyPr wrap="none">
            <a:spAutoFit/>
          </a:bodyPr>
          <a:lstStyle/>
          <a:p>
            <a:r>
              <a:rPr lang="de-DE" sz="1400" dirty="0">
                <a:solidFill>
                  <a:srgbClr val="828F80"/>
                </a:solidFill>
                <a:latin typeface="Rubik" pitchFamily="2" charset="-79"/>
                <a:cs typeface="Rubik" pitchFamily="2" charset="-79"/>
              </a:rPr>
              <a:t>Stärkt unser Immunsystems </a:t>
            </a:r>
          </a:p>
        </p:txBody>
      </p:sp>
      <p:cxnSp>
        <p:nvCxnSpPr>
          <p:cNvPr id="23" name="Gerade Verbindung mit Pfeil 22">
            <a:extLst>
              <a:ext uri="{FF2B5EF4-FFF2-40B4-BE49-F238E27FC236}">
                <a16:creationId xmlns:a16="http://schemas.microsoft.com/office/drawing/2014/main" id="{D51DD56A-BDEB-4545-9720-CBBF1C819360}"/>
              </a:ext>
            </a:extLst>
          </p:cNvPr>
          <p:cNvCxnSpPr>
            <a:cxnSpLocks/>
          </p:cNvCxnSpPr>
          <p:nvPr/>
        </p:nvCxnSpPr>
        <p:spPr>
          <a:xfrm>
            <a:off x="4061635" y="1716379"/>
            <a:ext cx="1363982" cy="30778"/>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7C41B8B-DC5E-914B-AB54-2F696F4FF65F}"/>
              </a:ext>
            </a:extLst>
          </p:cNvPr>
          <p:cNvCxnSpPr>
            <a:cxnSpLocks/>
          </p:cNvCxnSpPr>
          <p:nvPr/>
        </p:nvCxnSpPr>
        <p:spPr>
          <a:xfrm>
            <a:off x="4416694" y="2548280"/>
            <a:ext cx="10089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A56E7584-B34E-7E48-8282-A184AFBEA760}"/>
              </a:ext>
            </a:extLst>
          </p:cNvPr>
          <p:cNvCxnSpPr>
            <a:cxnSpLocks/>
          </p:cNvCxnSpPr>
          <p:nvPr/>
        </p:nvCxnSpPr>
        <p:spPr>
          <a:xfrm>
            <a:off x="3913873" y="3725562"/>
            <a:ext cx="131839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FE870A11-5AD1-794D-BBD2-ECD68FBDF3D4}"/>
              </a:ext>
            </a:extLst>
          </p:cNvPr>
          <p:cNvCxnSpPr>
            <a:cxnSpLocks/>
            <a:stCxn id="22" idx="3"/>
          </p:cNvCxnSpPr>
          <p:nvPr/>
        </p:nvCxnSpPr>
        <p:spPr>
          <a:xfrm>
            <a:off x="3736750" y="5028666"/>
            <a:ext cx="1721525"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32" name="Grafik 31">
            <a:extLst>
              <a:ext uri="{FF2B5EF4-FFF2-40B4-BE49-F238E27FC236}">
                <a16:creationId xmlns:a16="http://schemas.microsoft.com/office/drawing/2014/main" id="{CC3E189A-2C64-0843-B67B-96797E9BC9B0}"/>
              </a:ext>
            </a:extLst>
          </p:cNvPr>
          <p:cNvPicPr>
            <a:picLocks noChangeAspect="1"/>
          </p:cNvPicPr>
          <p:nvPr/>
        </p:nvPicPr>
        <p:blipFill>
          <a:blip r:embed="rId2"/>
          <a:stretch>
            <a:fillRect/>
          </a:stretch>
        </p:blipFill>
        <p:spPr>
          <a:xfrm>
            <a:off x="5698219" y="1432181"/>
            <a:ext cx="795562" cy="1928067"/>
          </a:xfrm>
          <a:prstGeom prst="rect">
            <a:avLst/>
          </a:prstGeom>
        </p:spPr>
      </p:pic>
      <p:pic>
        <p:nvPicPr>
          <p:cNvPr id="33" name="Grafik 32">
            <a:extLst>
              <a:ext uri="{FF2B5EF4-FFF2-40B4-BE49-F238E27FC236}">
                <a16:creationId xmlns:a16="http://schemas.microsoft.com/office/drawing/2014/main" id="{FA83122D-228E-824E-A911-8548844E4559}"/>
              </a:ext>
            </a:extLst>
          </p:cNvPr>
          <p:cNvPicPr>
            <a:picLocks noChangeAspect="1"/>
          </p:cNvPicPr>
          <p:nvPr/>
        </p:nvPicPr>
        <p:blipFill>
          <a:blip r:embed="rId2"/>
          <a:stretch>
            <a:fillRect/>
          </a:stretch>
        </p:blipFill>
        <p:spPr>
          <a:xfrm>
            <a:off x="5502277" y="3309967"/>
            <a:ext cx="795562" cy="1928067"/>
          </a:xfrm>
          <a:prstGeom prst="rect">
            <a:avLst/>
          </a:prstGeom>
        </p:spPr>
      </p:pic>
    </p:spTree>
    <p:extLst>
      <p:ext uri="{BB962C8B-B14F-4D97-AF65-F5344CB8AC3E}">
        <p14:creationId xmlns:p14="http://schemas.microsoft.com/office/powerpoint/2010/main" val="986941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83085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07015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Acidophilus</a:t>
            </a:r>
            <a:br>
              <a:rPr lang="de-DE" dirty="0"/>
            </a:br>
            <a:endParaRPr lang="de-DE" dirty="0"/>
          </a:p>
        </p:txBody>
      </p:sp>
      <p:cxnSp>
        <p:nvCxnSpPr>
          <p:cNvPr id="16" name="Gerade Verbindung mit Pfeil 15">
            <a:extLst>
              <a:ext uri="{FF2B5EF4-FFF2-40B4-BE49-F238E27FC236}">
                <a16:creationId xmlns:a16="http://schemas.microsoft.com/office/drawing/2014/main" id="{E6605149-AEE2-6D44-994B-6BF1F70D1FFD}"/>
              </a:ext>
            </a:extLst>
          </p:cNvPr>
          <p:cNvCxnSpPr>
            <a:cxnSpLocks/>
          </p:cNvCxnSpPr>
          <p:nvPr/>
        </p:nvCxnSpPr>
        <p:spPr>
          <a:xfrm flipH="1">
            <a:off x="6733724" y="1215177"/>
            <a:ext cx="8775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7974433-0665-204F-AFBB-2B225C46868A}"/>
              </a:ext>
            </a:extLst>
          </p:cNvPr>
          <p:cNvCxnSpPr>
            <a:cxnSpLocks/>
          </p:cNvCxnSpPr>
          <p:nvPr/>
        </p:nvCxnSpPr>
        <p:spPr>
          <a:xfrm flipH="1">
            <a:off x="6766383" y="2456148"/>
            <a:ext cx="812207" cy="16241"/>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841B3F17-1875-C848-B99B-B9EFAB13AF07}"/>
              </a:ext>
            </a:extLst>
          </p:cNvPr>
          <p:cNvCxnSpPr>
            <a:cxnSpLocks/>
          </p:cNvCxnSpPr>
          <p:nvPr/>
        </p:nvCxnSpPr>
        <p:spPr>
          <a:xfrm flipH="1">
            <a:off x="6687069" y="4023691"/>
            <a:ext cx="891521"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77CFF604-C37A-8844-AE38-EA24F5553E76}"/>
              </a:ext>
            </a:extLst>
          </p:cNvPr>
          <p:cNvSpPr/>
          <p:nvPr/>
        </p:nvSpPr>
        <p:spPr>
          <a:xfrm>
            <a:off x="1137962" y="1497175"/>
            <a:ext cx="2825702" cy="1169551"/>
          </a:xfrm>
          <a:prstGeom prst="rect">
            <a:avLst/>
          </a:prstGeom>
        </p:spPr>
        <p:txBody>
          <a:bodyPr wrap="square">
            <a:spAutoFit/>
          </a:bodyPr>
          <a:lstStyle/>
          <a:p>
            <a:r>
              <a:rPr lang="de-DE" sz="1400" dirty="0">
                <a:solidFill>
                  <a:srgbClr val="828F80"/>
                </a:solidFill>
                <a:latin typeface="Rubik" pitchFamily="2" charset="-79"/>
                <a:cs typeface="Rubik" pitchFamily="2" charset="-79"/>
              </a:rPr>
              <a:t>Kommt beim Menschen im Mund und im Darm vor, außerdem z. B. in der Vagina der Frau </a:t>
            </a:r>
          </a:p>
          <a:p>
            <a:r>
              <a:rPr lang="de-DE" sz="1400" dirty="0">
                <a:solidFill>
                  <a:srgbClr val="828F80"/>
                </a:solidFill>
                <a:latin typeface="Heebo" pitchFamily="2" charset="-79"/>
                <a:cs typeface="Heebo" pitchFamily="2" charset="-79"/>
              </a:rPr>
              <a:t> </a:t>
            </a:r>
          </a:p>
        </p:txBody>
      </p:sp>
      <p:cxnSp>
        <p:nvCxnSpPr>
          <p:cNvPr id="23" name="Gerade Verbindung mit Pfeil 22">
            <a:extLst>
              <a:ext uri="{FF2B5EF4-FFF2-40B4-BE49-F238E27FC236}">
                <a16:creationId xmlns:a16="http://schemas.microsoft.com/office/drawing/2014/main" id="{D51DD56A-BDEB-4545-9720-CBBF1C819360}"/>
              </a:ext>
            </a:extLst>
          </p:cNvPr>
          <p:cNvCxnSpPr>
            <a:cxnSpLocks/>
          </p:cNvCxnSpPr>
          <p:nvPr/>
        </p:nvCxnSpPr>
        <p:spPr>
          <a:xfrm>
            <a:off x="4061635" y="1716379"/>
            <a:ext cx="1531348" cy="12541"/>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7C41B8B-DC5E-914B-AB54-2F696F4FF65F}"/>
              </a:ext>
            </a:extLst>
          </p:cNvPr>
          <p:cNvCxnSpPr>
            <a:cxnSpLocks/>
          </p:cNvCxnSpPr>
          <p:nvPr/>
        </p:nvCxnSpPr>
        <p:spPr>
          <a:xfrm>
            <a:off x="4416694" y="2679248"/>
            <a:ext cx="1017664"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A56E7584-B34E-7E48-8282-A184AFBEA760}"/>
              </a:ext>
            </a:extLst>
          </p:cNvPr>
          <p:cNvCxnSpPr>
            <a:cxnSpLocks/>
          </p:cNvCxnSpPr>
          <p:nvPr/>
        </p:nvCxnSpPr>
        <p:spPr>
          <a:xfrm>
            <a:off x="4061635" y="3725562"/>
            <a:ext cx="13727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5028666"/>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751574" y="4398636"/>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784231" y="610408"/>
            <a:ext cx="795562" cy="1928067"/>
          </a:xfrm>
          <a:prstGeom prst="rect">
            <a:avLst/>
          </a:prstGeom>
        </p:spPr>
      </p:pic>
      <p:sp>
        <p:nvSpPr>
          <p:cNvPr id="31" name="Rechteck 30">
            <a:extLst>
              <a:ext uri="{FF2B5EF4-FFF2-40B4-BE49-F238E27FC236}">
                <a16:creationId xmlns:a16="http://schemas.microsoft.com/office/drawing/2014/main" id="{601413F9-73EE-6B4D-A7E0-DD7629F8F881}"/>
              </a:ext>
            </a:extLst>
          </p:cNvPr>
          <p:cNvSpPr/>
          <p:nvPr/>
        </p:nvSpPr>
        <p:spPr>
          <a:xfrm>
            <a:off x="3190534" y="2472389"/>
            <a:ext cx="1294995" cy="523220"/>
          </a:xfrm>
          <a:prstGeom prst="rect">
            <a:avLst/>
          </a:prstGeom>
        </p:spPr>
        <p:txBody>
          <a:bodyPr wrap="square">
            <a:spAutoFit/>
          </a:bodyPr>
          <a:lstStyle/>
          <a:p>
            <a:r>
              <a:rPr lang="de-DE" sz="1400" dirty="0" err="1">
                <a:solidFill>
                  <a:srgbClr val="828F80"/>
                </a:solidFill>
                <a:latin typeface="Rubik" pitchFamily="2" charset="-79"/>
                <a:cs typeface="Rubik" pitchFamily="2" charset="-79"/>
              </a:rPr>
              <a:t>Probiotika</a:t>
            </a:r>
            <a:r>
              <a:rPr lang="de-DE" sz="1400" dirty="0">
                <a:solidFill>
                  <a:srgbClr val="828F80"/>
                </a:solidFill>
                <a:latin typeface="Heebo" pitchFamily="2" charset="-79"/>
                <a:cs typeface="Heebo" pitchFamily="2" charset="-79"/>
              </a:rPr>
              <a:t> </a:t>
            </a:r>
          </a:p>
          <a:p>
            <a:r>
              <a:rPr lang="de-DE" sz="1400" dirty="0">
                <a:solidFill>
                  <a:srgbClr val="828F80"/>
                </a:solidFill>
                <a:latin typeface="Heebo" pitchFamily="2" charset="-79"/>
                <a:cs typeface="Heebo" pitchFamily="2" charset="-79"/>
              </a:rPr>
              <a:t> </a:t>
            </a:r>
          </a:p>
        </p:txBody>
      </p:sp>
      <p:sp>
        <p:nvSpPr>
          <p:cNvPr id="3" name="Rechteck 2">
            <a:extLst>
              <a:ext uri="{FF2B5EF4-FFF2-40B4-BE49-F238E27FC236}">
                <a16:creationId xmlns:a16="http://schemas.microsoft.com/office/drawing/2014/main" id="{11AF7B09-0014-2F43-B36B-0068425DF60A}"/>
              </a:ext>
            </a:extLst>
          </p:cNvPr>
          <p:cNvSpPr/>
          <p:nvPr/>
        </p:nvSpPr>
        <p:spPr>
          <a:xfrm>
            <a:off x="1137962" y="3376612"/>
            <a:ext cx="2858359" cy="1384995"/>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Milchsäure, was die</a:t>
            </a:r>
          </a:p>
          <a:p>
            <a:r>
              <a:rPr lang="de-DE" sz="1400" dirty="0">
                <a:solidFill>
                  <a:srgbClr val="828F80"/>
                </a:solidFill>
                <a:latin typeface="Rubik" pitchFamily="2" charset="-79"/>
                <a:cs typeface="Rubik" pitchFamily="2" charset="-79"/>
              </a:rPr>
              <a:t>Überlebenschancen von unerwünschten Mikroorganismen verschlechtert</a:t>
            </a:r>
          </a:p>
          <a:p>
            <a:endParaRPr lang="de-DE" sz="1400" dirty="0">
              <a:solidFill>
                <a:srgbClr val="828F80"/>
              </a:solidFill>
              <a:effectLst/>
              <a:latin typeface="Heebo" pitchFamily="2" charset="-79"/>
              <a:cs typeface="Heebo" pitchFamily="2" charset="-79"/>
            </a:endParaRPr>
          </a:p>
        </p:txBody>
      </p:sp>
      <p:sp>
        <p:nvSpPr>
          <p:cNvPr id="4" name="Rechteck 3">
            <a:extLst>
              <a:ext uri="{FF2B5EF4-FFF2-40B4-BE49-F238E27FC236}">
                <a16:creationId xmlns:a16="http://schemas.microsoft.com/office/drawing/2014/main" id="{67A342CE-5938-8142-8498-0FC9A770B543}"/>
              </a:ext>
            </a:extLst>
          </p:cNvPr>
          <p:cNvSpPr/>
          <p:nvPr/>
        </p:nvSpPr>
        <p:spPr>
          <a:xfrm>
            <a:off x="699566" y="4891640"/>
            <a:ext cx="3161443" cy="307777"/>
          </a:xfrm>
          <a:prstGeom prst="rect">
            <a:avLst/>
          </a:prstGeom>
        </p:spPr>
        <p:txBody>
          <a:bodyPr wrap="none">
            <a:spAutoFit/>
          </a:bodyPr>
          <a:lstStyle/>
          <a:p>
            <a:r>
              <a:rPr lang="de-DE" sz="1400" dirty="0">
                <a:solidFill>
                  <a:srgbClr val="828F80"/>
                </a:solidFill>
                <a:latin typeface="Rubik" pitchFamily="2" charset="-79"/>
                <a:cs typeface="Rubik" pitchFamily="2" charset="-79"/>
              </a:rPr>
              <a:t>Verbessert die Verdauungsfunktion</a:t>
            </a:r>
            <a:endParaRPr lang="de-DE" sz="1400" dirty="0">
              <a:solidFill>
                <a:srgbClr val="828F80"/>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620F11D7-BA10-784D-A316-7E040042B0C9}"/>
              </a:ext>
            </a:extLst>
          </p:cNvPr>
          <p:cNvSpPr/>
          <p:nvPr/>
        </p:nvSpPr>
        <p:spPr>
          <a:xfrm>
            <a:off x="7802495" y="1038097"/>
            <a:ext cx="2284600" cy="523220"/>
          </a:xfrm>
          <a:prstGeom prst="rect">
            <a:avLst/>
          </a:prstGeom>
        </p:spPr>
        <p:txBody>
          <a:bodyPr wrap="none">
            <a:spAutoFit/>
          </a:bodyPr>
          <a:lstStyle/>
          <a:p>
            <a:br>
              <a:rPr lang="de-DE" sz="1400" dirty="0">
                <a:solidFill>
                  <a:srgbClr val="828F80"/>
                </a:solidFill>
                <a:latin typeface="Rubik" pitchFamily="2" charset="-79"/>
                <a:cs typeface="Rubik" pitchFamily="2" charset="-79"/>
              </a:rPr>
            </a:br>
            <a:r>
              <a:rPr lang="de-DE" sz="1400" dirty="0">
                <a:solidFill>
                  <a:srgbClr val="828F80"/>
                </a:solidFill>
                <a:latin typeface="Rubik" pitchFamily="2" charset="-79"/>
                <a:cs typeface="Rubik" pitchFamily="2" charset="-79"/>
              </a:rPr>
              <a:t>Stärkt das Immunsystem</a:t>
            </a:r>
            <a:endParaRPr lang="de-DE" sz="1400" dirty="0">
              <a:solidFill>
                <a:srgbClr val="828F80"/>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DD0F05D4-F62F-6E4D-B895-DE8A93911B67}"/>
              </a:ext>
            </a:extLst>
          </p:cNvPr>
          <p:cNvSpPr/>
          <p:nvPr/>
        </p:nvSpPr>
        <p:spPr>
          <a:xfrm>
            <a:off x="7802495" y="2262740"/>
            <a:ext cx="3709148"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Senkt die Gefahr von Herzinfektionen</a:t>
            </a:r>
            <a:endParaRPr lang="de-DE" sz="1400" dirty="0">
              <a:solidFill>
                <a:srgbClr val="828F80"/>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BF29C914-4D4F-1A4A-A8A9-6B2904775220}"/>
              </a:ext>
            </a:extLst>
          </p:cNvPr>
          <p:cNvSpPr/>
          <p:nvPr/>
        </p:nvSpPr>
        <p:spPr>
          <a:xfrm>
            <a:off x="7802495" y="3846611"/>
            <a:ext cx="3709148"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wichtige Vitamine im Darm z. B. Folsäure, Vitamin B3, B6</a:t>
            </a:r>
            <a:endParaRPr lang="de-DE" sz="1400" dirty="0">
              <a:solidFill>
                <a:srgbClr val="828F80"/>
              </a:solidFill>
              <a:effectLst/>
              <a:latin typeface="Rubik" pitchFamily="2" charset="-79"/>
              <a:cs typeface="Rubik" pitchFamily="2" charset="-79"/>
            </a:endParaRPr>
          </a:p>
        </p:txBody>
      </p:sp>
      <p:sp>
        <p:nvSpPr>
          <p:cNvPr id="35" name="Rechteck 34">
            <a:extLst>
              <a:ext uri="{FF2B5EF4-FFF2-40B4-BE49-F238E27FC236}">
                <a16:creationId xmlns:a16="http://schemas.microsoft.com/office/drawing/2014/main" id="{0195C04C-CA6F-7F4E-AEFC-99E0FF705BB8}"/>
              </a:ext>
            </a:extLst>
          </p:cNvPr>
          <p:cNvSpPr/>
          <p:nvPr/>
        </p:nvSpPr>
        <p:spPr>
          <a:xfrm>
            <a:off x="7802495" y="4858982"/>
            <a:ext cx="3709148"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a:t>
            </a:r>
            <a:r>
              <a:rPr lang="de-DE" sz="1400" dirty="0">
                <a:solidFill>
                  <a:srgbClr val="828F80"/>
                </a:solidFill>
                <a:effectLst/>
                <a:latin typeface="Rubik" pitchFamily="2" charset="-79"/>
                <a:cs typeface="Rubik" pitchFamily="2" charset="-79"/>
              </a:rPr>
              <a:t>e</a:t>
            </a:r>
            <a:r>
              <a:rPr lang="de-DE" sz="1400" dirty="0">
                <a:solidFill>
                  <a:srgbClr val="828F80"/>
                </a:solidFill>
                <a:latin typeface="Rubik" pitchFamily="2" charset="-79"/>
                <a:cs typeface="Rubik" pitchFamily="2" charset="-79"/>
              </a:rPr>
              <a:t>nkt den Cholesterinspiegel</a:t>
            </a:r>
            <a:endParaRPr lang="de-DE" sz="1400" dirty="0">
              <a:solidFill>
                <a:srgbClr val="828F80"/>
              </a:solidFill>
              <a:effectLst/>
              <a:latin typeface="Rubik" pitchFamily="2" charset="-79"/>
              <a:cs typeface="Rubik" pitchFamily="2" charset="-79"/>
            </a:endParaRPr>
          </a:p>
        </p:txBody>
      </p:sp>
      <p:cxnSp>
        <p:nvCxnSpPr>
          <p:cNvPr id="36" name="Gerade Verbindung mit Pfeil 35">
            <a:extLst>
              <a:ext uri="{FF2B5EF4-FFF2-40B4-BE49-F238E27FC236}">
                <a16:creationId xmlns:a16="http://schemas.microsoft.com/office/drawing/2014/main" id="{40F4ECE2-FD25-8042-A34C-2BDBA4073CD6}"/>
              </a:ext>
            </a:extLst>
          </p:cNvPr>
          <p:cNvCxnSpPr>
            <a:cxnSpLocks/>
          </p:cNvCxnSpPr>
          <p:nvPr/>
        </p:nvCxnSpPr>
        <p:spPr>
          <a:xfrm flipH="1">
            <a:off x="6687069" y="5052391"/>
            <a:ext cx="891521"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985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984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07015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Plantarum</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3566026"/>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718916" y="4398636"/>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408677" y="643066"/>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3429000"/>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Kann den Cholesterinspiegel positiv beeinflussen</a:t>
            </a:r>
            <a:endParaRPr lang="de-DE" sz="1400" dirty="0">
              <a:solidFill>
                <a:srgbClr val="828F80"/>
              </a:solidFill>
              <a:effectLst/>
              <a:latin typeface="Rubik" pitchFamily="2" charset="-79"/>
              <a:cs typeface="Rubik" pitchFamily="2" charset="-79"/>
            </a:endParaRPr>
          </a:p>
        </p:txBody>
      </p:sp>
    </p:spTree>
    <p:extLst>
      <p:ext uri="{BB962C8B-B14F-4D97-AF65-F5344CB8AC3E}">
        <p14:creationId xmlns:p14="http://schemas.microsoft.com/office/powerpoint/2010/main" val="1769091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153416" y="244198"/>
            <a:ext cx="950902"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51221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514566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Lactobacillus </a:t>
            </a:r>
            <a:r>
              <a:rPr lang="de-DE" sz="2000" dirty="0" err="1">
                <a:solidFill>
                  <a:srgbClr val="385433"/>
                </a:solidFill>
                <a:latin typeface="Rubik Medium" pitchFamily="2" charset="-79"/>
                <a:cs typeface="Rubik Medium" pitchFamily="2" charset="-79"/>
              </a:rPr>
              <a:t>Salivarius</a:t>
            </a:r>
            <a:r>
              <a:rPr lang="de-DE" sz="2000" dirty="0">
                <a:solidFill>
                  <a:srgbClr val="385433"/>
                </a:solidFill>
                <a:latin typeface="Rubik Medium" pitchFamily="2" charset="-79"/>
                <a:cs typeface="Rubik Medium" pitchFamily="2" charset="-79"/>
              </a:rPr>
              <a:t> und Paracasei</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2031141"/>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458275" y="4382307"/>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686266" y="626737"/>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1894115"/>
            <a:ext cx="2683204"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Wirkt positiv in der Mundflora</a:t>
            </a:r>
            <a:endParaRPr lang="de-DE" sz="1400" dirty="0">
              <a:solidFill>
                <a:srgbClr val="828F80"/>
              </a:solidFill>
              <a:effectLst/>
              <a:latin typeface="Rubik" pitchFamily="2" charset="-79"/>
              <a:cs typeface="Rubik" pitchFamily="2" charset="-79"/>
            </a:endParaRPr>
          </a:p>
        </p:txBody>
      </p:sp>
      <p:cxnSp>
        <p:nvCxnSpPr>
          <p:cNvPr id="10" name="Gerade Verbindung mit Pfeil 9">
            <a:extLst>
              <a:ext uri="{FF2B5EF4-FFF2-40B4-BE49-F238E27FC236}">
                <a16:creationId xmlns:a16="http://schemas.microsoft.com/office/drawing/2014/main" id="{F27059FC-6680-1B43-BA5E-E3716F5A72E8}"/>
              </a:ext>
            </a:extLst>
          </p:cNvPr>
          <p:cNvCxnSpPr>
            <a:cxnSpLocks/>
          </p:cNvCxnSpPr>
          <p:nvPr/>
        </p:nvCxnSpPr>
        <p:spPr>
          <a:xfrm>
            <a:off x="3842549" y="3125155"/>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64CCE9BF-EC10-1645-97D2-98E5A7C314B3}"/>
              </a:ext>
            </a:extLst>
          </p:cNvPr>
          <p:cNvSpPr/>
          <p:nvPr/>
        </p:nvSpPr>
        <p:spPr>
          <a:xfrm>
            <a:off x="1110145" y="2988129"/>
            <a:ext cx="2683204"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Stärkt die Mundschleimhaut</a:t>
            </a:r>
            <a:endParaRPr lang="de-DE" sz="1400" dirty="0">
              <a:solidFill>
                <a:srgbClr val="828F80"/>
              </a:solidFill>
              <a:effectLst/>
              <a:latin typeface="Rubik" pitchFamily="2" charset="-79"/>
              <a:cs typeface="Rubik" pitchFamily="2" charset="-79"/>
            </a:endParaRPr>
          </a:p>
        </p:txBody>
      </p:sp>
      <p:cxnSp>
        <p:nvCxnSpPr>
          <p:cNvPr id="12" name="Gerade Verbindung mit Pfeil 11">
            <a:extLst>
              <a:ext uri="{FF2B5EF4-FFF2-40B4-BE49-F238E27FC236}">
                <a16:creationId xmlns:a16="http://schemas.microsoft.com/office/drawing/2014/main" id="{D616FE6C-859B-1444-BEB0-8F4FB904F6E7}"/>
              </a:ext>
            </a:extLst>
          </p:cNvPr>
          <p:cNvCxnSpPr>
            <a:cxnSpLocks/>
          </p:cNvCxnSpPr>
          <p:nvPr/>
        </p:nvCxnSpPr>
        <p:spPr>
          <a:xfrm>
            <a:off x="3842549" y="4006898"/>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12AEE456-0C36-004E-ACC8-F6C309F9C131}"/>
              </a:ext>
            </a:extLst>
          </p:cNvPr>
          <p:cNvSpPr/>
          <p:nvPr/>
        </p:nvSpPr>
        <p:spPr>
          <a:xfrm>
            <a:off x="1110145" y="3869872"/>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H</a:t>
            </a:r>
            <a:r>
              <a:rPr lang="de-DE" sz="1400" dirty="0">
                <a:solidFill>
                  <a:srgbClr val="828F80"/>
                </a:solidFill>
                <a:effectLst/>
                <a:latin typeface="Rubik" pitchFamily="2" charset="-79"/>
                <a:cs typeface="Rubik" pitchFamily="2" charset="-79"/>
              </a:rPr>
              <a:t>ilft Zahnfleischbluten zu verhindern</a:t>
            </a:r>
          </a:p>
        </p:txBody>
      </p:sp>
      <p:cxnSp>
        <p:nvCxnSpPr>
          <p:cNvPr id="14" name="Gerade Verbindung mit Pfeil 13">
            <a:extLst>
              <a:ext uri="{FF2B5EF4-FFF2-40B4-BE49-F238E27FC236}">
                <a16:creationId xmlns:a16="http://schemas.microsoft.com/office/drawing/2014/main" id="{BB03F141-7B89-A04F-A1EF-884528214DD8}"/>
              </a:ext>
            </a:extLst>
          </p:cNvPr>
          <p:cNvCxnSpPr>
            <a:cxnSpLocks/>
          </p:cNvCxnSpPr>
          <p:nvPr/>
        </p:nvCxnSpPr>
        <p:spPr>
          <a:xfrm>
            <a:off x="3483321" y="5378498"/>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5" name="Rechteck 14">
            <a:extLst>
              <a:ext uri="{FF2B5EF4-FFF2-40B4-BE49-F238E27FC236}">
                <a16:creationId xmlns:a16="http://schemas.microsoft.com/office/drawing/2014/main" id="{17DD6B22-1EA2-4440-B4F4-3B47ED8E0887}"/>
              </a:ext>
            </a:extLst>
          </p:cNvPr>
          <p:cNvSpPr/>
          <p:nvPr/>
        </p:nvSpPr>
        <p:spPr>
          <a:xfrm>
            <a:off x="1110145" y="5241472"/>
            <a:ext cx="2683204" cy="523220"/>
          </a:xfrm>
          <a:prstGeom prst="rect">
            <a:avLst/>
          </a:prstGeom>
        </p:spPr>
        <p:txBody>
          <a:bodyPr wrap="square">
            <a:spAutoFit/>
          </a:bodyPr>
          <a:lstStyle/>
          <a:p>
            <a:r>
              <a:rPr lang="de-DE" sz="1400" dirty="0">
                <a:solidFill>
                  <a:srgbClr val="828F80"/>
                </a:solidFill>
                <a:effectLst/>
                <a:latin typeface="Rubik" pitchFamily="2" charset="-79"/>
                <a:cs typeface="Rubik" pitchFamily="2" charset="-79"/>
              </a:rPr>
              <a:t>Wirkt generell positiv auf unseren Hautzustand</a:t>
            </a:r>
          </a:p>
        </p:txBody>
      </p:sp>
    </p:spTree>
    <p:extLst>
      <p:ext uri="{BB962C8B-B14F-4D97-AF65-F5344CB8AC3E}">
        <p14:creationId xmlns:p14="http://schemas.microsoft.com/office/powerpoint/2010/main" val="1707449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182249"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47345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Casei</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2031141"/>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938165" y="3429000"/>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98219" y="1583871"/>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1894115"/>
            <a:ext cx="268320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Spielt in der Abwehr gegen Salmonellen oder ähnlich schädliche Bakterien eine wichtige Rolle</a:t>
            </a:r>
            <a:endParaRPr lang="de-DE" sz="1400" dirty="0">
              <a:solidFill>
                <a:srgbClr val="828F80"/>
              </a:solidFill>
              <a:effectLst/>
              <a:latin typeface="Rubik" pitchFamily="2" charset="-79"/>
              <a:cs typeface="Rubik" pitchFamily="2" charset="-79"/>
            </a:endParaRPr>
          </a:p>
        </p:txBody>
      </p:sp>
      <p:cxnSp>
        <p:nvCxnSpPr>
          <p:cNvPr id="16" name="Gerade Verbindung mit Pfeil 15">
            <a:extLst>
              <a:ext uri="{FF2B5EF4-FFF2-40B4-BE49-F238E27FC236}">
                <a16:creationId xmlns:a16="http://schemas.microsoft.com/office/drawing/2014/main" id="{9149732A-40D2-DB45-B822-45949454EF78}"/>
              </a:ext>
            </a:extLst>
          </p:cNvPr>
          <p:cNvCxnSpPr>
            <a:cxnSpLocks/>
          </p:cNvCxnSpPr>
          <p:nvPr/>
        </p:nvCxnSpPr>
        <p:spPr>
          <a:xfrm>
            <a:off x="3842549" y="3680327"/>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7AF80000-E5A6-8B4C-A646-B5D1DA4F6472}"/>
              </a:ext>
            </a:extLst>
          </p:cNvPr>
          <p:cNvSpPr/>
          <p:nvPr/>
        </p:nvSpPr>
        <p:spPr>
          <a:xfrm>
            <a:off x="1110145" y="3543301"/>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Trägt dazu bei, gravierende Infektionen zu verhindern</a:t>
            </a:r>
            <a:endParaRPr lang="de-DE" sz="1400" dirty="0">
              <a:solidFill>
                <a:srgbClr val="828F80"/>
              </a:solidFill>
              <a:effectLst/>
              <a:latin typeface="Rubik" pitchFamily="2" charset="-79"/>
              <a:cs typeface="Rubik" pitchFamily="2" charset="-79"/>
            </a:endParaRPr>
          </a:p>
        </p:txBody>
      </p:sp>
    </p:spTree>
    <p:extLst>
      <p:ext uri="{BB962C8B-B14F-4D97-AF65-F5344CB8AC3E}">
        <p14:creationId xmlns:p14="http://schemas.microsoft.com/office/powerpoint/2010/main" val="58552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B7007A9-F644-D343-A9E0-5412DB777A8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86455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5420CF7-F099-9746-94C9-CE3B4B306DF1}"/>
              </a:ext>
            </a:extLst>
          </p:cNvPr>
          <p:cNvSpPr>
            <a:spLocks noGrp="1"/>
          </p:cNvSpPr>
          <p:nvPr>
            <p:ph idx="4294967295"/>
          </p:nvPr>
        </p:nvSpPr>
        <p:spPr>
          <a:xfrm>
            <a:off x="1524000" y="1543051"/>
            <a:ext cx="7886700" cy="3889375"/>
          </a:xfrm>
        </p:spPr>
        <p:txBody>
          <a:bodyPr>
            <a:normAutofit/>
          </a:bodyPr>
          <a:lstStyle/>
          <a:p>
            <a:endParaRPr lang="de-DE" dirty="0"/>
          </a:p>
          <a:p>
            <a:pPr marL="0" indent="0">
              <a:buNone/>
            </a:pPr>
            <a:endParaRPr lang="de-DE" dirty="0"/>
          </a:p>
        </p:txBody>
      </p:sp>
      <p:sp>
        <p:nvSpPr>
          <p:cNvPr id="7" name="Rechteck 6"/>
          <p:cNvSpPr/>
          <p:nvPr/>
        </p:nvSpPr>
        <p:spPr>
          <a:xfrm>
            <a:off x="1801586" y="1388016"/>
            <a:ext cx="3665764" cy="4801314"/>
          </a:xfrm>
          <a:prstGeom prst="rect">
            <a:avLst/>
          </a:prstGeom>
        </p:spPr>
        <p:txBody>
          <a:bodyPr wrap="square">
            <a:spAutoFit/>
          </a:bodyPr>
          <a:lstStyle/>
          <a:p>
            <a:r>
              <a:rPr lang="de-DE" sz="2400" dirty="0">
                <a:solidFill>
                  <a:srgbClr val="828F80"/>
                </a:solidFill>
                <a:latin typeface="Rubik" pitchFamily="2" charset="-79"/>
                <a:cs typeface="Rubik" pitchFamily="2" charset="-79"/>
              </a:rPr>
              <a:t>Magen</a:t>
            </a:r>
          </a:p>
          <a:p>
            <a:endParaRPr lang="de-DE" sz="2400" dirty="0">
              <a:solidFill>
                <a:srgbClr val="828F80"/>
              </a:solidFill>
              <a:latin typeface="Rubik" pitchFamily="2" charset="-79"/>
              <a:cs typeface="Rubik" pitchFamily="2" charset="-79"/>
            </a:endParaRPr>
          </a:p>
          <a:p>
            <a:r>
              <a:rPr lang="de-DE" sz="2400" dirty="0">
                <a:solidFill>
                  <a:srgbClr val="828F80"/>
                </a:solidFill>
                <a:latin typeface="Rubik" pitchFamily="2" charset="-79"/>
                <a:cs typeface="Rubik" pitchFamily="2" charset="-79"/>
              </a:rPr>
              <a:t>Dünndarm</a:t>
            </a:r>
          </a:p>
          <a:p>
            <a:endParaRPr lang="de-DE" sz="2400" dirty="0">
              <a:solidFill>
                <a:srgbClr val="828F80"/>
              </a:solidFill>
              <a:latin typeface="Rubik" pitchFamily="2" charset="-79"/>
              <a:cs typeface="Rubik" pitchFamily="2" charset="-79"/>
            </a:endParaRPr>
          </a:p>
          <a:p>
            <a:r>
              <a:rPr lang="de-DE" sz="2400" dirty="0">
                <a:solidFill>
                  <a:srgbClr val="828F80"/>
                </a:solidFill>
                <a:latin typeface="Rubik" pitchFamily="2" charset="-79"/>
                <a:cs typeface="Rubik" pitchFamily="2" charset="-79"/>
              </a:rPr>
              <a:t>Dickdarm</a:t>
            </a:r>
          </a:p>
          <a:p>
            <a:endParaRPr lang="de-DE" sz="2400" dirty="0">
              <a:solidFill>
                <a:srgbClr val="828F80"/>
              </a:solidFill>
              <a:latin typeface="Rubik" pitchFamily="2" charset="-79"/>
              <a:cs typeface="Rubik" pitchFamily="2" charset="-79"/>
            </a:endParaRPr>
          </a:p>
          <a:p>
            <a:r>
              <a:rPr lang="de-DE" sz="2400" dirty="0">
                <a:solidFill>
                  <a:srgbClr val="828F80"/>
                </a:solidFill>
                <a:latin typeface="Rubik" pitchFamily="2" charset="-79"/>
                <a:cs typeface="Rubik" pitchFamily="2" charset="-79"/>
              </a:rPr>
              <a:t>Leber </a:t>
            </a:r>
          </a:p>
          <a:p>
            <a:r>
              <a:rPr lang="de-DE" sz="2400" dirty="0">
                <a:solidFill>
                  <a:srgbClr val="828F80"/>
                </a:solidFill>
                <a:latin typeface="Rubik" pitchFamily="2" charset="-79"/>
                <a:cs typeface="Rubik" pitchFamily="2" charset="-79"/>
              </a:rPr>
              <a:t>Galle</a:t>
            </a:r>
          </a:p>
          <a:p>
            <a:endParaRPr lang="de-DE" sz="2400" dirty="0">
              <a:solidFill>
                <a:srgbClr val="828F80"/>
              </a:solidFill>
              <a:latin typeface="Rubik" pitchFamily="2" charset="-79"/>
              <a:cs typeface="Rubik" pitchFamily="2" charset="-79"/>
            </a:endParaRPr>
          </a:p>
          <a:p>
            <a:r>
              <a:rPr lang="de-DE" sz="2400" dirty="0">
                <a:solidFill>
                  <a:srgbClr val="828F80"/>
                </a:solidFill>
                <a:latin typeface="Rubik" pitchFamily="2" charset="-79"/>
                <a:cs typeface="Rubik" pitchFamily="2" charset="-79"/>
              </a:rPr>
              <a:t>Bauchspeicheldrüse</a:t>
            </a:r>
          </a:p>
          <a:p>
            <a:endParaRPr lang="de-DE" sz="2400" dirty="0">
              <a:solidFill>
                <a:srgbClr val="828F80"/>
              </a:solidFill>
              <a:latin typeface="Rubik" pitchFamily="2" charset="-79"/>
              <a:cs typeface="Rubik" pitchFamily="2" charset="-79"/>
            </a:endParaRPr>
          </a:p>
          <a:p>
            <a:r>
              <a:rPr lang="de-DE" sz="2400" dirty="0">
                <a:solidFill>
                  <a:srgbClr val="828F80"/>
                </a:solidFill>
                <a:latin typeface="Rubik" pitchFamily="2" charset="-79"/>
                <a:cs typeface="Rubik" pitchFamily="2" charset="-79"/>
              </a:rPr>
              <a:t>Lymphe</a:t>
            </a:r>
          </a:p>
          <a:p>
            <a:endParaRPr lang="de-DE" dirty="0">
              <a:latin typeface="Eras Bold ITC" panose="020B0907030504020204" pitchFamily="34" charset="0"/>
            </a:endParaRPr>
          </a:p>
        </p:txBody>
      </p:sp>
      <p:cxnSp>
        <p:nvCxnSpPr>
          <p:cNvPr id="11" name="Gerade Verbindung 10">
            <a:extLst>
              <a:ext uri="{FF2B5EF4-FFF2-40B4-BE49-F238E27FC236}">
                <a16:creationId xmlns:a16="http://schemas.microsoft.com/office/drawing/2014/main" id="{76CB77DE-9F47-B24A-8EE3-50A41677CDE1}"/>
              </a:ext>
            </a:extLst>
          </p:cNvPr>
          <p:cNvCxnSpPr>
            <a:cxnSpLocks/>
          </p:cNvCxnSpPr>
          <p:nvPr/>
        </p:nvCxnSpPr>
        <p:spPr>
          <a:xfrm>
            <a:off x="-416672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E2DE12A6-DC2A-314E-9C67-788E92A148AE}"/>
              </a:ext>
            </a:extLst>
          </p:cNvPr>
          <p:cNvSpPr txBox="1">
            <a:spLocks/>
          </p:cNvSpPr>
          <p:nvPr/>
        </p:nvSpPr>
        <p:spPr>
          <a:xfrm>
            <a:off x="312611" y="-21853"/>
            <a:ext cx="2473452" cy="77760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de-DE" sz="1800" dirty="0">
                <a:latin typeface="Heebo" pitchFamily="2" charset="-79"/>
                <a:cs typeface="Heebo" pitchFamily="2" charset="-79"/>
              </a:rPr>
            </a:br>
            <a:br>
              <a:rPr lang="de-DE" sz="1800" dirty="0">
                <a:latin typeface="Heebo" pitchFamily="2" charset="-79"/>
                <a:cs typeface="Heebo" pitchFamily="2" charset="-79"/>
              </a:rPr>
            </a:br>
            <a:r>
              <a:rPr lang="de-DE" sz="1800" dirty="0">
                <a:solidFill>
                  <a:srgbClr val="385433"/>
                </a:solidFill>
                <a:latin typeface="Rubik Medium" pitchFamily="2" charset="-79"/>
                <a:cs typeface="Rubik Medium" pitchFamily="2" charset="-79"/>
              </a:rPr>
              <a:t>Verdauung</a:t>
            </a:r>
            <a:br>
              <a:rPr lang="de-DE" sz="1800" dirty="0"/>
            </a:br>
            <a:endParaRPr lang="de-DE" sz="1800" dirty="0"/>
          </a:p>
        </p:txBody>
      </p:sp>
      <p:pic>
        <p:nvPicPr>
          <p:cNvPr id="13" name="Grafik 12">
            <a:extLst>
              <a:ext uri="{FF2B5EF4-FFF2-40B4-BE49-F238E27FC236}">
                <a16:creationId xmlns:a16="http://schemas.microsoft.com/office/drawing/2014/main" id="{3CE89A15-AAEA-B04B-89DE-791310686CCA}"/>
              </a:ext>
            </a:extLst>
          </p:cNvPr>
          <p:cNvPicPr>
            <a:picLocks noChangeAspect="1"/>
          </p:cNvPicPr>
          <p:nvPr/>
        </p:nvPicPr>
        <p:blipFill>
          <a:blip r:embed="rId2"/>
          <a:stretch>
            <a:fillRect/>
          </a:stretch>
        </p:blipFill>
        <p:spPr>
          <a:xfrm>
            <a:off x="2394857" y="-326572"/>
            <a:ext cx="12192000" cy="6858000"/>
          </a:xfrm>
          <a:prstGeom prst="rect">
            <a:avLst/>
          </a:prstGeom>
        </p:spPr>
      </p:pic>
      <p:cxnSp>
        <p:nvCxnSpPr>
          <p:cNvPr id="15" name="Gerade Verbindung mit Pfeil 14">
            <a:extLst>
              <a:ext uri="{FF2B5EF4-FFF2-40B4-BE49-F238E27FC236}">
                <a16:creationId xmlns:a16="http://schemas.microsoft.com/office/drawing/2014/main" id="{B4FB9EC4-4248-3441-AA82-62415F220550}"/>
              </a:ext>
            </a:extLst>
          </p:cNvPr>
          <p:cNvCxnSpPr/>
          <p:nvPr/>
        </p:nvCxnSpPr>
        <p:spPr>
          <a:xfrm flipH="1">
            <a:off x="3810000" y="3341914"/>
            <a:ext cx="2177143" cy="0"/>
          </a:xfrm>
          <a:prstGeom prst="straightConnector1">
            <a:avLst/>
          </a:prstGeom>
          <a:ln w="76200">
            <a:solidFill>
              <a:srgbClr val="C99944"/>
            </a:solidFill>
            <a:tailEnd type="triangle"/>
          </a:ln>
        </p:spPr>
        <p:style>
          <a:lnRef idx="3">
            <a:schemeClr val="accent4"/>
          </a:lnRef>
          <a:fillRef idx="0">
            <a:schemeClr val="accent4"/>
          </a:fillRef>
          <a:effectRef idx="2">
            <a:schemeClr val="accent4"/>
          </a:effectRef>
          <a:fontRef idx="minor">
            <a:schemeClr val="tx1"/>
          </a:fontRef>
        </p:style>
      </p:cxnSp>
      <p:sp>
        <p:nvSpPr>
          <p:cNvPr id="16" name="Rechteck 15">
            <a:extLst>
              <a:ext uri="{FF2B5EF4-FFF2-40B4-BE49-F238E27FC236}">
                <a16:creationId xmlns:a16="http://schemas.microsoft.com/office/drawing/2014/main" id="{D78184E5-5C33-B146-8A42-04F59986C007}"/>
              </a:ext>
            </a:extLst>
          </p:cNvPr>
          <p:cNvSpPr/>
          <p:nvPr/>
        </p:nvSpPr>
        <p:spPr>
          <a:xfrm>
            <a:off x="11153416" y="244198"/>
            <a:ext cx="950902"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129789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25993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47345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Verdauung</a:t>
            </a:r>
            <a:br>
              <a:rPr lang="de-DE" dirty="0"/>
            </a:br>
            <a:endParaRPr lang="de-DE" dirty="0"/>
          </a:p>
        </p:txBody>
      </p:sp>
      <p:pic>
        <p:nvPicPr>
          <p:cNvPr id="5" name="Grafik 4">
            <a:extLst>
              <a:ext uri="{FF2B5EF4-FFF2-40B4-BE49-F238E27FC236}">
                <a16:creationId xmlns:a16="http://schemas.microsoft.com/office/drawing/2014/main" id="{44C6D059-80BF-1E40-8F88-844FEE363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017" y="297086"/>
            <a:ext cx="6351812" cy="6277234"/>
          </a:xfrm>
          <a:prstGeom prst="rect">
            <a:avLst/>
          </a:prstGeom>
        </p:spPr>
      </p:pic>
      <p:sp>
        <p:nvSpPr>
          <p:cNvPr id="9" name="Rechteck 8">
            <a:extLst>
              <a:ext uri="{FF2B5EF4-FFF2-40B4-BE49-F238E27FC236}">
                <a16:creationId xmlns:a16="http://schemas.microsoft.com/office/drawing/2014/main" id="{74CCABF5-947C-D545-B46C-7BFC4CD1629F}"/>
              </a:ext>
            </a:extLst>
          </p:cNvPr>
          <p:cNvSpPr/>
          <p:nvPr/>
        </p:nvSpPr>
        <p:spPr>
          <a:xfrm>
            <a:off x="11153416" y="244198"/>
            <a:ext cx="950902"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257781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25993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47345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Verdauung</a:t>
            </a:r>
            <a:br>
              <a:rPr lang="de-DE" dirty="0"/>
            </a:br>
            <a:endParaRPr lang="de-DE" dirty="0"/>
          </a:p>
        </p:txBody>
      </p:sp>
      <p:pic>
        <p:nvPicPr>
          <p:cNvPr id="5" name="Inhaltsplatzhalter 7">
            <a:extLst>
              <a:ext uri="{FF2B5EF4-FFF2-40B4-BE49-F238E27FC236}">
                <a16:creationId xmlns:a16="http://schemas.microsoft.com/office/drawing/2014/main" id="{498676BD-4DAD-9E4F-8904-8238ECFA261B}"/>
              </a:ext>
            </a:extLst>
          </p:cNvPr>
          <p:cNvPicPr>
            <a:picLocks noGrp="1" noChangeAspect="1"/>
          </p:cNvPicPr>
          <p:nvPr>
            <p:ph idx="1"/>
          </p:nvPr>
        </p:nvPicPr>
        <p:blipFill>
          <a:blip r:embed="rId2"/>
          <a:stretch>
            <a:fillRect/>
          </a:stretch>
        </p:blipFill>
        <p:spPr>
          <a:xfrm>
            <a:off x="2168845" y="278784"/>
            <a:ext cx="8224156" cy="6300431"/>
          </a:xfrm>
          <a:prstGeom prst="rect">
            <a:avLst/>
          </a:prstGeom>
        </p:spPr>
      </p:pic>
      <p:sp>
        <p:nvSpPr>
          <p:cNvPr id="9" name="Rechteck 8">
            <a:extLst>
              <a:ext uri="{FF2B5EF4-FFF2-40B4-BE49-F238E27FC236}">
                <a16:creationId xmlns:a16="http://schemas.microsoft.com/office/drawing/2014/main" id="{A450361A-2F7A-5349-AB3C-F8505473C3AA}"/>
              </a:ext>
            </a:extLst>
          </p:cNvPr>
          <p:cNvSpPr/>
          <p:nvPr/>
        </p:nvSpPr>
        <p:spPr>
          <a:xfrm>
            <a:off x="11153416" y="244198"/>
            <a:ext cx="950902"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537689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671545" y="610408"/>
            <a:ext cx="6404096"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Verdauung beginnt im Mund</a:t>
            </a:r>
            <a:br>
              <a:rPr lang="de-DE" dirty="0"/>
            </a:br>
            <a:endParaRPr lang="de-DE" dirty="0"/>
          </a:p>
        </p:txBody>
      </p:sp>
      <p:pic>
        <p:nvPicPr>
          <p:cNvPr id="3" name="Grafik 2">
            <a:extLst>
              <a:ext uri="{FF2B5EF4-FFF2-40B4-BE49-F238E27FC236}">
                <a16:creationId xmlns:a16="http://schemas.microsoft.com/office/drawing/2014/main" id="{22557933-334E-D245-9496-F83D0A654DCE}"/>
              </a:ext>
            </a:extLst>
          </p:cNvPr>
          <p:cNvPicPr>
            <a:picLocks noChangeAspect="1"/>
          </p:cNvPicPr>
          <p:nvPr/>
        </p:nvPicPr>
        <p:blipFill>
          <a:blip r:embed="rId2"/>
          <a:stretch>
            <a:fillRect/>
          </a:stretch>
        </p:blipFill>
        <p:spPr>
          <a:xfrm>
            <a:off x="4610100" y="2287545"/>
            <a:ext cx="2971800" cy="2628900"/>
          </a:xfrm>
          <a:prstGeom prst="rect">
            <a:avLst/>
          </a:prstGeom>
        </p:spPr>
      </p:pic>
      <p:sp>
        <p:nvSpPr>
          <p:cNvPr id="5" name="Rechteck 4">
            <a:extLst>
              <a:ext uri="{FF2B5EF4-FFF2-40B4-BE49-F238E27FC236}">
                <a16:creationId xmlns:a16="http://schemas.microsoft.com/office/drawing/2014/main" id="{E11D4844-CA5E-9F47-AB61-DDC2BC2FEECB}"/>
              </a:ext>
            </a:extLst>
          </p:cNvPr>
          <p:cNvSpPr/>
          <p:nvPr/>
        </p:nvSpPr>
        <p:spPr>
          <a:xfrm>
            <a:off x="8342592" y="1350807"/>
            <a:ext cx="3120066" cy="1015663"/>
          </a:xfrm>
          <a:prstGeom prst="rect">
            <a:avLst/>
          </a:prstGeom>
        </p:spPr>
        <p:txBody>
          <a:bodyPr wrap="square">
            <a:spAutoFit/>
          </a:bodyPr>
          <a:lstStyle/>
          <a:p>
            <a:r>
              <a:rPr lang="de-DE" sz="1200" dirty="0">
                <a:solidFill>
                  <a:srgbClr val="828F80"/>
                </a:solidFill>
                <a:latin typeface="Rubik" pitchFamily="2" charset="-79"/>
                <a:cs typeface="Rubik" pitchFamily="2" charset="-79"/>
              </a:rPr>
              <a:t>Wer bereits im Mund eine ausgewogene Mundflora besitzt,  sein Essen gut und viel kaut (ca. 20 – 50 mal), der erspart seinem Magen und Darm eine Menge Arbeit.</a:t>
            </a:r>
            <a:r>
              <a:rPr lang="de-DE" sz="1200" dirty="0">
                <a:solidFill>
                  <a:srgbClr val="828F80"/>
                </a:solidFill>
                <a:latin typeface="Heebo" pitchFamily="2" charset="-79"/>
                <a:cs typeface="Heebo" pitchFamily="2" charset="-79"/>
              </a:rPr>
              <a:t>‬</a:t>
            </a:r>
            <a:endParaRPr lang="de-DE" sz="1200" dirty="0">
              <a:solidFill>
                <a:srgbClr val="828F80"/>
              </a:solidFill>
              <a:effectLst/>
              <a:latin typeface="Heebo" pitchFamily="2" charset="-79"/>
              <a:cs typeface="Heebo" pitchFamily="2" charset="-79"/>
            </a:endParaRPr>
          </a:p>
        </p:txBody>
      </p:sp>
      <p:pic>
        <p:nvPicPr>
          <p:cNvPr id="9" name="Grafik 8">
            <a:extLst>
              <a:ext uri="{FF2B5EF4-FFF2-40B4-BE49-F238E27FC236}">
                <a16:creationId xmlns:a16="http://schemas.microsoft.com/office/drawing/2014/main" id="{97E08050-38D9-6F4D-9917-6E9E7DF91065}"/>
              </a:ext>
            </a:extLst>
          </p:cNvPr>
          <p:cNvPicPr>
            <a:picLocks noChangeAspect="1"/>
          </p:cNvPicPr>
          <p:nvPr/>
        </p:nvPicPr>
        <p:blipFill>
          <a:blip r:embed="rId3"/>
          <a:stretch>
            <a:fillRect/>
          </a:stretch>
        </p:blipFill>
        <p:spPr>
          <a:xfrm>
            <a:off x="8075891" y="1350807"/>
            <a:ext cx="266700" cy="266700"/>
          </a:xfrm>
          <a:prstGeom prst="rect">
            <a:avLst/>
          </a:prstGeom>
        </p:spPr>
      </p:pic>
      <p:sp>
        <p:nvSpPr>
          <p:cNvPr id="10" name="Rechteck 9">
            <a:extLst>
              <a:ext uri="{FF2B5EF4-FFF2-40B4-BE49-F238E27FC236}">
                <a16:creationId xmlns:a16="http://schemas.microsoft.com/office/drawing/2014/main" id="{9D99D4D5-2FCE-4946-A210-D5FEBDBEA1D7}"/>
              </a:ext>
            </a:extLst>
          </p:cNvPr>
          <p:cNvSpPr/>
          <p:nvPr/>
        </p:nvSpPr>
        <p:spPr>
          <a:xfrm>
            <a:off x="2127624" y="1581639"/>
            <a:ext cx="3677610"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auf eine gute Mundflora achten</a:t>
            </a:r>
            <a:endParaRPr lang="de-DE" dirty="0">
              <a:solidFill>
                <a:srgbClr val="385433"/>
              </a:solidFill>
              <a:effectLst/>
              <a:latin typeface="Rubik Medium" pitchFamily="2" charset="-79"/>
              <a:cs typeface="Rubik Medium" pitchFamily="2" charset="-79"/>
            </a:endParaRPr>
          </a:p>
        </p:txBody>
      </p:sp>
      <p:sp>
        <p:nvSpPr>
          <p:cNvPr id="11" name="Rechteck 10">
            <a:extLst>
              <a:ext uri="{FF2B5EF4-FFF2-40B4-BE49-F238E27FC236}">
                <a16:creationId xmlns:a16="http://schemas.microsoft.com/office/drawing/2014/main" id="{96211F68-66AE-3741-967A-F3292D0CC28C}"/>
              </a:ext>
            </a:extLst>
          </p:cNvPr>
          <p:cNvSpPr/>
          <p:nvPr/>
        </p:nvSpPr>
        <p:spPr>
          <a:xfrm>
            <a:off x="1854146" y="3244334"/>
            <a:ext cx="1303562"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viel kauen</a:t>
            </a:r>
            <a:endParaRPr lang="de-DE" dirty="0">
              <a:solidFill>
                <a:srgbClr val="385433"/>
              </a:solidFill>
              <a:effectLst/>
              <a:latin typeface="Rubik Medium" pitchFamily="2" charset="-79"/>
              <a:cs typeface="Rubik Medium" pitchFamily="2" charset="-79"/>
            </a:endParaRPr>
          </a:p>
        </p:txBody>
      </p:sp>
      <p:sp>
        <p:nvSpPr>
          <p:cNvPr id="12" name="Rechteck 11">
            <a:extLst>
              <a:ext uri="{FF2B5EF4-FFF2-40B4-BE49-F238E27FC236}">
                <a16:creationId xmlns:a16="http://schemas.microsoft.com/office/drawing/2014/main" id="{10D9BC7D-62E6-6749-BA51-C64236E760D9}"/>
              </a:ext>
            </a:extLst>
          </p:cNvPr>
          <p:cNvSpPr/>
          <p:nvPr/>
        </p:nvSpPr>
        <p:spPr>
          <a:xfrm>
            <a:off x="2569910" y="4722363"/>
            <a:ext cx="2034531"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gut einspeicheln</a:t>
            </a:r>
            <a:endParaRPr lang="de-DE" dirty="0">
              <a:solidFill>
                <a:srgbClr val="385433"/>
              </a:solidFill>
              <a:effectLst/>
              <a:latin typeface="Rubik Medium" pitchFamily="2" charset="-79"/>
              <a:cs typeface="Rubik Medium" pitchFamily="2" charset="-79"/>
            </a:endParaRPr>
          </a:p>
        </p:txBody>
      </p:sp>
      <p:sp>
        <p:nvSpPr>
          <p:cNvPr id="13" name="Oval 12">
            <a:extLst>
              <a:ext uri="{FF2B5EF4-FFF2-40B4-BE49-F238E27FC236}">
                <a16:creationId xmlns:a16="http://schemas.microsoft.com/office/drawing/2014/main" id="{104DBD49-2919-BB4B-9F27-F39E5467E087}"/>
              </a:ext>
            </a:extLst>
          </p:cNvPr>
          <p:cNvSpPr/>
          <p:nvPr/>
        </p:nvSpPr>
        <p:spPr>
          <a:xfrm>
            <a:off x="1890033" y="1647509"/>
            <a:ext cx="237591" cy="237591"/>
          </a:xfrm>
          <a:prstGeom prst="ellipse">
            <a:avLst/>
          </a:prstGeom>
          <a:solidFill>
            <a:srgbClr val="F8E8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0D4A3829-D91A-3541-A8BF-CD767610919C}"/>
              </a:ext>
            </a:extLst>
          </p:cNvPr>
          <p:cNvSpPr/>
          <p:nvPr/>
        </p:nvSpPr>
        <p:spPr>
          <a:xfrm>
            <a:off x="1607535" y="3297889"/>
            <a:ext cx="237591" cy="237591"/>
          </a:xfrm>
          <a:prstGeom prst="ellipse">
            <a:avLst/>
          </a:prstGeom>
          <a:solidFill>
            <a:srgbClr val="F8E8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D751B161-B32C-9548-8093-9E68415A2A0D}"/>
              </a:ext>
            </a:extLst>
          </p:cNvPr>
          <p:cNvSpPr/>
          <p:nvPr/>
        </p:nvSpPr>
        <p:spPr>
          <a:xfrm>
            <a:off x="2321213" y="4777284"/>
            <a:ext cx="237591" cy="237591"/>
          </a:xfrm>
          <a:prstGeom prst="ellipse">
            <a:avLst/>
          </a:prstGeom>
          <a:solidFill>
            <a:srgbClr val="F8E8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3638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67154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23613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Porphyromonas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gingivalis</a:t>
            </a:r>
            <a:br>
              <a:rPr lang="de-DE" dirty="0"/>
            </a:br>
            <a:endParaRPr lang="de-DE" dirty="0"/>
          </a:p>
        </p:txBody>
      </p:sp>
      <p:pic>
        <p:nvPicPr>
          <p:cNvPr id="5" name="Inhaltsplatzhalter 6">
            <a:extLst>
              <a:ext uri="{FF2B5EF4-FFF2-40B4-BE49-F238E27FC236}">
                <a16:creationId xmlns:a16="http://schemas.microsoft.com/office/drawing/2014/main" id="{E9C38D38-374E-4348-A080-EB0627EA07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3715" y="1061288"/>
            <a:ext cx="6315236" cy="5516575"/>
          </a:xfrm>
        </p:spPr>
      </p:pic>
    </p:spTree>
    <p:extLst>
      <p:ext uri="{BB962C8B-B14F-4D97-AF65-F5344CB8AC3E}">
        <p14:creationId xmlns:p14="http://schemas.microsoft.com/office/powerpoint/2010/main" val="3383011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67154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23613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Porphyromonas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gingivalis</a:t>
            </a:r>
            <a:br>
              <a:rPr lang="de-DE" dirty="0"/>
            </a:br>
            <a:endParaRPr lang="de-DE" dirty="0"/>
          </a:p>
        </p:txBody>
      </p:sp>
      <p:sp>
        <p:nvSpPr>
          <p:cNvPr id="3" name="Inhaltsplatzhalter 2">
            <a:extLst>
              <a:ext uri="{FF2B5EF4-FFF2-40B4-BE49-F238E27FC236}">
                <a16:creationId xmlns:a16="http://schemas.microsoft.com/office/drawing/2014/main" id="{12D46A16-B81A-BE45-9850-90B0B9E3135A}"/>
              </a:ext>
            </a:extLst>
          </p:cNvPr>
          <p:cNvSpPr>
            <a:spLocks noGrp="1"/>
          </p:cNvSpPr>
          <p:nvPr>
            <p:ph idx="1"/>
          </p:nvPr>
        </p:nvSpPr>
        <p:spPr/>
        <p:txBody>
          <a:bodyPr/>
          <a:lstStyle/>
          <a:p>
            <a:pPr marL="0" indent="0">
              <a:buNone/>
            </a:pPr>
            <a:endParaRPr lang="de-DE" dirty="0"/>
          </a:p>
        </p:txBody>
      </p:sp>
      <p:pic>
        <p:nvPicPr>
          <p:cNvPr id="9" name="Inhaltsplatzhalter 6">
            <a:extLst>
              <a:ext uri="{FF2B5EF4-FFF2-40B4-BE49-F238E27FC236}">
                <a16:creationId xmlns:a16="http://schemas.microsoft.com/office/drawing/2014/main" id="{779A2356-AAC7-0546-9C97-DFA75CE45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057793" y="369914"/>
            <a:ext cx="6191623" cy="6217189"/>
          </a:xfrm>
          <a:prstGeom prst="rect">
            <a:avLst/>
          </a:prstGeom>
        </p:spPr>
      </p:pic>
    </p:spTree>
    <p:extLst>
      <p:ext uri="{BB962C8B-B14F-4D97-AF65-F5344CB8AC3E}">
        <p14:creationId xmlns:p14="http://schemas.microsoft.com/office/powerpoint/2010/main" val="2244453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DCCBFF6A-9FCA-C24C-90F1-6C1448DFB39C}"/>
              </a:ext>
            </a:extLst>
          </p:cNvPr>
          <p:cNvSpPr/>
          <p:nvPr/>
        </p:nvSpPr>
        <p:spPr>
          <a:xfrm>
            <a:off x="8450318" y="-236483"/>
            <a:ext cx="2553409"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26">
            <a:extLst>
              <a:ext uri="{FF2B5EF4-FFF2-40B4-BE49-F238E27FC236}">
                <a16:creationId xmlns:a16="http://schemas.microsoft.com/office/drawing/2014/main" id="{E3E59C5C-0BF5-DE44-B8DB-C2F46EEB5E5B}"/>
              </a:ext>
            </a:extLst>
          </p:cNvPr>
          <p:cNvSpPr/>
          <p:nvPr/>
        </p:nvSpPr>
        <p:spPr>
          <a:xfrm>
            <a:off x="2979684" y="-236483"/>
            <a:ext cx="2125372"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ED5DF418-62D7-F247-9B2E-8DF82873369B}"/>
              </a:ext>
            </a:extLst>
          </p:cNvPr>
          <p:cNvPicPr>
            <a:picLocks noChangeAspect="1"/>
          </p:cNvPicPr>
          <p:nvPr/>
        </p:nvPicPr>
        <p:blipFill>
          <a:blip r:embed="rId2"/>
          <a:stretch>
            <a:fillRect/>
          </a:stretch>
        </p:blipFill>
        <p:spPr>
          <a:xfrm>
            <a:off x="5126191" y="1880215"/>
            <a:ext cx="3360222" cy="3360222"/>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780039"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1989718"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Mund</a:t>
            </a:r>
            <a:br>
              <a:rPr lang="de-DE" dirty="0"/>
            </a:br>
            <a:endParaRPr lang="de-DE" dirty="0"/>
          </a:p>
        </p:txBody>
      </p:sp>
      <p:pic>
        <p:nvPicPr>
          <p:cNvPr id="3" name="Grafik 2">
            <a:extLst>
              <a:ext uri="{FF2B5EF4-FFF2-40B4-BE49-F238E27FC236}">
                <a16:creationId xmlns:a16="http://schemas.microsoft.com/office/drawing/2014/main" id="{1ABEACB0-0409-234F-A890-3B0A2CA465FD}"/>
              </a:ext>
            </a:extLst>
          </p:cNvPr>
          <p:cNvPicPr>
            <a:picLocks noChangeAspect="1"/>
          </p:cNvPicPr>
          <p:nvPr/>
        </p:nvPicPr>
        <p:blipFill>
          <a:blip r:embed="rId3"/>
          <a:stretch>
            <a:fillRect/>
          </a:stretch>
        </p:blipFill>
        <p:spPr>
          <a:xfrm>
            <a:off x="3107546" y="1741715"/>
            <a:ext cx="812800" cy="2133600"/>
          </a:xfrm>
          <a:prstGeom prst="rect">
            <a:avLst/>
          </a:prstGeom>
        </p:spPr>
      </p:pic>
      <p:pic>
        <p:nvPicPr>
          <p:cNvPr id="9" name="Grafik 8" descr="Ein Bild, das Text, drinnen, Alkohol, Getränk enthält.&#10;&#10;Automatisch generierte Beschreibung">
            <a:extLst>
              <a:ext uri="{FF2B5EF4-FFF2-40B4-BE49-F238E27FC236}">
                <a16:creationId xmlns:a16="http://schemas.microsoft.com/office/drawing/2014/main" id="{8FAE70FF-BD39-A648-AF33-413041F74FD9}"/>
              </a:ext>
            </a:extLst>
          </p:cNvPr>
          <p:cNvPicPr>
            <a:picLocks noChangeAspect="1"/>
          </p:cNvPicPr>
          <p:nvPr/>
        </p:nvPicPr>
        <p:blipFill>
          <a:blip r:embed="rId4"/>
          <a:stretch>
            <a:fillRect/>
          </a:stretch>
        </p:blipFill>
        <p:spPr>
          <a:xfrm>
            <a:off x="262531" y="1721169"/>
            <a:ext cx="3519268" cy="3519268"/>
          </a:xfrm>
          <a:prstGeom prst="rect">
            <a:avLst/>
          </a:prstGeom>
        </p:spPr>
      </p:pic>
      <p:sp>
        <p:nvSpPr>
          <p:cNvPr id="12" name="Rechteck 11">
            <a:extLst>
              <a:ext uri="{FF2B5EF4-FFF2-40B4-BE49-F238E27FC236}">
                <a16:creationId xmlns:a16="http://schemas.microsoft.com/office/drawing/2014/main" id="{028D3CA6-3D85-7D41-8CD7-D3AA03E83936}"/>
              </a:ext>
            </a:extLst>
          </p:cNvPr>
          <p:cNvSpPr/>
          <p:nvPr/>
        </p:nvSpPr>
        <p:spPr>
          <a:xfrm>
            <a:off x="3741683" y="620141"/>
            <a:ext cx="4260175"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Bei Karies, </a:t>
            </a:r>
            <a:r>
              <a:rPr lang="de-DE" sz="1200" dirty="0" err="1">
                <a:solidFill>
                  <a:srgbClr val="828F80"/>
                </a:solidFill>
                <a:latin typeface="Rubik" pitchFamily="2" charset="-79"/>
                <a:cs typeface="Rubik" pitchFamily="2" charset="-79"/>
              </a:rPr>
              <a:t>Aften</a:t>
            </a:r>
            <a:r>
              <a:rPr lang="de-DE" sz="1200" dirty="0">
                <a:solidFill>
                  <a:srgbClr val="828F80"/>
                </a:solidFill>
                <a:latin typeface="Rubik" pitchFamily="2" charset="-79"/>
                <a:cs typeface="Rubik" pitchFamily="2" charset="-79"/>
              </a:rPr>
              <a:t> im Mund, Parodontose, Hals- und Ohrenschmerzen, Heiserkeit, Neurodermitis, Akne, Wundheilung, Verbrennungen, Fuß‭-, Nagel-, Scheidenpilz, Insektenstiche, Schuppenflechte.‬</a:t>
            </a:r>
          </a:p>
        </p:txBody>
      </p:sp>
      <p:pic>
        <p:nvPicPr>
          <p:cNvPr id="13" name="Grafik 12">
            <a:extLst>
              <a:ext uri="{FF2B5EF4-FFF2-40B4-BE49-F238E27FC236}">
                <a16:creationId xmlns:a16="http://schemas.microsoft.com/office/drawing/2014/main" id="{DC332FDF-CECE-D54D-A1DC-C47A86956E51}"/>
              </a:ext>
            </a:extLst>
          </p:cNvPr>
          <p:cNvPicPr>
            <a:picLocks noChangeAspect="1"/>
          </p:cNvPicPr>
          <p:nvPr/>
        </p:nvPicPr>
        <p:blipFill>
          <a:blip r:embed="rId5"/>
          <a:stretch>
            <a:fillRect/>
          </a:stretch>
        </p:blipFill>
        <p:spPr>
          <a:xfrm>
            <a:off x="3428559" y="620141"/>
            <a:ext cx="266700" cy="266700"/>
          </a:xfrm>
          <a:prstGeom prst="rect">
            <a:avLst/>
          </a:prstGeom>
        </p:spPr>
      </p:pic>
      <p:sp>
        <p:nvSpPr>
          <p:cNvPr id="14" name="Rechteck 13">
            <a:extLst>
              <a:ext uri="{FF2B5EF4-FFF2-40B4-BE49-F238E27FC236}">
                <a16:creationId xmlns:a16="http://schemas.microsoft.com/office/drawing/2014/main" id="{E054C054-18EB-2A4B-A875-7EC059C98346}"/>
              </a:ext>
            </a:extLst>
          </p:cNvPr>
          <p:cNvSpPr/>
          <p:nvPr/>
        </p:nvSpPr>
        <p:spPr>
          <a:xfrm>
            <a:off x="209217" y="5992679"/>
            <a:ext cx="2747868" cy="307777"/>
          </a:xfrm>
          <a:prstGeom prst="rect">
            <a:avLst/>
          </a:prstGeom>
        </p:spPr>
        <p:txBody>
          <a:bodyPr wrap="none">
            <a:spAutoFit/>
          </a:bodyPr>
          <a:lstStyle/>
          <a:p>
            <a:pPr algn="ct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Mund- und Hautspray</a:t>
            </a:r>
            <a:endParaRPr lang="de-DE" sz="1400" dirty="0">
              <a:solidFill>
                <a:srgbClr val="385433"/>
              </a:solidFill>
              <a:effectLst/>
              <a:latin typeface="Rubik Medium" pitchFamily="2" charset="-79"/>
              <a:cs typeface="Rubik Medium" pitchFamily="2" charset="-79"/>
            </a:endParaRPr>
          </a:p>
        </p:txBody>
      </p:sp>
      <p:sp>
        <p:nvSpPr>
          <p:cNvPr id="15" name="Rechteck 14">
            <a:extLst>
              <a:ext uri="{FF2B5EF4-FFF2-40B4-BE49-F238E27FC236}">
                <a16:creationId xmlns:a16="http://schemas.microsoft.com/office/drawing/2014/main" id="{9F34FFE9-CAF7-9E44-8402-B8D87B4AED43}"/>
              </a:ext>
            </a:extLst>
          </p:cNvPr>
          <p:cNvSpPr/>
          <p:nvPr/>
        </p:nvSpPr>
        <p:spPr>
          <a:xfrm>
            <a:off x="5295056" y="5992679"/>
            <a:ext cx="3148619" cy="307777"/>
          </a:xfrm>
          <a:prstGeom prst="rect">
            <a:avLst/>
          </a:prstGeom>
        </p:spPr>
        <p:txBody>
          <a:bodyPr wrap="square">
            <a:spAutoFit/>
          </a:bodyPr>
          <a:lstStyle/>
          <a:p>
            <a:pPr algn="ct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Mundspray Kurkuma</a:t>
            </a:r>
            <a:endParaRPr lang="de-DE" sz="1400" dirty="0">
              <a:solidFill>
                <a:srgbClr val="385433"/>
              </a:solidFill>
              <a:effectLst/>
              <a:latin typeface="Rubik Medium" pitchFamily="2" charset="-79"/>
              <a:cs typeface="Rubik Medium" pitchFamily="2" charset="-79"/>
            </a:endParaRPr>
          </a:p>
        </p:txBody>
      </p:sp>
      <p:pic>
        <p:nvPicPr>
          <p:cNvPr id="17" name="Grafik 16">
            <a:extLst>
              <a:ext uri="{FF2B5EF4-FFF2-40B4-BE49-F238E27FC236}">
                <a16:creationId xmlns:a16="http://schemas.microsoft.com/office/drawing/2014/main" id="{34FE0D1A-1F7D-9B40-B66F-7CDE64FD58AD}"/>
              </a:ext>
            </a:extLst>
          </p:cNvPr>
          <p:cNvPicPr>
            <a:picLocks noChangeAspect="1"/>
          </p:cNvPicPr>
          <p:nvPr/>
        </p:nvPicPr>
        <p:blipFill>
          <a:blip r:embed="rId6"/>
          <a:stretch>
            <a:fillRect/>
          </a:stretch>
        </p:blipFill>
        <p:spPr>
          <a:xfrm>
            <a:off x="8649853" y="1880214"/>
            <a:ext cx="812800" cy="3048000"/>
          </a:xfrm>
          <a:prstGeom prst="rect">
            <a:avLst/>
          </a:prstGeom>
        </p:spPr>
      </p:pic>
      <p:sp>
        <p:nvSpPr>
          <p:cNvPr id="18" name="Textfeld 17">
            <a:extLst>
              <a:ext uri="{FF2B5EF4-FFF2-40B4-BE49-F238E27FC236}">
                <a16:creationId xmlns:a16="http://schemas.microsoft.com/office/drawing/2014/main" id="{38A8600C-3756-C449-A9D9-FE74E3D3DD84}"/>
              </a:ext>
            </a:extLst>
          </p:cNvPr>
          <p:cNvSpPr txBox="1"/>
          <p:nvPr/>
        </p:nvSpPr>
        <p:spPr>
          <a:xfrm>
            <a:off x="3962826" y="1880216"/>
            <a:ext cx="1590690" cy="600164"/>
          </a:xfrm>
          <a:prstGeom prst="rect">
            <a:avLst/>
          </a:prstGeom>
          <a:noFill/>
        </p:spPr>
        <p:txBody>
          <a:bodyPr wrap="square" rtlCol="0">
            <a:spAutoFit/>
          </a:bodyPr>
          <a:lstStyle/>
          <a:p>
            <a:r>
              <a:rPr lang="de-DE" sz="1500" dirty="0" err="1">
                <a:solidFill>
                  <a:srgbClr val="828F80"/>
                </a:solidFill>
                <a:latin typeface="Rubik" pitchFamily="2" charset="-79"/>
                <a:cs typeface="Rubik" pitchFamily="2" charset="-79"/>
              </a:rPr>
              <a:t>Arganöl</a:t>
            </a:r>
            <a:endParaRPr lang="de-DE" sz="1500" dirty="0">
              <a:solidFill>
                <a:srgbClr val="828F80"/>
              </a:solidFill>
              <a:latin typeface="Rubik" pitchFamily="2" charset="-79"/>
              <a:cs typeface="Rubik" pitchFamily="2" charset="-79"/>
            </a:endParaRPr>
          </a:p>
          <a:p>
            <a:endParaRPr lang="de-DE" dirty="0"/>
          </a:p>
        </p:txBody>
      </p:sp>
      <p:sp>
        <p:nvSpPr>
          <p:cNvPr id="19" name="Textfeld 18">
            <a:extLst>
              <a:ext uri="{FF2B5EF4-FFF2-40B4-BE49-F238E27FC236}">
                <a16:creationId xmlns:a16="http://schemas.microsoft.com/office/drawing/2014/main" id="{6B639160-11F8-D547-96DD-199E3D68883A}"/>
              </a:ext>
            </a:extLst>
          </p:cNvPr>
          <p:cNvSpPr txBox="1"/>
          <p:nvPr/>
        </p:nvSpPr>
        <p:spPr>
          <a:xfrm>
            <a:off x="9606883" y="1880216"/>
            <a:ext cx="1590690" cy="600164"/>
          </a:xfrm>
          <a:prstGeom prst="rect">
            <a:avLst/>
          </a:prstGeom>
          <a:noFill/>
        </p:spPr>
        <p:txBody>
          <a:bodyPr wrap="square" rtlCol="0">
            <a:spAutoFit/>
          </a:bodyPr>
          <a:lstStyle/>
          <a:p>
            <a:r>
              <a:rPr lang="de-DE" sz="1500" dirty="0" err="1">
                <a:solidFill>
                  <a:srgbClr val="828F80"/>
                </a:solidFill>
                <a:latin typeface="Rubik" pitchFamily="2" charset="-79"/>
                <a:cs typeface="Rubik" pitchFamily="2" charset="-79"/>
              </a:rPr>
              <a:t>Arganöl</a:t>
            </a:r>
            <a:endParaRPr lang="de-DE" sz="1500" dirty="0">
              <a:solidFill>
                <a:srgbClr val="828F80"/>
              </a:solidFill>
              <a:latin typeface="Rubik" pitchFamily="2" charset="-79"/>
              <a:cs typeface="Rubik" pitchFamily="2" charset="-79"/>
            </a:endParaRPr>
          </a:p>
          <a:p>
            <a:endParaRPr lang="de-DE" dirty="0"/>
          </a:p>
        </p:txBody>
      </p:sp>
      <p:sp>
        <p:nvSpPr>
          <p:cNvPr id="20" name="Textfeld 19">
            <a:extLst>
              <a:ext uri="{FF2B5EF4-FFF2-40B4-BE49-F238E27FC236}">
                <a16:creationId xmlns:a16="http://schemas.microsoft.com/office/drawing/2014/main" id="{231467E5-5C66-DE41-B06B-2A20DB71DF7C}"/>
              </a:ext>
            </a:extLst>
          </p:cNvPr>
          <p:cNvSpPr txBox="1"/>
          <p:nvPr/>
        </p:nvSpPr>
        <p:spPr>
          <a:xfrm>
            <a:off x="3992832" y="2840533"/>
            <a:ext cx="1590690" cy="323165"/>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Hanföl</a:t>
            </a:r>
          </a:p>
        </p:txBody>
      </p:sp>
      <p:sp>
        <p:nvSpPr>
          <p:cNvPr id="21" name="Textfeld 20">
            <a:extLst>
              <a:ext uri="{FF2B5EF4-FFF2-40B4-BE49-F238E27FC236}">
                <a16:creationId xmlns:a16="http://schemas.microsoft.com/office/drawing/2014/main" id="{D5868DCC-9F44-8A4E-B8C9-65E8E4E79E43}"/>
              </a:ext>
            </a:extLst>
          </p:cNvPr>
          <p:cNvSpPr txBox="1"/>
          <p:nvPr/>
        </p:nvSpPr>
        <p:spPr>
          <a:xfrm>
            <a:off x="9652654" y="2840533"/>
            <a:ext cx="1590690" cy="323165"/>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Hanföl</a:t>
            </a:r>
          </a:p>
        </p:txBody>
      </p:sp>
      <p:sp>
        <p:nvSpPr>
          <p:cNvPr id="22" name="Rechteck 21">
            <a:extLst>
              <a:ext uri="{FF2B5EF4-FFF2-40B4-BE49-F238E27FC236}">
                <a16:creationId xmlns:a16="http://schemas.microsoft.com/office/drawing/2014/main" id="{07D10D23-6C57-A840-B42D-E3ECD165974E}"/>
              </a:ext>
            </a:extLst>
          </p:cNvPr>
          <p:cNvSpPr/>
          <p:nvPr/>
        </p:nvSpPr>
        <p:spPr>
          <a:xfrm>
            <a:off x="185983" y="4532416"/>
            <a:ext cx="1138453" cy="646331"/>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a:t>
            </a:r>
          </a:p>
          <a:p>
            <a:pPr algn="r"/>
            <a:r>
              <a:rPr lang="de-DE" sz="1200" dirty="0">
                <a:solidFill>
                  <a:srgbClr val="828F80"/>
                </a:solidFill>
                <a:latin typeface="Rubik" pitchFamily="2" charset="-79"/>
                <a:cs typeface="Rubik" pitchFamily="2" charset="-79"/>
              </a:rPr>
              <a:t>b</a:t>
            </a:r>
            <a:r>
              <a:rPr lang="de-DE" sz="1200" dirty="0">
                <a:solidFill>
                  <a:srgbClr val="828F80"/>
                </a:solidFill>
                <a:effectLst/>
                <a:latin typeface="Rubik" pitchFamily="2" charset="-79"/>
                <a:cs typeface="Rubik" pitchFamily="2" charset="-79"/>
              </a:rPr>
              <a:t>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sp>
        <p:nvSpPr>
          <p:cNvPr id="23" name="Rechteck 22">
            <a:extLst>
              <a:ext uri="{FF2B5EF4-FFF2-40B4-BE49-F238E27FC236}">
                <a16:creationId xmlns:a16="http://schemas.microsoft.com/office/drawing/2014/main" id="{09959095-C5AC-1541-8EE2-9947474865B8}"/>
              </a:ext>
            </a:extLst>
          </p:cNvPr>
          <p:cNvSpPr/>
          <p:nvPr/>
        </p:nvSpPr>
        <p:spPr>
          <a:xfrm>
            <a:off x="3986834" y="3610304"/>
            <a:ext cx="851515" cy="323165"/>
          </a:xfrm>
          <a:prstGeom prst="rect">
            <a:avLst/>
          </a:prstGeom>
        </p:spPr>
        <p:txBody>
          <a:bodyPr wrap="none">
            <a:spAutoFit/>
          </a:bodyPr>
          <a:lstStyle/>
          <a:p>
            <a:r>
              <a:rPr lang="de-DE" sz="1500" dirty="0">
                <a:solidFill>
                  <a:srgbClr val="828F80"/>
                </a:solidFill>
                <a:latin typeface="Rubik" pitchFamily="2" charset="-79"/>
                <a:cs typeface="Rubik" pitchFamily="2" charset="-79"/>
              </a:rPr>
              <a:t>Kräuter</a:t>
            </a:r>
            <a:endParaRPr lang="de-DE" sz="1500" dirty="0">
              <a:solidFill>
                <a:srgbClr val="828F80"/>
              </a:solidFill>
              <a:effectLst/>
              <a:latin typeface="Rubik" pitchFamily="2" charset="-79"/>
              <a:cs typeface="Rubik" pitchFamily="2" charset="-79"/>
            </a:endParaRPr>
          </a:p>
        </p:txBody>
      </p:sp>
      <p:sp>
        <p:nvSpPr>
          <p:cNvPr id="24" name="Rechteck 23">
            <a:extLst>
              <a:ext uri="{FF2B5EF4-FFF2-40B4-BE49-F238E27FC236}">
                <a16:creationId xmlns:a16="http://schemas.microsoft.com/office/drawing/2014/main" id="{2AC1D97C-B397-1B43-B20C-7C5EF2D58AD3}"/>
              </a:ext>
            </a:extLst>
          </p:cNvPr>
          <p:cNvSpPr/>
          <p:nvPr/>
        </p:nvSpPr>
        <p:spPr>
          <a:xfrm>
            <a:off x="9643233" y="3690649"/>
            <a:ext cx="851515" cy="323165"/>
          </a:xfrm>
          <a:prstGeom prst="rect">
            <a:avLst/>
          </a:prstGeom>
        </p:spPr>
        <p:txBody>
          <a:bodyPr wrap="none">
            <a:spAutoFit/>
          </a:bodyPr>
          <a:lstStyle/>
          <a:p>
            <a:r>
              <a:rPr lang="de-DE" sz="1500" dirty="0">
                <a:solidFill>
                  <a:srgbClr val="828F80"/>
                </a:solidFill>
                <a:latin typeface="Rubik" pitchFamily="2" charset="-79"/>
                <a:cs typeface="Rubik" pitchFamily="2" charset="-79"/>
              </a:rPr>
              <a:t>Kräuter</a:t>
            </a:r>
            <a:endParaRPr lang="de-DE" sz="1500" dirty="0">
              <a:solidFill>
                <a:srgbClr val="828F80"/>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CD19CD58-5F3B-854D-BCDD-D48EA840F6C3}"/>
              </a:ext>
            </a:extLst>
          </p:cNvPr>
          <p:cNvSpPr/>
          <p:nvPr/>
        </p:nvSpPr>
        <p:spPr>
          <a:xfrm>
            <a:off x="5133151" y="4605048"/>
            <a:ext cx="1138453" cy="646331"/>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a:t>
            </a:r>
          </a:p>
          <a:p>
            <a:pPr algn="r"/>
            <a:r>
              <a:rPr lang="de-DE" sz="1200" dirty="0">
                <a:solidFill>
                  <a:srgbClr val="828F80"/>
                </a:solidFill>
                <a:latin typeface="Rubik" pitchFamily="2" charset="-79"/>
                <a:cs typeface="Rubik" pitchFamily="2" charset="-79"/>
              </a:rPr>
              <a:t>b</a:t>
            </a:r>
            <a:r>
              <a:rPr lang="de-DE" sz="1200" dirty="0">
                <a:solidFill>
                  <a:srgbClr val="828F80"/>
                </a:solidFill>
                <a:effectLst/>
                <a:latin typeface="Rubik" pitchFamily="2" charset="-79"/>
                <a:cs typeface="Rubik" pitchFamily="2" charset="-79"/>
              </a:rPr>
              <a:t>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452ECE7A-E4C6-F240-9E47-32EE8DEB872F}"/>
              </a:ext>
            </a:extLst>
          </p:cNvPr>
          <p:cNvSpPr/>
          <p:nvPr/>
        </p:nvSpPr>
        <p:spPr>
          <a:xfrm>
            <a:off x="9606883" y="4486249"/>
            <a:ext cx="1326004" cy="369332"/>
          </a:xfrm>
          <a:prstGeom prst="rect">
            <a:avLst/>
          </a:prstGeom>
        </p:spPr>
        <p:txBody>
          <a:bodyPr wrap="none">
            <a:spAutoFit/>
          </a:bodyPr>
          <a:lstStyle/>
          <a:p>
            <a:r>
              <a:rPr lang="de-DE" sz="1500" dirty="0">
                <a:solidFill>
                  <a:srgbClr val="828F80"/>
                </a:solidFill>
                <a:latin typeface="Rubik" pitchFamily="2" charset="-79"/>
                <a:cs typeface="Rubik" pitchFamily="2" charset="-79"/>
              </a:rPr>
              <a:t>Kurkumin</a:t>
            </a:r>
            <a:r>
              <a:rPr lang="de-DE" dirty="0">
                <a:solidFill>
                  <a:srgbClr val="828F80"/>
                </a:solidFill>
                <a:latin typeface="Rubik" pitchFamily="2" charset="-79"/>
                <a:cs typeface="Rubik" pitchFamily="2" charset="-79"/>
              </a:rPr>
              <a:t>‭ ‬</a:t>
            </a:r>
            <a:endParaRPr lang="de-DE" dirty="0">
              <a:solidFill>
                <a:srgbClr val="828F80"/>
              </a:solidFill>
              <a:effectLst/>
              <a:latin typeface="Rubik" pitchFamily="2" charset="-79"/>
              <a:cs typeface="Rubik" pitchFamily="2" charset="-79"/>
            </a:endParaRPr>
          </a:p>
        </p:txBody>
      </p:sp>
    </p:spTree>
    <p:extLst>
      <p:ext uri="{BB962C8B-B14F-4D97-AF65-F5344CB8AC3E}">
        <p14:creationId xmlns:p14="http://schemas.microsoft.com/office/powerpoint/2010/main" val="28977140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19254EC8-E6A2-DA4B-9780-499A0F21A17F}"/>
              </a:ext>
            </a:extLst>
          </p:cNvPr>
          <p:cNvPicPr>
            <a:picLocks noChangeAspect="1"/>
          </p:cNvPicPr>
          <p:nvPr/>
        </p:nvPicPr>
        <p:blipFill>
          <a:blip r:embed="rId2"/>
          <a:stretch>
            <a:fillRect/>
          </a:stretch>
        </p:blipFill>
        <p:spPr>
          <a:xfrm>
            <a:off x="0" y="8083"/>
            <a:ext cx="12192000" cy="6858000"/>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73682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Magen</a:t>
            </a:r>
            <a:br>
              <a:rPr lang="de-DE" dirty="0"/>
            </a:br>
            <a:endParaRPr lang="de-DE" dirty="0"/>
          </a:p>
        </p:txBody>
      </p:sp>
      <p:sp>
        <p:nvSpPr>
          <p:cNvPr id="18" name="Rechteck 17">
            <a:extLst>
              <a:ext uri="{FF2B5EF4-FFF2-40B4-BE49-F238E27FC236}">
                <a16:creationId xmlns:a16="http://schemas.microsoft.com/office/drawing/2014/main" id="{D06E1568-8E16-E94F-9E17-425215EAFB91}"/>
              </a:ext>
            </a:extLst>
          </p:cNvPr>
          <p:cNvSpPr/>
          <p:nvPr/>
        </p:nvSpPr>
        <p:spPr>
          <a:xfrm>
            <a:off x="1786759" y="2052935"/>
            <a:ext cx="6096000" cy="923330"/>
          </a:xfrm>
          <a:prstGeom prst="rect">
            <a:avLst/>
          </a:prstGeom>
        </p:spPr>
        <p:txBody>
          <a:bodyPr>
            <a:spAutoFit/>
          </a:bodyPr>
          <a:lstStyle/>
          <a:p>
            <a:r>
              <a:rPr lang="de-DE" dirty="0">
                <a:solidFill>
                  <a:srgbClr val="385433"/>
                </a:solidFill>
                <a:latin typeface="Rubik Medium" pitchFamily="2" charset="-79"/>
                <a:cs typeface="Rubik Medium" pitchFamily="2" charset="-79"/>
              </a:rPr>
              <a:t>1/2‬ Std. vor dem Essen‭ ‬</a:t>
            </a:r>
          </a:p>
          <a:p>
            <a:r>
              <a:rPr lang="de-DE" dirty="0">
                <a:solidFill>
                  <a:srgbClr val="385433"/>
                </a:solidFill>
                <a:latin typeface="Rubik Medium" pitchFamily="2" charset="-79"/>
                <a:cs typeface="Rubik Medium" pitchFamily="2" charset="-79"/>
              </a:rPr>
              <a:t>bis 2‭ Std. nach dem‭ ‬</a:t>
            </a:r>
          </a:p>
          <a:p>
            <a:r>
              <a:rPr lang="de-DE" dirty="0">
                <a:solidFill>
                  <a:srgbClr val="385433"/>
                </a:solidFill>
                <a:latin typeface="Rubik Medium" pitchFamily="2" charset="-79"/>
                <a:cs typeface="Rubik Medium" pitchFamily="2" charset="-79"/>
              </a:rPr>
              <a:t>Essen nicht trinken</a:t>
            </a:r>
            <a:endParaRPr lang="de-DE" dirty="0">
              <a:solidFill>
                <a:srgbClr val="385433"/>
              </a:solidFill>
              <a:effectLst/>
              <a:latin typeface="Rubik Medium" pitchFamily="2" charset="-79"/>
              <a:cs typeface="Rubik Medium" pitchFamily="2" charset="-79"/>
            </a:endParaRPr>
          </a:p>
        </p:txBody>
      </p:sp>
      <p:sp>
        <p:nvSpPr>
          <p:cNvPr id="19" name="Oval 18">
            <a:extLst>
              <a:ext uri="{FF2B5EF4-FFF2-40B4-BE49-F238E27FC236}">
                <a16:creationId xmlns:a16="http://schemas.microsoft.com/office/drawing/2014/main" id="{5CCACBA8-47F3-E446-8194-7BCEE7C485D2}"/>
              </a:ext>
            </a:extLst>
          </p:cNvPr>
          <p:cNvSpPr/>
          <p:nvPr/>
        </p:nvSpPr>
        <p:spPr>
          <a:xfrm>
            <a:off x="1549168" y="2052935"/>
            <a:ext cx="237591" cy="237591"/>
          </a:xfrm>
          <a:prstGeom prst="ellipse">
            <a:avLst/>
          </a:prstGeom>
          <a:solidFill>
            <a:srgbClr val="F8E8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16527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73682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Magen</a:t>
            </a:r>
            <a:br>
              <a:rPr lang="de-DE" dirty="0"/>
            </a:br>
            <a:endParaRPr lang="de-DE" dirty="0"/>
          </a:p>
        </p:txBody>
      </p:sp>
      <p:sp>
        <p:nvSpPr>
          <p:cNvPr id="10" name="Rechteck 9">
            <a:extLst>
              <a:ext uri="{FF2B5EF4-FFF2-40B4-BE49-F238E27FC236}">
                <a16:creationId xmlns:a16="http://schemas.microsoft.com/office/drawing/2014/main" id="{91DFE316-5751-CF47-B561-8D97856F6936}"/>
              </a:ext>
            </a:extLst>
          </p:cNvPr>
          <p:cNvSpPr/>
          <p:nvPr/>
        </p:nvSpPr>
        <p:spPr>
          <a:xfrm>
            <a:off x="5859762" y="-181304"/>
            <a:ext cx="2721937"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9D786FC2-67A8-8F4C-9FAC-F8209B250E9E}"/>
              </a:ext>
            </a:extLst>
          </p:cNvPr>
          <p:cNvSpPr txBox="1"/>
          <p:nvPr/>
        </p:nvSpPr>
        <p:spPr>
          <a:xfrm>
            <a:off x="7170156" y="2171878"/>
            <a:ext cx="1590690" cy="600164"/>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Apfel</a:t>
            </a:r>
          </a:p>
          <a:p>
            <a:endParaRPr lang="de-DE" dirty="0"/>
          </a:p>
        </p:txBody>
      </p:sp>
      <p:pic>
        <p:nvPicPr>
          <p:cNvPr id="3" name="Grafik 2">
            <a:extLst>
              <a:ext uri="{FF2B5EF4-FFF2-40B4-BE49-F238E27FC236}">
                <a16:creationId xmlns:a16="http://schemas.microsoft.com/office/drawing/2014/main" id="{594804DC-A267-E448-BF1B-048BFB84B2C4}"/>
              </a:ext>
            </a:extLst>
          </p:cNvPr>
          <p:cNvPicPr>
            <a:picLocks noChangeAspect="1"/>
          </p:cNvPicPr>
          <p:nvPr/>
        </p:nvPicPr>
        <p:blipFill>
          <a:blip r:embed="rId2"/>
          <a:stretch>
            <a:fillRect/>
          </a:stretch>
        </p:blipFill>
        <p:spPr>
          <a:xfrm>
            <a:off x="6184541" y="1935395"/>
            <a:ext cx="723900" cy="2070100"/>
          </a:xfrm>
          <a:prstGeom prst="rect">
            <a:avLst/>
          </a:prstGeom>
        </p:spPr>
      </p:pic>
      <p:sp>
        <p:nvSpPr>
          <p:cNvPr id="12" name="Textfeld 11">
            <a:extLst>
              <a:ext uri="{FF2B5EF4-FFF2-40B4-BE49-F238E27FC236}">
                <a16:creationId xmlns:a16="http://schemas.microsoft.com/office/drawing/2014/main" id="{7D1D6092-E95F-3145-BBFD-D718EDDB989A}"/>
              </a:ext>
            </a:extLst>
          </p:cNvPr>
          <p:cNvSpPr txBox="1"/>
          <p:nvPr/>
        </p:nvSpPr>
        <p:spPr>
          <a:xfrm>
            <a:off x="7170156" y="3291230"/>
            <a:ext cx="1590690" cy="600164"/>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Papaya</a:t>
            </a:r>
          </a:p>
          <a:p>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743373" y="5939815"/>
            <a:ext cx="1728358" cy="307777"/>
          </a:xfrm>
          <a:prstGeom prst="rect">
            <a:avLst/>
          </a:prstGeom>
        </p:spPr>
        <p:txBody>
          <a:bodyPr wrap="none">
            <a:spAutoFit/>
          </a:bodyPr>
          <a:lstStyle/>
          <a:p>
            <a:pPr algn="ct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a:t>
            </a:r>
            <a:r>
              <a:rPr lang="de-DE" sz="1400" dirty="0" err="1">
                <a:solidFill>
                  <a:srgbClr val="385433"/>
                </a:solidFill>
                <a:latin typeface="Rubik Medium" pitchFamily="2" charset="-79"/>
                <a:cs typeface="Rubik Medium" pitchFamily="2" charset="-79"/>
              </a:rPr>
              <a:t>MagenKur</a:t>
            </a:r>
            <a:endParaRPr lang="de-DE" sz="1400" dirty="0">
              <a:solidFill>
                <a:srgbClr val="385433"/>
              </a:solidFill>
              <a:effectLst/>
              <a:latin typeface="Rubik Medium" pitchFamily="2" charset="-79"/>
              <a:cs typeface="Rubik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1277173" y="4437823"/>
            <a:ext cx="1157689" cy="830997"/>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probiotisches</a:t>
            </a:r>
          </a:p>
          <a:p>
            <a:pPr algn="r"/>
            <a:r>
              <a:rPr lang="de-DE" sz="1200" dirty="0">
                <a:solidFill>
                  <a:srgbClr val="828F80"/>
                </a:solidFill>
                <a:latin typeface="Rubik" pitchFamily="2" charset="-79"/>
                <a:cs typeface="Rubik" pitchFamily="2" charset="-79"/>
              </a:rPr>
              <a:t>Getränk</a:t>
            </a:r>
          </a:p>
          <a:p>
            <a:pPr algn="r"/>
            <a:r>
              <a:rPr lang="de-DE" sz="1200" dirty="0">
                <a:solidFill>
                  <a:srgbClr val="828F80"/>
                </a:solidFill>
                <a:latin typeface="Rubik" pitchFamily="2" charset="-79"/>
                <a:cs typeface="Rubik" pitchFamily="2" charset="-79"/>
              </a:rPr>
              <a:t>b</a:t>
            </a:r>
            <a:r>
              <a:rPr lang="de-DE" sz="1200" dirty="0">
                <a:solidFill>
                  <a:srgbClr val="828F80"/>
                </a:solidFill>
                <a:effectLst/>
                <a:latin typeface="Rubik" pitchFamily="2" charset="-79"/>
                <a:cs typeface="Rubik" pitchFamily="2" charset="-79"/>
              </a:rPr>
              <a:t>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pic>
        <p:nvPicPr>
          <p:cNvPr id="5" name="Grafik 4">
            <a:extLst>
              <a:ext uri="{FF2B5EF4-FFF2-40B4-BE49-F238E27FC236}">
                <a16:creationId xmlns:a16="http://schemas.microsoft.com/office/drawing/2014/main" id="{BE8F6D6C-1257-034A-8B11-4F7509B1341E}"/>
              </a:ext>
            </a:extLst>
          </p:cNvPr>
          <p:cNvPicPr>
            <a:picLocks noChangeAspect="1"/>
          </p:cNvPicPr>
          <p:nvPr/>
        </p:nvPicPr>
        <p:blipFill>
          <a:blip r:embed="rId3"/>
          <a:stretch>
            <a:fillRect/>
          </a:stretch>
        </p:blipFill>
        <p:spPr>
          <a:xfrm>
            <a:off x="2861213" y="749190"/>
            <a:ext cx="1319351" cy="4834263"/>
          </a:xfrm>
          <a:prstGeom prst="rect">
            <a:avLst/>
          </a:prstGeom>
        </p:spPr>
      </p:pic>
    </p:spTree>
    <p:extLst>
      <p:ext uri="{BB962C8B-B14F-4D97-AF65-F5344CB8AC3E}">
        <p14:creationId xmlns:p14="http://schemas.microsoft.com/office/powerpoint/2010/main" val="3050339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Darm</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695088" y="3059668"/>
            <a:ext cx="801823" cy="369332"/>
          </a:xfrm>
          <a:prstGeom prst="rect">
            <a:avLst/>
          </a:prstGeom>
        </p:spPr>
        <p:txBody>
          <a:bodyPr wrap="none">
            <a:spAutoFit/>
          </a:bodyPr>
          <a:lstStyle/>
          <a:p>
            <a:pPr algn="ctr"/>
            <a:r>
              <a:rPr lang="de-DE" b="1" dirty="0">
                <a:solidFill>
                  <a:schemeClr val="bg1"/>
                </a:solidFill>
                <a:latin typeface="Rubik" pitchFamily="2" charset="-79"/>
                <a:cs typeface="Rubik" pitchFamily="2" charset="-79"/>
              </a:rPr>
              <a:t>Darm</a:t>
            </a:r>
            <a:endParaRPr lang="de-DE" b="1" dirty="0">
              <a:solidFill>
                <a:schemeClr val="bg1"/>
              </a:solidFill>
              <a:effectLst/>
              <a:latin typeface="Rubik" pitchFamily="2" charset="-79"/>
              <a:cs typeface="Rubik" pitchFamily="2" charset="-79"/>
            </a:endParaRPr>
          </a:p>
        </p:txBody>
      </p:sp>
    </p:spTree>
    <p:extLst>
      <p:ext uri="{BB962C8B-B14F-4D97-AF65-F5344CB8AC3E}">
        <p14:creationId xmlns:p14="http://schemas.microsoft.com/office/powerpoint/2010/main" val="2757063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Darm</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695088" y="3059668"/>
            <a:ext cx="801823" cy="369332"/>
          </a:xfrm>
          <a:prstGeom prst="rect">
            <a:avLst/>
          </a:prstGeom>
        </p:spPr>
        <p:txBody>
          <a:bodyPr wrap="none">
            <a:spAutoFit/>
          </a:bodyPr>
          <a:lstStyle/>
          <a:p>
            <a:pPr algn="ctr"/>
            <a:r>
              <a:rPr lang="de-DE" b="1" dirty="0">
                <a:solidFill>
                  <a:schemeClr val="bg1"/>
                </a:solidFill>
                <a:latin typeface="Rubik" pitchFamily="2" charset="-79"/>
                <a:cs typeface="Rubik" pitchFamily="2" charset="-79"/>
              </a:rPr>
              <a:t>Darm</a:t>
            </a:r>
            <a:endParaRPr lang="de-DE" b="1" dirty="0">
              <a:solidFill>
                <a:schemeClr val="bg1"/>
              </a:solidFill>
              <a:effectLst/>
              <a:latin typeface="Rubik" pitchFamily="2" charset="-79"/>
              <a:cs typeface="Rubik" pitchFamily="2" charset="-79"/>
            </a:endParaRPr>
          </a:p>
        </p:txBody>
      </p:sp>
      <p:sp>
        <p:nvSpPr>
          <p:cNvPr id="11" name="Oval 10">
            <a:extLst>
              <a:ext uri="{FF2B5EF4-FFF2-40B4-BE49-F238E27FC236}">
                <a16:creationId xmlns:a16="http://schemas.microsoft.com/office/drawing/2014/main" id="{B1C86E9E-E677-5949-9338-CBA350185220}"/>
              </a:ext>
            </a:extLst>
          </p:cNvPr>
          <p:cNvSpPr/>
          <p:nvPr/>
        </p:nvSpPr>
        <p:spPr>
          <a:xfrm>
            <a:off x="3576636" y="-457168"/>
            <a:ext cx="2634218" cy="2634218"/>
          </a:xfrm>
          <a:prstGeom prst="ellipse">
            <a:avLst/>
          </a:prstGeom>
          <a:solidFill>
            <a:srgbClr val="75918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2" name="Rechteck 1">
            <a:extLst>
              <a:ext uri="{FF2B5EF4-FFF2-40B4-BE49-F238E27FC236}">
                <a16:creationId xmlns:a16="http://schemas.microsoft.com/office/drawing/2014/main" id="{E9ED2566-9CFD-8848-87A5-67161E88B498}"/>
              </a:ext>
            </a:extLst>
          </p:cNvPr>
          <p:cNvSpPr/>
          <p:nvPr/>
        </p:nvSpPr>
        <p:spPr>
          <a:xfrm>
            <a:off x="4231791" y="406165"/>
            <a:ext cx="1540329" cy="923330"/>
          </a:xfrm>
          <a:prstGeom prst="rect">
            <a:avLst/>
          </a:prstGeom>
        </p:spPr>
        <p:txBody>
          <a:bodyPr wrap="square">
            <a:spAutoFit/>
          </a:bodyPr>
          <a:lstStyle/>
          <a:p>
            <a:r>
              <a:rPr lang="de-DE" b="1" dirty="0">
                <a:solidFill>
                  <a:srgbClr val="385433"/>
                </a:solidFill>
                <a:latin typeface="Rubik" pitchFamily="2" charset="-79"/>
                <a:cs typeface="Rubik" pitchFamily="2" charset="-79"/>
              </a:rPr>
              <a:t>schlechte</a:t>
            </a:r>
          </a:p>
          <a:p>
            <a:r>
              <a:rPr lang="de-DE" b="1" dirty="0">
                <a:solidFill>
                  <a:srgbClr val="385433"/>
                </a:solidFill>
                <a:latin typeface="Rubik" pitchFamily="2" charset="-79"/>
                <a:cs typeface="Rubik" pitchFamily="2" charset="-79"/>
              </a:rPr>
              <a:t>Nährstoff-‬</a:t>
            </a:r>
          </a:p>
          <a:p>
            <a:r>
              <a:rPr lang="de-DE" b="1" dirty="0" err="1">
                <a:solidFill>
                  <a:srgbClr val="385433"/>
                </a:solidFill>
                <a:latin typeface="Rubik" pitchFamily="2" charset="-79"/>
                <a:cs typeface="Rubik" pitchFamily="2" charset="-79"/>
              </a:rPr>
              <a:t>verwertung</a:t>
            </a:r>
            <a:endParaRPr lang="de-DE" b="1" dirty="0">
              <a:solidFill>
                <a:srgbClr val="385433"/>
              </a:solidFill>
              <a:effectLst/>
              <a:latin typeface="Rubik" pitchFamily="2" charset="-79"/>
              <a:cs typeface="Rubik" pitchFamily="2" charset="-79"/>
            </a:endParaRPr>
          </a:p>
        </p:txBody>
      </p:sp>
      <p:sp>
        <p:nvSpPr>
          <p:cNvPr id="12" name="Oval 11">
            <a:extLst>
              <a:ext uri="{FF2B5EF4-FFF2-40B4-BE49-F238E27FC236}">
                <a16:creationId xmlns:a16="http://schemas.microsoft.com/office/drawing/2014/main" id="{A240F444-A634-D643-9E36-43AA6B58056C}"/>
              </a:ext>
            </a:extLst>
          </p:cNvPr>
          <p:cNvSpPr/>
          <p:nvPr/>
        </p:nvSpPr>
        <p:spPr>
          <a:xfrm>
            <a:off x="8207891" y="1061288"/>
            <a:ext cx="2634218" cy="2634218"/>
          </a:xfrm>
          <a:prstGeom prst="ellipse">
            <a:avLst/>
          </a:prstGeom>
          <a:solidFill>
            <a:srgbClr val="C2C9C4">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13" name="Oval 12">
            <a:extLst>
              <a:ext uri="{FF2B5EF4-FFF2-40B4-BE49-F238E27FC236}">
                <a16:creationId xmlns:a16="http://schemas.microsoft.com/office/drawing/2014/main" id="{550A7598-7853-AD40-823E-38227106C79F}"/>
              </a:ext>
            </a:extLst>
          </p:cNvPr>
          <p:cNvSpPr/>
          <p:nvPr/>
        </p:nvSpPr>
        <p:spPr>
          <a:xfrm>
            <a:off x="1105357" y="2296557"/>
            <a:ext cx="2634218" cy="2634218"/>
          </a:xfrm>
          <a:prstGeom prst="ellipse">
            <a:avLst/>
          </a:prstGeom>
          <a:solidFill>
            <a:srgbClr val="DE7D6B">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5" name="Rechteck 4">
            <a:extLst>
              <a:ext uri="{FF2B5EF4-FFF2-40B4-BE49-F238E27FC236}">
                <a16:creationId xmlns:a16="http://schemas.microsoft.com/office/drawing/2014/main" id="{BD41066A-7870-A547-A85A-7ED97521E454}"/>
              </a:ext>
            </a:extLst>
          </p:cNvPr>
          <p:cNvSpPr/>
          <p:nvPr/>
        </p:nvSpPr>
        <p:spPr>
          <a:xfrm>
            <a:off x="1639584" y="3429000"/>
            <a:ext cx="1031051" cy="369332"/>
          </a:xfrm>
          <a:prstGeom prst="rect">
            <a:avLst/>
          </a:prstGeom>
        </p:spPr>
        <p:txBody>
          <a:bodyPr wrap="none">
            <a:spAutoFit/>
          </a:bodyPr>
          <a:lstStyle/>
          <a:p>
            <a:r>
              <a:rPr lang="de-DE" b="1" dirty="0">
                <a:solidFill>
                  <a:srgbClr val="385433"/>
                </a:solidFill>
                <a:latin typeface="Rubik" pitchFamily="2" charset="-79"/>
                <a:cs typeface="Rubik" pitchFamily="2" charset="-79"/>
              </a:rPr>
              <a:t>Psyche</a:t>
            </a:r>
            <a:endParaRPr lang="de-DE" b="1" dirty="0">
              <a:solidFill>
                <a:srgbClr val="385433"/>
              </a:solidFill>
              <a:effectLst/>
              <a:latin typeface="Rubik" pitchFamily="2" charset="-79"/>
              <a:cs typeface="Rubik" pitchFamily="2" charset="-79"/>
            </a:endParaRPr>
          </a:p>
        </p:txBody>
      </p:sp>
      <p:sp>
        <p:nvSpPr>
          <p:cNvPr id="3" name="Rechteck 2">
            <a:extLst>
              <a:ext uri="{FF2B5EF4-FFF2-40B4-BE49-F238E27FC236}">
                <a16:creationId xmlns:a16="http://schemas.microsoft.com/office/drawing/2014/main" id="{0740295C-D387-B146-8BE0-E5CF5DAC598F}"/>
              </a:ext>
            </a:extLst>
          </p:cNvPr>
          <p:cNvSpPr/>
          <p:nvPr/>
        </p:nvSpPr>
        <p:spPr>
          <a:xfrm>
            <a:off x="8689675" y="2133991"/>
            <a:ext cx="1830950" cy="369332"/>
          </a:xfrm>
          <a:prstGeom prst="rect">
            <a:avLst/>
          </a:prstGeom>
        </p:spPr>
        <p:txBody>
          <a:bodyPr wrap="none">
            <a:spAutoFit/>
          </a:bodyPr>
          <a:lstStyle/>
          <a:p>
            <a:r>
              <a:rPr lang="de-DE" b="1" dirty="0">
                <a:solidFill>
                  <a:srgbClr val="385433"/>
                </a:solidFill>
                <a:latin typeface="Rubik" pitchFamily="2" charset="-79"/>
                <a:cs typeface="Rubik" pitchFamily="2" charset="-79"/>
              </a:rPr>
              <a:t>Immunsystem</a:t>
            </a:r>
            <a:endParaRPr lang="de-DE" b="1" dirty="0">
              <a:solidFill>
                <a:srgbClr val="385433"/>
              </a:solidFill>
              <a:effectLst/>
              <a:latin typeface="Rubik" pitchFamily="2" charset="-79"/>
              <a:cs typeface="Rubik" pitchFamily="2" charset="-79"/>
            </a:endParaRPr>
          </a:p>
        </p:txBody>
      </p:sp>
      <p:sp>
        <p:nvSpPr>
          <p:cNvPr id="14" name="Oval 13">
            <a:extLst>
              <a:ext uri="{FF2B5EF4-FFF2-40B4-BE49-F238E27FC236}">
                <a16:creationId xmlns:a16="http://schemas.microsoft.com/office/drawing/2014/main" id="{2F68D727-399F-4A44-9AE6-7629496C3B54}"/>
              </a:ext>
            </a:extLst>
          </p:cNvPr>
          <p:cNvSpPr/>
          <p:nvPr/>
        </p:nvSpPr>
        <p:spPr>
          <a:xfrm>
            <a:off x="6210854" y="4680950"/>
            <a:ext cx="2634218" cy="2634218"/>
          </a:xfrm>
          <a:prstGeom prst="ellipse">
            <a:avLst/>
          </a:prstGeom>
          <a:solidFill>
            <a:srgbClr val="AB7A87">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10" name="Rechteck 9">
            <a:extLst>
              <a:ext uri="{FF2B5EF4-FFF2-40B4-BE49-F238E27FC236}">
                <a16:creationId xmlns:a16="http://schemas.microsoft.com/office/drawing/2014/main" id="{E22D4565-1C2C-8440-A715-4A9A3FE37AA5}"/>
              </a:ext>
            </a:extLst>
          </p:cNvPr>
          <p:cNvSpPr/>
          <p:nvPr/>
        </p:nvSpPr>
        <p:spPr>
          <a:xfrm>
            <a:off x="6819962" y="5762152"/>
            <a:ext cx="1785257" cy="646331"/>
          </a:xfrm>
          <a:prstGeom prst="rect">
            <a:avLst/>
          </a:prstGeom>
        </p:spPr>
        <p:txBody>
          <a:bodyPr wrap="square">
            <a:spAutoFit/>
          </a:bodyPr>
          <a:lstStyle/>
          <a:p>
            <a:r>
              <a:rPr lang="de-DE" b="1" dirty="0">
                <a:solidFill>
                  <a:srgbClr val="385433"/>
                </a:solidFill>
                <a:latin typeface="Rubik" pitchFamily="2" charset="-79"/>
                <a:cs typeface="Rubik" pitchFamily="2" charset="-79"/>
              </a:rPr>
              <a:t>Ausleitung‭/‬</a:t>
            </a:r>
          </a:p>
          <a:p>
            <a:r>
              <a:rPr lang="de-DE" b="1" dirty="0">
                <a:solidFill>
                  <a:srgbClr val="385433"/>
                </a:solidFill>
                <a:latin typeface="Rubik" pitchFamily="2" charset="-79"/>
                <a:cs typeface="Rubik" pitchFamily="2" charset="-79"/>
              </a:rPr>
              <a:t>Entgiftung</a:t>
            </a:r>
            <a:endParaRPr lang="de-DE" b="1" dirty="0">
              <a:solidFill>
                <a:srgbClr val="385433"/>
              </a:solidFill>
              <a:effectLst/>
              <a:latin typeface="Rubik" pitchFamily="2" charset="-79"/>
              <a:cs typeface="Rubik" pitchFamily="2" charset="-79"/>
            </a:endParaRPr>
          </a:p>
        </p:txBody>
      </p:sp>
    </p:spTree>
    <p:extLst>
      <p:ext uri="{BB962C8B-B14F-4D97-AF65-F5344CB8AC3E}">
        <p14:creationId xmlns:p14="http://schemas.microsoft.com/office/powerpoint/2010/main" val="2621475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Darm</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695088" y="3059668"/>
            <a:ext cx="801823" cy="369332"/>
          </a:xfrm>
          <a:prstGeom prst="rect">
            <a:avLst/>
          </a:prstGeom>
        </p:spPr>
        <p:txBody>
          <a:bodyPr wrap="none">
            <a:spAutoFit/>
          </a:bodyPr>
          <a:lstStyle/>
          <a:p>
            <a:pPr algn="ctr"/>
            <a:r>
              <a:rPr lang="de-DE" b="1" dirty="0">
                <a:solidFill>
                  <a:schemeClr val="bg1"/>
                </a:solidFill>
                <a:latin typeface="Rubik" pitchFamily="2" charset="-79"/>
                <a:cs typeface="Rubik" pitchFamily="2" charset="-79"/>
              </a:rPr>
              <a:t>Darm</a:t>
            </a:r>
            <a:endParaRPr lang="de-DE" b="1" dirty="0">
              <a:solidFill>
                <a:schemeClr val="bg1"/>
              </a:solidFill>
              <a:effectLst/>
              <a:latin typeface="Rubik" pitchFamily="2" charset="-79"/>
              <a:cs typeface="Rubik" pitchFamily="2" charset="-79"/>
            </a:endParaRPr>
          </a:p>
        </p:txBody>
      </p:sp>
      <p:sp>
        <p:nvSpPr>
          <p:cNvPr id="11" name="Oval 10">
            <a:extLst>
              <a:ext uri="{FF2B5EF4-FFF2-40B4-BE49-F238E27FC236}">
                <a16:creationId xmlns:a16="http://schemas.microsoft.com/office/drawing/2014/main" id="{B1C86E9E-E677-5949-9338-CBA350185220}"/>
              </a:ext>
            </a:extLst>
          </p:cNvPr>
          <p:cNvSpPr/>
          <p:nvPr/>
        </p:nvSpPr>
        <p:spPr>
          <a:xfrm>
            <a:off x="3576636" y="-457168"/>
            <a:ext cx="2634218" cy="2634218"/>
          </a:xfrm>
          <a:prstGeom prst="ellipse">
            <a:avLst/>
          </a:prstGeom>
          <a:solidFill>
            <a:srgbClr val="75918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2" name="Rechteck 1">
            <a:extLst>
              <a:ext uri="{FF2B5EF4-FFF2-40B4-BE49-F238E27FC236}">
                <a16:creationId xmlns:a16="http://schemas.microsoft.com/office/drawing/2014/main" id="{E9ED2566-9CFD-8848-87A5-67161E88B498}"/>
              </a:ext>
            </a:extLst>
          </p:cNvPr>
          <p:cNvSpPr/>
          <p:nvPr/>
        </p:nvSpPr>
        <p:spPr>
          <a:xfrm>
            <a:off x="4231791" y="406165"/>
            <a:ext cx="1540329" cy="923330"/>
          </a:xfrm>
          <a:prstGeom prst="rect">
            <a:avLst/>
          </a:prstGeom>
        </p:spPr>
        <p:txBody>
          <a:bodyPr wrap="square">
            <a:spAutoFit/>
          </a:bodyPr>
          <a:lstStyle/>
          <a:p>
            <a:r>
              <a:rPr lang="de-DE" b="1" dirty="0">
                <a:solidFill>
                  <a:srgbClr val="385433"/>
                </a:solidFill>
                <a:latin typeface="Rubik" pitchFamily="2" charset="-79"/>
                <a:cs typeface="Rubik" pitchFamily="2" charset="-79"/>
              </a:rPr>
              <a:t>schlechte</a:t>
            </a:r>
          </a:p>
          <a:p>
            <a:r>
              <a:rPr lang="de-DE" b="1" dirty="0">
                <a:solidFill>
                  <a:srgbClr val="385433"/>
                </a:solidFill>
                <a:latin typeface="Rubik" pitchFamily="2" charset="-79"/>
                <a:cs typeface="Rubik" pitchFamily="2" charset="-79"/>
              </a:rPr>
              <a:t>Nährstoff-‬</a:t>
            </a:r>
          </a:p>
          <a:p>
            <a:r>
              <a:rPr lang="de-DE" b="1" dirty="0" err="1">
                <a:solidFill>
                  <a:srgbClr val="385433"/>
                </a:solidFill>
                <a:latin typeface="Rubik" pitchFamily="2" charset="-79"/>
                <a:cs typeface="Rubik" pitchFamily="2" charset="-79"/>
              </a:rPr>
              <a:t>verwertung</a:t>
            </a:r>
            <a:endParaRPr lang="de-DE" b="1" dirty="0">
              <a:solidFill>
                <a:srgbClr val="385433"/>
              </a:solidFill>
              <a:effectLst/>
              <a:latin typeface="Rubik" pitchFamily="2" charset="-79"/>
              <a:cs typeface="Rubik" pitchFamily="2" charset="-79"/>
            </a:endParaRPr>
          </a:p>
        </p:txBody>
      </p:sp>
      <p:sp>
        <p:nvSpPr>
          <p:cNvPr id="12" name="Oval 11">
            <a:extLst>
              <a:ext uri="{FF2B5EF4-FFF2-40B4-BE49-F238E27FC236}">
                <a16:creationId xmlns:a16="http://schemas.microsoft.com/office/drawing/2014/main" id="{A240F444-A634-D643-9E36-43AA6B58056C}"/>
              </a:ext>
            </a:extLst>
          </p:cNvPr>
          <p:cNvSpPr/>
          <p:nvPr/>
        </p:nvSpPr>
        <p:spPr>
          <a:xfrm>
            <a:off x="8207891" y="1061288"/>
            <a:ext cx="2634218" cy="2634218"/>
          </a:xfrm>
          <a:prstGeom prst="ellipse">
            <a:avLst/>
          </a:prstGeom>
          <a:solidFill>
            <a:srgbClr val="C2C9C4">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13" name="Oval 12">
            <a:extLst>
              <a:ext uri="{FF2B5EF4-FFF2-40B4-BE49-F238E27FC236}">
                <a16:creationId xmlns:a16="http://schemas.microsoft.com/office/drawing/2014/main" id="{550A7598-7853-AD40-823E-38227106C79F}"/>
              </a:ext>
            </a:extLst>
          </p:cNvPr>
          <p:cNvSpPr/>
          <p:nvPr/>
        </p:nvSpPr>
        <p:spPr>
          <a:xfrm>
            <a:off x="1105357" y="2296557"/>
            <a:ext cx="2634218" cy="2634218"/>
          </a:xfrm>
          <a:prstGeom prst="ellipse">
            <a:avLst/>
          </a:prstGeom>
          <a:solidFill>
            <a:srgbClr val="DE7D6B">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5" name="Rechteck 4">
            <a:extLst>
              <a:ext uri="{FF2B5EF4-FFF2-40B4-BE49-F238E27FC236}">
                <a16:creationId xmlns:a16="http://schemas.microsoft.com/office/drawing/2014/main" id="{BD41066A-7870-A547-A85A-7ED97521E454}"/>
              </a:ext>
            </a:extLst>
          </p:cNvPr>
          <p:cNvSpPr/>
          <p:nvPr/>
        </p:nvSpPr>
        <p:spPr>
          <a:xfrm>
            <a:off x="1639584" y="3429000"/>
            <a:ext cx="1031051" cy="369332"/>
          </a:xfrm>
          <a:prstGeom prst="rect">
            <a:avLst/>
          </a:prstGeom>
        </p:spPr>
        <p:txBody>
          <a:bodyPr wrap="none">
            <a:spAutoFit/>
          </a:bodyPr>
          <a:lstStyle/>
          <a:p>
            <a:r>
              <a:rPr lang="de-DE" b="1" dirty="0">
                <a:solidFill>
                  <a:srgbClr val="385433"/>
                </a:solidFill>
                <a:latin typeface="Rubik" pitchFamily="2" charset="-79"/>
                <a:cs typeface="Rubik" pitchFamily="2" charset="-79"/>
              </a:rPr>
              <a:t>Psyche</a:t>
            </a:r>
            <a:endParaRPr lang="de-DE" b="1" dirty="0">
              <a:solidFill>
                <a:srgbClr val="385433"/>
              </a:solidFill>
              <a:effectLst/>
              <a:latin typeface="Rubik" pitchFamily="2" charset="-79"/>
              <a:cs typeface="Rubik" pitchFamily="2" charset="-79"/>
            </a:endParaRPr>
          </a:p>
        </p:txBody>
      </p:sp>
      <p:sp>
        <p:nvSpPr>
          <p:cNvPr id="3" name="Rechteck 2">
            <a:extLst>
              <a:ext uri="{FF2B5EF4-FFF2-40B4-BE49-F238E27FC236}">
                <a16:creationId xmlns:a16="http://schemas.microsoft.com/office/drawing/2014/main" id="{0740295C-D387-B146-8BE0-E5CF5DAC598F}"/>
              </a:ext>
            </a:extLst>
          </p:cNvPr>
          <p:cNvSpPr/>
          <p:nvPr/>
        </p:nvSpPr>
        <p:spPr>
          <a:xfrm>
            <a:off x="8689675" y="2133991"/>
            <a:ext cx="1830950" cy="369332"/>
          </a:xfrm>
          <a:prstGeom prst="rect">
            <a:avLst/>
          </a:prstGeom>
        </p:spPr>
        <p:txBody>
          <a:bodyPr wrap="none">
            <a:spAutoFit/>
          </a:bodyPr>
          <a:lstStyle/>
          <a:p>
            <a:r>
              <a:rPr lang="de-DE" b="1" dirty="0">
                <a:solidFill>
                  <a:srgbClr val="385433"/>
                </a:solidFill>
                <a:latin typeface="Rubik" pitchFamily="2" charset="-79"/>
                <a:cs typeface="Rubik" pitchFamily="2" charset="-79"/>
              </a:rPr>
              <a:t>Immunsystem</a:t>
            </a:r>
            <a:endParaRPr lang="de-DE" b="1" dirty="0">
              <a:solidFill>
                <a:srgbClr val="385433"/>
              </a:solidFill>
              <a:effectLst/>
              <a:latin typeface="Rubik" pitchFamily="2" charset="-79"/>
              <a:cs typeface="Rubik" pitchFamily="2" charset="-79"/>
            </a:endParaRPr>
          </a:p>
        </p:txBody>
      </p:sp>
      <p:sp>
        <p:nvSpPr>
          <p:cNvPr id="14" name="Oval 13">
            <a:extLst>
              <a:ext uri="{FF2B5EF4-FFF2-40B4-BE49-F238E27FC236}">
                <a16:creationId xmlns:a16="http://schemas.microsoft.com/office/drawing/2014/main" id="{2F68D727-399F-4A44-9AE6-7629496C3B54}"/>
              </a:ext>
            </a:extLst>
          </p:cNvPr>
          <p:cNvSpPr/>
          <p:nvPr/>
        </p:nvSpPr>
        <p:spPr>
          <a:xfrm>
            <a:off x="6210854" y="4680950"/>
            <a:ext cx="2634218" cy="2634218"/>
          </a:xfrm>
          <a:prstGeom prst="ellipse">
            <a:avLst/>
          </a:prstGeom>
          <a:solidFill>
            <a:srgbClr val="AB7A87">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75918F"/>
              </a:solidFill>
            </a:endParaRPr>
          </a:p>
        </p:txBody>
      </p:sp>
      <p:sp>
        <p:nvSpPr>
          <p:cNvPr id="10" name="Rechteck 9">
            <a:extLst>
              <a:ext uri="{FF2B5EF4-FFF2-40B4-BE49-F238E27FC236}">
                <a16:creationId xmlns:a16="http://schemas.microsoft.com/office/drawing/2014/main" id="{E22D4565-1C2C-8440-A715-4A9A3FE37AA5}"/>
              </a:ext>
            </a:extLst>
          </p:cNvPr>
          <p:cNvSpPr/>
          <p:nvPr/>
        </p:nvSpPr>
        <p:spPr>
          <a:xfrm>
            <a:off x="6819962" y="5762152"/>
            <a:ext cx="1785257" cy="646331"/>
          </a:xfrm>
          <a:prstGeom prst="rect">
            <a:avLst/>
          </a:prstGeom>
        </p:spPr>
        <p:txBody>
          <a:bodyPr wrap="square">
            <a:spAutoFit/>
          </a:bodyPr>
          <a:lstStyle/>
          <a:p>
            <a:r>
              <a:rPr lang="de-DE" b="1" dirty="0">
                <a:solidFill>
                  <a:srgbClr val="385433"/>
                </a:solidFill>
                <a:latin typeface="Rubik" pitchFamily="2" charset="-79"/>
                <a:cs typeface="Rubik" pitchFamily="2" charset="-79"/>
              </a:rPr>
              <a:t>Ausleitung‭/‬</a:t>
            </a:r>
          </a:p>
          <a:p>
            <a:r>
              <a:rPr lang="de-DE" b="1" dirty="0">
                <a:solidFill>
                  <a:srgbClr val="385433"/>
                </a:solidFill>
                <a:latin typeface="Rubik" pitchFamily="2" charset="-79"/>
                <a:cs typeface="Rubik" pitchFamily="2" charset="-79"/>
              </a:rPr>
              <a:t>Entgiftung</a:t>
            </a:r>
            <a:endParaRPr lang="de-DE" b="1" dirty="0">
              <a:solidFill>
                <a:srgbClr val="385433"/>
              </a:solidFill>
              <a:effectLst/>
              <a:latin typeface="Rubik" pitchFamily="2" charset="-79"/>
              <a:cs typeface="Rubik" pitchFamily="2" charset="-79"/>
            </a:endParaRPr>
          </a:p>
        </p:txBody>
      </p:sp>
      <p:sp>
        <p:nvSpPr>
          <p:cNvPr id="15" name="Rechteck 14">
            <a:extLst>
              <a:ext uri="{FF2B5EF4-FFF2-40B4-BE49-F238E27FC236}">
                <a16:creationId xmlns:a16="http://schemas.microsoft.com/office/drawing/2014/main" id="{8D0FE5FF-9500-904C-BCCC-FB196A3EF82A}"/>
              </a:ext>
            </a:extLst>
          </p:cNvPr>
          <p:cNvSpPr/>
          <p:nvPr/>
        </p:nvSpPr>
        <p:spPr>
          <a:xfrm>
            <a:off x="2671504" y="164173"/>
            <a:ext cx="1548822" cy="369332"/>
          </a:xfrm>
          <a:prstGeom prst="rect">
            <a:avLst/>
          </a:prstGeom>
        </p:spPr>
        <p:txBody>
          <a:bodyPr wrap="none">
            <a:spAutoFit/>
          </a:bodyPr>
          <a:lstStyle/>
          <a:p>
            <a:r>
              <a:rPr lang="de-DE" dirty="0">
                <a:solidFill>
                  <a:srgbClr val="385433"/>
                </a:solidFill>
                <a:latin typeface="Rubik" pitchFamily="2" charset="-79"/>
                <a:cs typeface="Rubik" pitchFamily="2" charset="-79"/>
              </a:rPr>
              <a:t>Osteoporose</a:t>
            </a:r>
            <a:endParaRPr lang="de-DE" dirty="0">
              <a:solidFill>
                <a:srgbClr val="385433"/>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0605EDF3-DF47-5B43-8712-BA9CC700A0E5}"/>
              </a:ext>
            </a:extLst>
          </p:cNvPr>
          <p:cNvSpPr/>
          <p:nvPr/>
        </p:nvSpPr>
        <p:spPr>
          <a:xfrm>
            <a:off x="2639770" y="730394"/>
            <a:ext cx="1401346" cy="369332"/>
          </a:xfrm>
          <a:prstGeom prst="rect">
            <a:avLst/>
          </a:prstGeom>
        </p:spPr>
        <p:txBody>
          <a:bodyPr wrap="none">
            <a:spAutoFit/>
          </a:bodyPr>
          <a:lstStyle/>
          <a:p>
            <a:r>
              <a:rPr lang="de-DE" dirty="0">
                <a:solidFill>
                  <a:srgbClr val="385433"/>
                </a:solidFill>
                <a:latin typeface="Rubik" pitchFamily="2" charset="-79"/>
                <a:cs typeface="Rubik" pitchFamily="2" charset="-79"/>
              </a:rPr>
              <a:t>Haarausfall</a:t>
            </a:r>
            <a:endParaRPr lang="de-DE" dirty="0">
              <a:solidFill>
                <a:srgbClr val="385433"/>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7CAB4574-6370-8148-B444-8145D0DAD20D}"/>
              </a:ext>
            </a:extLst>
          </p:cNvPr>
          <p:cNvSpPr/>
          <p:nvPr/>
        </p:nvSpPr>
        <p:spPr>
          <a:xfrm>
            <a:off x="3245310" y="1269056"/>
            <a:ext cx="841897" cy="369332"/>
          </a:xfrm>
          <a:prstGeom prst="rect">
            <a:avLst/>
          </a:prstGeom>
        </p:spPr>
        <p:txBody>
          <a:bodyPr wrap="none">
            <a:spAutoFit/>
          </a:bodyPr>
          <a:lstStyle/>
          <a:p>
            <a:r>
              <a:rPr lang="de-DE" dirty="0">
                <a:solidFill>
                  <a:srgbClr val="385433"/>
                </a:solidFill>
                <a:latin typeface="Rubik" pitchFamily="2" charset="-79"/>
                <a:cs typeface="Rubik" pitchFamily="2" charset="-79"/>
              </a:rPr>
              <a:t>Karies</a:t>
            </a:r>
            <a:endParaRPr lang="de-DE" dirty="0">
              <a:solidFill>
                <a:srgbClr val="385433"/>
              </a:solidFill>
              <a:effectLst/>
              <a:latin typeface="Rubik" pitchFamily="2" charset="-79"/>
              <a:cs typeface="Rubik" pitchFamily="2" charset="-79"/>
            </a:endParaRPr>
          </a:p>
        </p:txBody>
      </p:sp>
      <p:sp>
        <p:nvSpPr>
          <p:cNvPr id="18" name="Rechteck 17">
            <a:extLst>
              <a:ext uri="{FF2B5EF4-FFF2-40B4-BE49-F238E27FC236}">
                <a16:creationId xmlns:a16="http://schemas.microsoft.com/office/drawing/2014/main" id="{2A11FE9F-9B2F-124E-B843-96972C3936A6}"/>
              </a:ext>
            </a:extLst>
          </p:cNvPr>
          <p:cNvSpPr/>
          <p:nvPr/>
        </p:nvSpPr>
        <p:spPr>
          <a:xfrm>
            <a:off x="5941170" y="435313"/>
            <a:ext cx="2335896" cy="369332"/>
          </a:xfrm>
          <a:prstGeom prst="rect">
            <a:avLst/>
          </a:prstGeom>
        </p:spPr>
        <p:txBody>
          <a:bodyPr wrap="none">
            <a:spAutoFit/>
          </a:bodyPr>
          <a:lstStyle/>
          <a:p>
            <a:r>
              <a:rPr lang="de-DE" dirty="0">
                <a:solidFill>
                  <a:srgbClr val="385433"/>
                </a:solidFill>
                <a:latin typeface="Heebo" pitchFamily="2" charset="-79"/>
                <a:cs typeface="Heebo" pitchFamily="2" charset="-79"/>
              </a:rPr>
              <a:t>brüchige Fingernägel</a:t>
            </a:r>
            <a:endParaRPr lang="de-DE" dirty="0">
              <a:solidFill>
                <a:srgbClr val="385433"/>
              </a:solidFill>
              <a:effectLst/>
              <a:latin typeface="Heebo" pitchFamily="2" charset="-79"/>
              <a:cs typeface="Heebo" pitchFamily="2" charset="-79"/>
            </a:endParaRPr>
          </a:p>
        </p:txBody>
      </p:sp>
      <p:sp>
        <p:nvSpPr>
          <p:cNvPr id="19" name="Rechteck 18">
            <a:extLst>
              <a:ext uri="{FF2B5EF4-FFF2-40B4-BE49-F238E27FC236}">
                <a16:creationId xmlns:a16="http://schemas.microsoft.com/office/drawing/2014/main" id="{D259BBA5-8A6A-714C-BEDD-7EDD604688DC}"/>
              </a:ext>
            </a:extLst>
          </p:cNvPr>
          <p:cNvSpPr/>
          <p:nvPr/>
        </p:nvSpPr>
        <p:spPr>
          <a:xfrm>
            <a:off x="9875379" y="1148547"/>
            <a:ext cx="1132041" cy="369332"/>
          </a:xfrm>
          <a:prstGeom prst="rect">
            <a:avLst/>
          </a:prstGeom>
        </p:spPr>
        <p:txBody>
          <a:bodyPr wrap="none">
            <a:spAutoFit/>
          </a:bodyPr>
          <a:lstStyle/>
          <a:p>
            <a:r>
              <a:rPr lang="de-DE" dirty="0">
                <a:solidFill>
                  <a:srgbClr val="385433"/>
                </a:solidFill>
                <a:latin typeface="Rubik" pitchFamily="2" charset="-79"/>
                <a:cs typeface="Rubik" pitchFamily="2" charset="-79"/>
              </a:rPr>
              <a:t>Allergien</a:t>
            </a:r>
            <a:endParaRPr lang="de-DE" dirty="0">
              <a:solidFill>
                <a:srgbClr val="385433"/>
              </a:solidFill>
              <a:effectLst/>
              <a:latin typeface="Rubik" pitchFamily="2" charset="-79"/>
              <a:cs typeface="Rubik" pitchFamily="2" charset="-79"/>
            </a:endParaRPr>
          </a:p>
        </p:txBody>
      </p:sp>
      <p:sp>
        <p:nvSpPr>
          <p:cNvPr id="20" name="Rechteck 19">
            <a:extLst>
              <a:ext uri="{FF2B5EF4-FFF2-40B4-BE49-F238E27FC236}">
                <a16:creationId xmlns:a16="http://schemas.microsoft.com/office/drawing/2014/main" id="{FE5CC3F9-6234-1941-B48F-1388EF1C6D4A}"/>
              </a:ext>
            </a:extLst>
          </p:cNvPr>
          <p:cNvSpPr/>
          <p:nvPr/>
        </p:nvSpPr>
        <p:spPr>
          <a:xfrm>
            <a:off x="7903059" y="1354367"/>
            <a:ext cx="1773242" cy="369332"/>
          </a:xfrm>
          <a:prstGeom prst="rect">
            <a:avLst/>
          </a:prstGeom>
        </p:spPr>
        <p:txBody>
          <a:bodyPr wrap="none">
            <a:spAutoFit/>
          </a:bodyPr>
          <a:lstStyle/>
          <a:p>
            <a:r>
              <a:rPr lang="de-DE" dirty="0">
                <a:solidFill>
                  <a:srgbClr val="385433"/>
                </a:solidFill>
                <a:latin typeface="Rubik" pitchFamily="2" charset="-79"/>
                <a:cs typeface="Rubik" pitchFamily="2" charset="-79"/>
              </a:rPr>
              <a:t>Entzündungen</a:t>
            </a:r>
            <a:endParaRPr lang="de-DE" dirty="0">
              <a:solidFill>
                <a:srgbClr val="385433"/>
              </a:solidFill>
              <a:effectLst/>
              <a:latin typeface="Rubik" pitchFamily="2" charset="-79"/>
              <a:cs typeface="Rubik" pitchFamily="2" charset="-79"/>
            </a:endParaRPr>
          </a:p>
        </p:txBody>
      </p:sp>
      <p:sp>
        <p:nvSpPr>
          <p:cNvPr id="21" name="Rechteck 20">
            <a:extLst>
              <a:ext uri="{FF2B5EF4-FFF2-40B4-BE49-F238E27FC236}">
                <a16:creationId xmlns:a16="http://schemas.microsoft.com/office/drawing/2014/main" id="{0EC9B1E5-15C5-9244-A0D8-1B408E39AE30}"/>
              </a:ext>
            </a:extLst>
          </p:cNvPr>
          <p:cNvSpPr/>
          <p:nvPr/>
        </p:nvSpPr>
        <p:spPr>
          <a:xfrm>
            <a:off x="10511831" y="1785799"/>
            <a:ext cx="797013" cy="369332"/>
          </a:xfrm>
          <a:prstGeom prst="rect">
            <a:avLst/>
          </a:prstGeom>
        </p:spPr>
        <p:txBody>
          <a:bodyPr wrap="none">
            <a:spAutoFit/>
          </a:bodyPr>
          <a:lstStyle/>
          <a:p>
            <a:r>
              <a:rPr lang="de-DE" dirty="0">
                <a:solidFill>
                  <a:srgbClr val="385433"/>
                </a:solidFill>
                <a:latin typeface="Rubik" pitchFamily="2" charset="-79"/>
                <a:cs typeface="Rubik" pitchFamily="2" charset="-79"/>
              </a:rPr>
              <a:t>Krebs</a:t>
            </a:r>
            <a:endParaRPr lang="de-DE" dirty="0">
              <a:solidFill>
                <a:srgbClr val="385433"/>
              </a:solidFill>
              <a:effectLst/>
              <a:latin typeface="Rubik" pitchFamily="2" charset="-79"/>
              <a:cs typeface="Rubik" pitchFamily="2" charset="-79"/>
            </a:endParaRPr>
          </a:p>
        </p:txBody>
      </p:sp>
      <p:sp>
        <p:nvSpPr>
          <p:cNvPr id="22" name="Rechteck 21">
            <a:extLst>
              <a:ext uri="{FF2B5EF4-FFF2-40B4-BE49-F238E27FC236}">
                <a16:creationId xmlns:a16="http://schemas.microsoft.com/office/drawing/2014/main" id="{61356F28-D258-1149-9641-7A012998CB2A}"/>
              </a:ext>
            </a:extLst>
          </p:cNvPr>
          <p:cNvSpPr/>
          <p:nvPr/>
        </p:nvSpPr>
        <p:spPr>
          <a:xfrm>
            <a:off x="10309051" y="2951816"/>
            <a:ext cx="942887" cy="369332"/>
          </a:xfrm>
          <a:prstGeom prst="rect">
            <a:avLst/>
          </a:prstGeom>
        </p:spPr>
        <p:txBody>
          <a:bodyPr wrap="none">
            <a:spAutoFit/>
          </a:bodyPr>
          <a:lstStyle/>
          <a:p>
            <a:r>
              <a:rPr lang="de-DE" dirty="0">
                <a:solidFill>
                  <a:srgbClr val="385433"/>
                </a:solidFill>
                <a:latin typeface="Rubik" pitchFamily="2" charset="-79"/>
                <a:cs typeface="Rubik" pitchFamily="2" charset="-79"/>
              </a:rPr>
              <a:t>Infekte</a:t>
            </a:r>
            <a:endParaRPr lang="de-DE" dirty="0">
              <a:solidFill>
                <a:srgbClr val="385433"/>
              </a:solidFill>
              <a:effectLst/>
              <a:latin typeface="Rubik" pitchFamily="2" charset="-79"/>
              <a:cs typeface="Rubik" pitchFamily="2" charset="-79"/>
            </a:endParaRPr>
          </a:p>
        </p:txBody>
      </p:sp>
      <p:sp>
        <p:nvSpPr>
          <p:cNvPr id="23" name="Rechteck 22">
            <a:extLst>
              <a:ext uri="{FF2B5EF4-FFF2-40B4-BE49-F238E27FC236}">
                <a16:creationId xmlns:a16="http://schemas.microsoft.com/office/drawing/2014/main" id="{4DBE0076-E5BE-974F-AD3D-E09CB99EF9DD}"/>
              </a:ext>
            </a:extLst>
          </p:cNvPr>
          <p:cNvSpPr/>
          <p:nvPr/>
        </p:nvSpPr>
        <p:spPr>
          <a:xfrm>
            <a:off x="9725397" y="3423948"/>
            <a:ext cx="1077539" cy="369332"/>
          </a:xfrm>
          <a:prstGeom prst="rect">
            <a:avLst/>
          </a:prstGeom>
        </p:spPr>
        <p:txBody>
          <a:bodyPr wrap="none">
            <a:spAutoFit/>
          </a:bodyPr>
          <a:lstStyle/>
          <a:p>
            <a:r>
              <a:rPr lang="de-DE" dirty="0">
                <a:solidFill>
                  <a:srgbClr val="385433"/>
                </a:solidFill>
                <a:latin typeface="Rubik" pitchFamily="2" charset="-79"/>
                <a:cs typeface="Rubik" pitchFamily="2" charset="-79"/>
              </a:rPr>
              <a:t>Rheuma</a:t>
            </a:r>
            <a:endParaRPr lang="de-DE" dirty="0">
              <a:solidFill>
                <a:srgbClr val="385433"/>
              </a:solidFill>
              <a:effectLst/>
              <a:latin typeface="Rubik" pitchFamily="2" charset="-79"/>
              <a:cs typeface="Rubik" pitchFamily="2" charset="-79"/>
            </a:endParaRPr>
          </a:p>
        </p:txBody>
      </p:sp>
      <p:sp>
        <p:nvSpPr>
          <p:cNvPr id="24" name="Rechteck 23">
            <a:extLst>
              <a:ext uri="{FF2B5EF4-FFF2-40B4-BE49-F238E27FC236}">
                <a16:creationId xmlns:a16="http://schemas.microsoft.com/office/drawing/2014/main" id="{74D42BFF-5E2C-634B-A369-9AE5385E6EDB}"/>
              </a:ext>
            </a:extLst>
          </p:cNvPr>
          <p:cNvSpPr/>
          <p:nvPr/>
        </p:nvSpPr>
        <p:spPr>
          <a:xfrm>
            <a:off x="1539703" y="2172351"/>
            <a:ext cx="1303562" cy="369332"/>
          </a:xfrm>
          <a:prstGeom prst="rect">
            <a:avLst/>
          </a:prstGeom>
        </p:spPr>
        <p:txBody>
          <a:bodyPr wrap="none">
            <a:spAutoFit/>
          </a:bodyPr>
          <a:lstStyle/>
          <a:p>
            <a:r>
              <a:rPr lang="de-DE" dirty="0">
                <a:solidFill>
                  <a:srgbClr val="385433"/>
                </a:solidFill>
                <a:latin typeface="Rubik" pitchFamily="2" charset="-79"/>
                <a:cs typeface="Rubik" pitchFamily="2" charset="-79"/>
              </a:rPr>
              <a:t>Nervosität</a:t>
            </a:r>
            <a:endParaRPr lang="de-DE" dirty="0">
              <a:solidFill>
                <a:srgbClr val="385433"/>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9E6E2021-158B-1B49-A556-E905B35135FC}"/>
              </a:ext>
            </a:extLst>
          </p:cNvPr>
          <p:cNvSpPr/>
          <p:nvPr/>
        </p:nvSpPr>
        <p:spPr>
          <a:xfrm>
            <a:off x="895279" y="2558011"/>
            <a:ext cx="952505" cy="369332"/>
          </a:xfrm>
          <a:prstGeom prst="rect">
            <a:avLst/>
          </a:prstGeom>
        </p:spPr>
        <p:txBody>
          <a:bodyPr wrap="none">
            <a:spAutoFit/>
          </a:bodyPr>
          <a:lstStyle/>
          <a:p>
            <a:r>
              <a:rPr lang="de-DE" dirty="0">
                <a:solidFill>
                  <a:srgbClr val="385433"/>
                </a:solidFill>
                <a:latin typeface="Rubik" pitchFamily="2" charset="-79"/>
                <a:cs typeface="Rubik" pitchFamily="2" charset="-79"/>
              </a:rPr>
              <a:t>Ängste</a:t>
            </a:r>
            <a:endParaRPr lang="de-DE" dirty="0">
              <a:solidFill>
                <a:srgbClr val="385433"/>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F2172C53-D5CE-5E42-BBDF-852B1B2A43CF}"/>
              </a:ext>
            </a:extLst>
          </p:cNvPr>
          <p:cNvSpPr/>
          <p:nvPr/>
        </p:nvSpPr>
        <p:spPr>
          <a:xfrm>
            <a:off x="220101" y="3930657"/>
            <a:ext cx="1981633" cy="369332"/>
          </a:xfrm>
          <a:prstGeom prst="rect">
            <a:avLst/>
          </a:prstGeom>
        </p:spPr>
        <p:txBody>
          <a:bodyPr wrap="none">
            <a:spAutoFit/>
          </a:bodyPr>
          <a:lstStyle/>
          <a:p>
            <a:r>
              <a:rPr lang="de-DE" dirty="0">
                <a:solidFill>
                  <a:srgbClr val="385433"/>
                </a:solidFill>
                <a:latin typeface="Rubik" pitchFamily="2" charset="-79"/>
                <a:cs typeface="Rubik" pitchFamily="2" charset="-79"/>
              </a:rPr>
              <a:t>Schlafstörungen</a:t>
            </a:r>
            <a:endParaRPr lang="de-DE" dirty="0">
              <a:solidFill>
                <a:srgbClr val="385433"/>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D9B0B015-A3CB-B14A-ABBB-C48617EF370E}"/>
              </a:ext>
            </a:extLst>
          </p:cNvPr>
          <p:cNvSpPr/>
          <p:nvPr/>
        </p:nvSpPr>
        <p:spPr>
          <a:xfrm>
            <a:off x="2855732" y="4496284"/>
            <a:ext cx="1391728" cy="369332"/>
          </a:xfrm>
          <a:prstGeom prst="rect">
            <a:avLst/>
          </a:prstGeom>
        </p:spPr>
        <p:txBody>
          <a:bodyPr wrap="none">
            <a:spAutoFit/>
          </a:bodyPr>
          <a:lstStyle/>
          <a:p>
            <a:r>
              <a:rPr lang="de-DE" dirty="0">
                <a:solidFill>
                  <a:srgbClr val="385433"/>
                </a:solidFill>
                <a:latin typeface="Rubik" pitchFamily="2" charset="-79"/>
                <a:cs typeface="Rubik" pitchFamily="2" charset="-79"/>
              </a:rPr>
              <a:t>Depression</a:t>
            </a:r>
            <a:endParaRPr lang="de-DE" dirty="0">
              <a:solidFill>
                <a:srgbClr val="385433"/>
              </a:solidFill>
              <a:effectLst/>
              <a:latin typeface="Rubik" pitchFamily="2" charset="-79"/>
              <a:cs typeface="Rubik" pitchFamily="2" charset="-79"/>
            </a:endParaRPr>
          </a:p>
        </p:txBody>
      </p:sp>
      <p:sp>
        <p:nvSpPr>
          <p:cNvPr id="28" name="Rechteck 27">
            <a:extLst>
              <a:ext uri="{FF2B5EF4-FFF2-40B4-BE49-F238E27FC236}">
                <a16:creationId xmlns:a16="http://schemas.microsoft.com/office/drawing/2014/main" id="{053CADBB-C3C1-4443-8902-A04BF91D8F6F}"/>
              </a:ext>
            </a:extLst>
          </p:cNvPr>
          <p:cNvSpPr/>
          <p:nvPr/>
        </p:nvSpPr>
        <p:spPr>
          <a:xfrm>
            <a:off x="765213" y="4701978"/>
            <a:ext cx="1991251" cy="369332"/>
          </a:xfrm>
          <a:prstGeom prst="rect">
            <a:avLst/>
          </a:prstGeom>
        </p:spPr>
        <p:txBody>
          <a:bodyPr wrap="none">
            <a:spAutoFit/>
          </a:bodyPr>
          <a:lstStyle/>
          <a:p>
            <a:r>
              <a:rPr lang="de-DE" dirty="0">
                <a:solidFill>
                  <a:srgbClr val="385433"/>
                </a:solidFill>
                <a:latin typeface="Rubik" pitchFamily="2" charset="-79"/>
                <a:cs typeface="Rubik" pitchFamily="2" charset="-79"/>
              </a:rPr>
              <a:t>Antriebslosigkeit</a:t>
            </a:r>
            <a:endParaRPr lang="de-DE" dirty="0">
              <a:solidFill>
                <a:srgbClr val="385433"/>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8C0D90EB-6B7D-CD4C-AEE8-0976D6E0700E}"/>
              </a:ext>
            </a:extLst>
          </p:cNvPr>
          <p:cNvSpPr/>
          <p:nvPr/>
        </p:nvSpPr>
        <p:spPr>
          <a:xfrm>
            <a:off x="6095999" y="5112369"/>
            <a:ext cx="1045479" cy="369332"/>
          </a:xfrm>
          <a:prstGeom prst="rect">
            <a:avLst/>
          </a:prstGeom>
        </p:spPr>
        <p:txBody>
          <a:bodyPr wrap="none">
            <a:spAutoFit/>
          </a:bodyPr>
          <a:lstStyle/>
          <a:p>
            <a:r>
              <a:rPr lang="de-DE" dirty="0">
                <a:solidFill>
                  <a:srgbClr val="385433"/>
                </a:solidFill>
                <a:latin typeface="Rubik" pitchFamily="2" charset="-79"/>
                <a:cs typeface="Rubik" pitchFamily="2" charset="-79"/>
              </a:rPr>
              <a:t>Migräne</a:t>
            </a:r>
            <a:endParaRPr lang="de-DE" dirty="0">
              <a:solidFill>
                <a:srgbClr val="385433"/>
              </a:solidFill>
              <a:effectLst/>
              <a:latin typeface="Rubik" pitchFamily="2" charset="-79"/>
              <a:cs typeface="Rubik" pitchFamily="2" charset="-79"/>
            </a:endParaRPr>
          </a:p>
        </p:txBody>
      </p:sp>
      <p:sp>
        <p:nvSpPr>
          <p:cNvPr id="30" name="Rechteck 29">
            <a:extLst>
              <a:ext uri="{FF2B5EF4-FFF2-40B4-BE49-F238E27FC236}">
                <a16:creationId xmlns:a16="http://schemas.microsoft.com/office/drawing/2014/main" id="{5FA6179A-75BC-CA46-AF20-5490F3507DCD}"/>
              </a:ext>
            </a:extLst>
          </p:cNvPr>
          <p:cNvSpPr/>
          <p:nvPr/>
        </p:nvSpPr>
        <p:spPr>
          <a:xfrm>
            <a:off x="5269490" y="5514358"/>
            <a:ext cx="1773242" cy="369332"/>
          </a:xfrm>
          <a:prstGeom prst="rect">
            <a:avLst/>
          </a:prstGeom>
        </p:spPr>
        <p:txBody>
          <a:bodyPr wrap="none">
            <a:spAutoFit/>
          </a:bodyPr>
          <a:lstStyle/>
          <a:p>
            <a:r>
              <a:rPr lang="de-DE" dirty="0">
                <a:solidFill>
                  <a:srgbClr val="385433"/>
                </a:solidFill>
                <a:latin typeface="Rubik" pitchFamily="2" charset="-79"/>
                <a:cs typeface="Rubik" pitchFamily="2" charset="-79"/>
              </a:rPr>
              <a:t>Entzündungen</a:t>
            </a:r>
            <a:endParaRPr lang="de-DE" dirty="0">
              <a:solidFill>
                <a:srgbClr val="385433"/>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2A644345-324C-FB46-99E4-0F37EA769FEC}"/>
              </a:ext>
            </a:extLst>
          </p:cNvPr>
          <p:cNvSpPr/>
          <p:nvPr/>
        </p:nvSpPr>
        <p:spPr>
          <a:xfrm>
            <a:off x="5132434" y="5908068"/>
            <a:ext cx="1406154" cy="369332"/>
          </a:xfrm>
          <a:prstGeom prst="rect">
            <a:avLst/>
          </a:prstGeom>
        </p:spPr>
        <p:txBody>
          <a:bodyPr wrap="none">
            <a:spAutoFit/>
          </a:bodyPr>
          <a:lstStyle/>
          <a:p>
            <a:r>
              <a:rPr lang="de-DE" dirty="0">
                <a:solidFill>
                  <a:srgbClr val="385433"/>
                </a:solidFill>
                <a:latin typeface="Rubik" pitchFamily="2" charset="-79"/>
                <a:cs typeface="Rubik" pitchFamily="2" charset="-79"/>
              </a:rPr>
              <a:t>Schmerzen</a:t>
            </a:r>
            <a:endParaRPr lang="de-DE" dirty="0">
              <a:solidFill>
                <a:srgbClr val="385433"/>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ECB65631-6BFE-884F-93D5-3C12B1FC6A43}"/>
              </a:ext>
            </a:extLst>
          </p:cNvPr>
          <p:cNvSpPr/>
          <p:nvPr/>
        </p:nvSpPr>
        <p:spPr>
          <a:xfrm>
            <a:off x="5903299" y="6301778"/>
            <a:ext cx="797013" cy="369332"/>
          </a:xfrm>
          <a:prstGeom prst="rect">
            <a:avLst/>
          </a:prstGeom>
        </p:spPr>
        <p:txBody>
          <a:bodyPr wrap="none">
            <a:spAutoFit/>
          </a:bodyPr>
          <a:lstStyle/>
          <a:p>
            <a:r>
              <a:rPr lang="de-DE" dirty="0">
                <a:solidFill>
                  <a:srgbClr val="385433"/>
                </a:solidFill>
                <a:latin typeface="Rubik" pitchFamily="2" charset="-79"/>
                <a:cs typeface="Rubik" pitchFamily="2" charset="-79"/>
              </a:rPr>
              <a:t>Krebs</a:t>
            </a:r>
            <a:endParaRPr lang="de-DE" dirty="0">
              <a:solidFill>
                <a:srgbClr val="385433"/>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C7CD1D95-FC73-7D4A-A619-74DC1BB43BE3}"/>
              </a:ext>
            </a:extLst>
          </p:cNvPr>
          <p:cNvSpPr/>
          <p:nvPr/>
        </p:nvSpPr>
        <p:spPr>
          <a:xfrm>
            <a:off x="7498050" y="4667553"/>
            <a:ext cx="1500732" cy="369332"/>
          </a:xfrm>
          <a:prstGeom prst="rect">
            <a:avLst/>
          </a:prstGeom>
        </p:spPr>
        <p:txBody>
          <a:bodyPr wrap="none">
            <a:spAutoFit/>
          </a:bodyPr>
          <a:lstStyle/>
          <a:p>
            <a:r>
              <a:rPr lang="de-DE" dirty="0">
                <a:solidFill>
                  <a:srgbClr val="385433"/>
                </a:solidFill>
                <a:latin typeface="Rubik" pitchFamily="2" charset="-79"/>
                <a:cs typeface="Rubik" pitchFamily="2" charset="-79"/>
              </a:rPr>
              <a:t>Polyarthritis</a:t>
            </a:r>
            <a:endParaRPr lang="de-DE" dirty="0">
              <a:solidFill>
                <a:srgbClr val="385433"/>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39278017-E3A6-E549-912E-A472513E8C28}"/>
              </a:ext>
            </a:extLst>
          </p:cNvPr>
          <p:cNvSpPr/>
          <p:nvPr/>
        </p:nvSpPr>
        <p:spPr>
          <a:xfrm>
            <a:off x="8120132" y="5072790"/>
            <a:ext cx="2180405" cy="369332"/>
          </a:xfrm>
          <a:prstGeom prst="rect">
            <a:avLst/>
          </a:prstGeom>
        </p:spPr>
        <p:txBody>
          <a:bodyPr wrap="none">
            <a:spAutoFit/>
          </a:bodyPr>
          <a:lstStyle/>
          <a:p>
            <a:r>
              <a:rPr lang="de-DE" dirty="0">
                <a:solidFill>
                  <a:srgbClr val="385433"/>
                </a:solidFill>
                <a:latin typeface="Rubik" pitchFamily="2" charset="-79"/>
                <a:cs typeface="Rubik" pitchFamily="2" charset="-79"/>
              </a:rPr>
              <a:t>Herzerkrankungen</a:t>
            </a:r>
            <a:endParaRPr lang="de-DE" dirty="0">
              <a:solidFill>
                <a:srgbClr val="385433"/>
              </a:solidFill>
              <a:effectLst/>
              <a:latin typeface="Rubik" pitchFamily="2" charset="-79"/>
              <a:cs typeface="Rubik" pitchFamily="2" charset="-79"/>
            </a:endParaRPr>
          </a:p>
        </p:txBody>
      </p:sp>
      <p:sp>
        <p:nvSpPr>
          <p:cNvPr id="35" name="Rechteck 34">
            <a:extLst>
              <a:ext uri="{FF2B5EF4-FFF2-40B4-BE49-F238E27FC236}">
                <a16:creationId xmlns:a16="http://schemas.microsoft.com/office/drawing/2014/main" id="{3C8AB3D9-639A-164F-9C72-C5A78C0CA165}"/>
              </a:ext>
            </a:extLst>
          </p:cNvPr>
          <p:cNvSpPr/>
          <p:nvPr/>
        </p:nvSpPr>
        <p:spPr>
          <a:xfrm>
            <a:off x="8429309" y="5566341"/>
            <a:ext cx="2119491" cy="369332"/>
          </a:xfrm>
          <a:prstGeom prst="rect">
            <a:avLst/>
          </a:prstGeom>
        </p:spPr>
        <p:txBody>
          <a:bodyPr wrap="none">
            <a:spAutoFit/>
          </a:bodyPr>
          <a:lstStyle/>
          <a:p>
            <a:r>
              <a:rPr lang="de-DE" dirty="0">
                <a:solidFill>
                  <a:srgbClr val="385433"/>
                </a:solidFill>
                <a:latin typeface="Rubik" pitchFamily="2" charset="-79"/>
                <a:cs typeface="Rubik" pitchFamily="2" charset="-79"/>
              </a:rPr>
              <a:t>Bluterkrankungen</a:t>
            </a:r>
            <a:endParaRPr lang="de-DE" dirty="0">
              <a:solidFill>
                <a:srgbClr val="385433"/>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3A3344E2-B048-A840-B433-888C3EBB2286}"/>
              </a:ext>
            </a:extLst>
          </p:cNvPr>
          <p:cNvSpPr/>
          <p:nvPr/>
        </p:nvSpPr>
        <p:spPr>
          <a:xfrm>
            <a:off x="8429309" y="6118087"/>
            <a:ext cx="1975221" cy="369332"/>
          </a:xfrm>
          <a:prstGeom prst="rect">
            <a:avLst/>
          </a:prstGeom>
        </p:spPr>
        <p:txBody>
          <a:bodyPr wrap="none">
            <a:spAutoFit/>
          </a:bodyPr>
          <a:lstStyle/>
          <a:p>
            <a:r>
              <a:rPr lang="de-DE" dirty="0">
                <a:solidFill>
                  <a:srgbClr val="385433"/>
                </a:solidFill>
                <a:latin typeface="Rubik" pitchFamily="2" charset="-79"/>
                <a:cs typeface="Rubik" pitchFamily="2" charset="-79"/>
              </a:rPr>
              <a:t>chron. Müdigkeit</a:t>
            </a:r>
            <a:endParaRPr lang="de-DE" dirty="0">
              <a:solidFill>
                <a:srgbClr val="385433"/>
              </a:solidFill>
              <a:effectLst/>
              <a:latin typeface="Rubik" pitchFamily="2" charset="-79"/>
              <a:cs typeface="Rubik" pitchFamily="2" charset="-79"/>
            </a:endParaRPr>
          </a:p>
        </p:txBody>
      </p:sp>
    </p:spTree>
    <p:extLst>
      <p:ext uri="{BB962C8B-B14F-4D97-AF65-F5344CB8AC3E}">
        <p14:creationId xmlns:p14="http://schemas.microsoft.com/office/powerpoint/2010/main" val="18855709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Darm</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723943" y="3059668"/>
            <a:ext cx="744113" cy="369332"/>
          </a:xfrm>
          <a:prstGeom prst="rect">
            <a:avLst/>
          </a:prstGeom>
        </p:spPr>
        <p:txBody>
          <a:bodyPr wrap="none">
            <a:spAutoFit/>
          </a:bodyPr>
          <a:lstStyle/>
          <a:p>
            <a:pPr algn="ctr"/>
            <a:r>
              <a:rPr lang="de-DE" b="1" dirty="0">
                <a:solidFill>
                  <a:schemeClr val="bg1"/>
                </a:solidFill>
                <a:latin typeface="Heebo" pitchFamily="2" charset="-79"/>
                <a:cs typeface="Heebo" pitchFamily="2" charset="-79"/>
              </a:rPr>
              <a:t>Darm</a:t>
            </a:r>
            <a:endParaRPr lang="de-DE" dirty="0">
              <a:solidFill>
                <a:schemeClr val="bg1"/>
              </a:solidFill>
              <a:effectLst/>
              <a:latin typeface="Heebo" pitchFamily="2" charset="-79"/>
              <a:cs typeface="Heebo" pitchFamily="2" charset="-79"/>
            </a:endParaRPr>
          </a:p>
        </p:txBody>
      </p:sp>
      <p:sp>
        <p:nvSpPr>
          <p:cNvPr id="15" name="Rechteck 14">
            <a:extLst>
              <a:ext uri="{FF2B5EF4-FFF2-40B4-BE49-F238E27FC236}">
                <a16:creationId xmlns:a16="http://schemas.microsoft.com/office/drawing/2014/main" id="{05E6E33F-76B9-3E43-ADE3-3A27D466B820}"/>
              </a:ext>
            </a:extLst>
          </p:cNvPr>
          <p:cNvSpPr/>
          <p:nvPr/>
        </p:nvSpPr>
        <p:spPr>
          <a:xfrm>
            <a:off x="2584453" y="244198"/>
            <a:ext cx="2309291" cy="1107996"/>
          </a:xfrm>
          <a:prstGeom prst="rect">
            <a:avLst/>
          </a:prstGeom>
        </p:spPr>
        <p:txBody>
          <a:bodyPr wrap="square">
            <a:spAutoFit/>
          </a:bodyPr>
          <a:lstStyle/>
          <a:p>
            <a:r>
              <a:rPr lang="de-DE" sz="4800" dirty="0">
                <a:solidFill>
                  <a:srgbClr val="DEB04D"/>
                </a:solidFill>
                <a:latin typeface="Philosopher" pitchFamily="2" charset="77"/>
              </a:rPr>
              <a:t>80 %</a:t>
            </a:r>
          </a:p>
          <a:p>
            <a:r>
              <a:rPr lang="de-DE" dirty="0">
                <a:solidFill>
                  <a:srgbClr val="DEB04D"/>
                </a:solidFill>
                <a:latin typeface="Heebo" pitchFamily="2" charset="-79"/>
                <a:cs typeface="Heebo" pitchFamily="2" charset="-79"/>
              </a:rPr>
              <a:t>des Immunsystems</a:t>
            </a:r>
            <a:endParaRPr lang="de-DE" dirty="0">
              <a:solidFill>
                <a:srgbClr val="DEB04D"/>
              </a:solidFill>
              <a:effectLst/>
              <a:latin typeface="Heebo" pitchFamily="2" charset="-79"/>
              <a:cs typeface="Heebo" pitchFamily="2" charset="-79"/>
            </a:endParaRPr>
          </a:p>
        </p:txBody>
      </p:sp>
      <p:sp>
        <p:nvSpPr>
          <p:cNvPr id="16" name="Rechteck 15">
            <a:extLst>
              <a:ext uri="{FF2B5EF4-FFF2-40B4-BE49-F238E27FC236}">
                <a16:creationId xmlns:a16="http://schemas.microsoft.com/office/drawing/2014/main" id="{6C27D0FD-D08A-374C-968D-6C890A1C0AB3}"/>
              </a:ext>
            </a:extLst>
          </p:cNvPr>
          <p:cNvSpPr/>
          <p:nvPr/>
        </p:nvSpPr>
        <p:spPr>
          <a:xfrm>
            <a:off x="647636" y="2136338"/>
            <a:ext cx="2627642" cy="1107996"/>
          </a:xfrm>
          <a:prstGeom prst="rect">
            <a:avLst/>
          </a:prstGeom>
        </p:spPr>
        <p:txBody>
          <a:bodyPr wrap="none">
            <a:spAutoFit/>
          </a:bodyPr>
          <a:lstStyle/>
          <a:p>
            <a:r>
              <a:rPr lang="de-DE" sz="4800" dirty="0">
                <a:solidFill>
                  <a:srgbClr val="DEB04D"/>
                </a:solidFill>
                <a:latin typeface="Philosopher" pitchFamily="2" charset="77"/>
                <a:cs typeface="Heebo" pitchFamily="2" charset="-79"/>
              </a:rPr>
              <a:t>1,5 - 3 kg </a:t>
            </a:r>
          </a:p>
          <a:p>
            <a:r>
              <a:rPr lang="de-DE" dirty="0">
                <a:solidFill>
                  <a:srgbClr val="DEB04D"/>
                </a:solidFill>
                <a:latin typeface="Heebo" pitchFamily="2" charset="-79"/>
                <a:cs typeface="Heebo" pitchFamily="2" charset="-79"/>
              </a:rPr>
              <a:t>Darmbakterien</a:t>
            </a:r>
            <a:endParaRPr lang="de-DE" dirty="0">
              <a:solidFill>
                <a:srgbClr val="DEB04D"/>
              </a:solidFill>
              <a:effectLst/>
              <a:latin typeface="Heebo" pitchFamily="2" charset="-79"/>
              <a:cs typeface="Heebo" pitchFamily="2" charset="-79"/>
            </a:endParaRPr>
          </a:p>
        </p:txBody>
      </p:sp>
      <p:sp>
        <p:nvSpPr>
          <p:cNvPr id="17" name="Rechteck 16">
            <a:extLst>
              <a:ext uri="{FF2B5EF4-FFF2-40B4-BE49-F238E27FC236}">
                <a16:creationId xmlns:a16="http://schemas.microsoft.com/office/drawing/2014/main" id="{43B8A7AA-0273-0840-91F2-B67831CA04AA}"/>
              </a:ext>
            </a:extLst>
          </p:cNvPr>
          <p:cNvSpPr/>
          <p:nvPr/>
        </p:nvSpPr>
        <p:spPr>
          <a:xfrm>
            <a:off x="908281" y="4524758"/>
            <a:ext cx="3352343" cy="1107996"/>
          </a:xfrm>
          <a:prstGeom prst="rect">
            <a:avLst/>
          </a:prstGeom>
        </p:spPr>
        <p:txBody>
          <a:bodyPr wrap="square">
            <a:spAutoFit/>
          </a:bodyPr>
          <a:lstStyle/>
          <a:p>
            <a:r>
              <a:rPr lang="de-DE" sz="4800" dirty="0">
                <a:solidFill>
                  <a:srgbClr val="DEB04D"/>
                </a:solidFill>
                <a:latin typeface="Philosopher" pitchFamily="2" charset="77"/>
              </a:rPr>
              <a:t>30 Tonnen</a:t>
            </a:r>
          </a:p>
          <a:p>
            <a:r>
              <a:rPr lang="de-DE" dirty="0">
                <a:solidFill>
                  <a:srgbClr val="DEB04D"/>
                </a:solidFill>
                <a:latin typeface="Heebo" pitchFamily="2" charset="-79"/>
                <a:cs typeface="Heebo" pitchFamily="2" charset="-79"/>
              </a:rPr>
              <a:t>Nahrung‭ ‬</a:t>
            </a:r>
            <a:endParaRPr lang="de-DE" dirty="0">
              <a:solidFill>
                <a:srgbClr val="DEB04D"/>
              </a:solidFill>
              <a:effectLst/>
              <a:latin typeface="Heebo" pitchFamily="2" charset="-79"/>
              <a:cs typeface="Heebo" pitchFamily="2" charset="-79"/>
            </a:endParaRPr>
          </a:p>
        </p:txBody>
      </p:sp>
      <p:sp>
        <p:nvSpPr>
          <p:cNvPr id="18" name="Rechteck 17">
            <a:extLst>
              <a:ext uri="{FF2B5EF4-FFF2-40B4-BE49-F238E27FC236}">
                <a16:creationId xmlns:a16="http://schemas.microsoft.com/office/drawing/2014/main" id="{00293F97-00A5-BD49-A619-1A564B297DC8}"/>
              </a:ext>
            </a:extLst>
          </p:cNvPr>
          <p:cNvSpPr/>
          <p:nvPr/>
        </p:nvSpPr>
        <p:spPr>
          <a:xfrm>
            <a:off x="8916724" y="1496532"/>
            <a:ext cx="2140330" cy="830997"/>
          </a:xfrm>
          <a:prstGeom prst="rect">
            <a:avLst/>
          </a:prstGeom>
        </p:spPr>
        <p:txBody>
          <a:bodyPr wrap="none">
            <a:spAutoFit/>
          </a:bodyPr>
          <a:lstStyle/>
          <a:p>
            <a:r>
              <a:rPr lang="de-DE" dirty="0">
                <a:solidFill>
                  <a:srgbClr val="DEB04D"/>
                </a:solidFill>
                <a:latin typeface="Heebo" pitchFamily="2" charset="-79"/>
                <a:cs typeface="Heebo" pitchFamily="2" charset="-79"/>
              </a:rPr>
              <a:t>ca. </a:t>
            </a:r>
            <a:r>
              <a:rPr lang="de-DE" sz="4800" dirty="0">
                <a:solidFill>
                  <a:srgbClr val="DEB04D"/>
                </a:solidFill>
                <a:latin typeface="Philosopher" pitchFamily="2" charset="77"/>
                <a:cs typeface="Heebo" pitchFamily="2" charset="-79"/>
              </a:rPr>
              <a:t>8 </a:t>
            </a:r>
            <a:r>
              <a:rPr lang="de-DE" dirty="0">
                <a:solidFill>
                  <a:srgbClr val="DEB04D"/>
                </a:solidFill>
                <a:latin typeface="Heebo" pitchFamily="2" charset="-79"/>
                <a:cs typeface="Heebo" pitchFamily="2" charset="-79"/>
              </a:rPr>
              <a:t>Meter lang</a:t>
            </a:r>
            <a:endParaRPr lang="de-DE" dirty="0">
              <a:solidFill>
                <a:srgbClr val="DEB04D"/>
              </a:solidFill>
              <a:effectLst/>
              <a:latin typeface="Heebo" pitchFamily="2" charset="-79"/>
              <a:cs typeface="Heebo" pitchFamily="2" charset="-79"/>
            </a:endParaRPr>
          </a:p>
        </p:txBody>
      </p:sp>
      <p:sp>
        <p:nvSpPr>
          <p:cNvPr id="19" name="Rechteck 18">
            <a:extLst>
              <a:ext uri="{FF2B5EF4-FFF2-40B4-BE49-F238E27FC236}">
                <a16:creationId xmlns:a16="http://schemas.microsoft.com/office/drawing/2014/main" id="{82E5C338-3685-5643-9822-BDFA14F35D1F}"/>
              </a:ext>
            </a:extLst>
          </p:cNvPr>
          <p:cNvSpPr/>
          <p:nvPr/>
        </p:nvSpPr>
        <p:spPr>
          <a:xfrm>
            <a:off x="8846787" y="3302863"/>
            <a:ext cx="3028245" cy="1107996"/>
          </a:xfrm>
          <a:prstGeom prst="rect">
            <a:avLst/>
          </a:prstGeom>
        </p:spPr>
        <p:txBody>
          <a:bodyPr wrap="square">
            <a:spAutoFit/>
          </a:bodyPr>
          <a:lstStyle/>
          <a:p>
            <a:r>
              <a:rPr lang="de-DE" sz="4800" dirty="0">
                <a:solidFill>
                  <a:srgbClr val="DEB04D"/>
                </a:solidFill>
                <a:latin typeface="Philosopher" pitchFamily="2" charset="77"/>
              </a:rPr>
              <a:t>400 qm</a:t>
            </a:r>
          </a:p>
          <a:p>
            <a:r>
              <a:rPr lang="de-DE" dirty="0">
                <a:solidFill>
                  <a:srgbClr val="DEB04D"/>
                </a:solidFill>
                <a:latin typeface="Heebo" pitchFamily="2" charset="-79"/>
                <a:cs typeface="Heebo" pitchFamily="2" charset="-79"/>
              </a:rPr>
              <a:t>Oberfläche</a:t>
            </a:r>
            <a:endParaRPr lang="de-DE" dirty="0">
              <a:solidFill>
                <a:srgbClr val="DEB04D"/>
              </a:solidFill>
              <a:effectLst/>
              <a:latin typeface="Heebo Light" pitchFamily="2" charset="-79"/>
              <a:cs typeface="Heebo Light" pitchFamily="2" charset="-79"/>
            </a:endParaRPr>
          </a:p>
        </p:txBody>
      </p:sp>
      <p:sp>
        <p:nvSpPr>
          <p:cNvPr id="20" name="Rechteck 19">
            <a:extLst>
              <a:ext uri="{FF2B5EF4-FFF2-40B4-BE49-F238E27FC236}">
                <a16:creationId xmlns:a16="http://schemas.microsoft.com/office/drawing/2014/main" id="{27EEF6D9-10FA-DF47-BFBE-3A7B1468C379}"/>
              </a:ext>
            </a:extLst>
          </p:cNvPr>
          <p:cNvSpPr/>
          <p:nvPr/>
        </p:nvSpPr>
        <p:spPr>
          <a:xfrm>
            <a:off x="7063820" y="5104443"/>
            <a:ext cx="4709080" cy="1107996"/>
          </a:xfrm>
          <a:prstGeom prst="rect">
            <a:avLst/>
          </a:prstGeom>
        </p:spPr>
        <p:txBody>
          <a:bodyPr wrap="square">
            <a:spAutoFit/>
          </a:bodyPr>
          <a:lstStyle/>
          <a:p>
            <a:r>
              <a:rPr lang="de-DE" sz="4800" dirty="0">
                <a:solidFill>
                  <a:srgbClr val="DEB04D"/>
                </a:solidFill>
                <a:latin typeface="Philosopher" pitchFamily="2" charset="77"/>
              </a:rPr>
              <a:t>ca. 50.000 Liter</a:t>
            </a:r>
          </a:p>
          <a:p>
            <a:r>
              <a:rPr lang="de-DE" dirty="0">
                <a:solidFill>
                  <a:srgbClr val="DEB04D"/>
                </a:solidFill>
                <a:latin typeface="Heebo" pitchFamily="2" charset="-79"/>
                <a:cs typeface="Heebo" pitchFamily="2" charset="-79"/>
              </a:rPr>
              <a:t>Flüssigkeit‭ ‬</a:t>
            </a:r>
            <a:endParaRPr lang="de-DE" dirty="0">
              <a:solidFill>
                <a:srgbClr val="DEB04D"/>
              </a:solidFill>
              <a:effectLst/>
              <a:latin typeface="Heebo" pitchFamily="2" charset="-79"/>
              <a:cs typeface="Heebo" pitchFamily="2" charset="-79"/>
            </a:endParaRPr>
          </a:p>
        </p:txBody>
      </p:sp>
      <p:sp>
        <p:nvSpPr>
          <p:cNvPr id="21" name="Rechteck 20">
            <a:extLst>
              <a:ext uri="{FF2B5EF4-FFF2-40B4-BE49-F238E27FC236}">
                <a16:creationId xmlns:a16="http://schemas.microsoft.com/office/drawing/2014/main" id="{EC7DCD14-6CBB-6C41-8907-53AF25E3439A}"/>
              </a:ext>
            </a:extLst>
          </p:cNvPr>
          <p:cNvSpPr/>
          <p:nvPr/>
        </p:nvSpPr>
        <p:spPr>
          <a:xfrm>
            <a:off x="9206263" y="733490"/>
            <a:ext cx="2309292" cy="461665"/>
          </a:xfrm>
          <a:prstGeom prst="rect">
            <a:avLst/>
          </a:prstGeom>
        </p:spPr>
        <p:txBody>
          <a:bodyPr wrap="square">
            <a:spAutoFit/>
          </a:bodyPr>
          <a:lstStyle/>
          <a:p>
            <a:r>
              <a:rPr lang="de-DE" sz="1200" dirty="0">
                <a:solidFill>
                  <a:srgbClr val="828F80"/>
                </a:solidFill>
                <a:latin typeface="Heebo" pitchFamily="2" charset="-79"/>
                <a:cs typeface="Heebo" pitchFamily="2" charset="-79"/>
              </a:rPr>
              <a:t>Buchtipp: Darm mit Charme</a:t>
            </a:r>
          </a:p>
          <a:p>
            <a:r>
              <a:rPr lang="de-DE" sz="1200" dirty="0">
                <a:solidFill>
                  <a:srgbClr val="828F80"/>
                </a:solidFill>
                <a:latin typeface="Heebo" pitchFamily="2" charset="-79"/>
                <a:cs typeface="Heebo" pitchFamily="2" charset="-79"/>
              </a:rPr>
              <a:t>von Giulia Enders</a:t>
            </a:r>
            <a:endParaRPr lang="de-DE" sz="1200" dirty="0">
              <a:solidFill>
                <a:srgbClr val="828F80"/>
              </a:solidFill>
              <a:effectLst/>
              <a:latin typeface="Heebo" pitchFamily="2" charset="-79"/>
              <a:cs typeface="Heebo" pitchFamily="2" charset="-79"/>
            </a:endParaRPr>
          </a:p>
        </p:txBody>
      </p:sp>
      <p:pic>
        <p:nvPicPr>
          <p:cNvPr id="22" name="Grafik 21">
            <a:extLst>
              <a:ext uri="{FF2B5EF4-FFF2-40B4-BE49-F238E27FC236}">
                <a16:creationId xmlns:a16="http://schemas.microsoft.com/office/drawing/2014/main" id="{2ED2D27F-CD22-5A47-8DC5-753114F8A16B}"/>
              </a:ext>
            </a:extLst>
          </p:cNvPr>
          <p:cNvPicPr>
            <a:picLocks noChangeAspect="1"/>
          </p:cNvPicPr>
          <p:nvPr/>
        </p:nvPicPr>
        <p:blipFill>
          <a:blip r:embed="rId3"/>
          <a:stretch>
            <a:fillRect/>
          </a:stretch>
        </p:blipFill>
        <p:spPr>
          <a:xfrm>
            <a:off x="8939563" y="802948"/>
            <a:ext cx="266700" cy="266700"/>
          </a:xfrm>
          <a:prstGeom prst="rect">
            <a:avLst/>
          </a:prstGeom>
        </p:spPr>
      </p:pic>
    </p:spTree>
    <p:extLst>
      <p:ext uri="{BB962C8B-B14F-4D97-AF65-F5344CB8AC3E}">
        <p14:creationId xmlns:p14="http://schemas.microsoft.com/office/powerpoint/2010/main" val="2533461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26663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Aufgabe der Darmflora</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723943" y="3059668"/>
            <a:ext cx="744113" cy="369332"/>
          </a:xfrm>
          <a:prstGeom prst="rect">
            <a:avLst/>
          </a:prstGeom>
        </p:spPr>
        <p:txBody>
          <a:bodyPr wrap="none">
            <a:spAutoFit/>
          </a:bodyPr>
          <a:lstStyle/>
          <a:p>
            <a:pPr algn="ctr"/>
            <a:r>
              <a:rPr lang="de-DE" b="1" dirty="0">
                <a:solidFill>
                  <a:schemeClr val="bg1"/>
                </a:solidFill>
                <a:latin typeface="Heebo" pitchFamily="2" charset="-79"/>
                <a:cs typeface="Heebo" pitchFamily="2" charset="-79"/>
              </a:rPr>
              <a:t>Darm</a:t>
            </a:r>
            <a:endParaRPr lang="de-DE" dirty="0">
              <a:solidFill>
                <a:schemeClr val="bg1"/>
              </a:solidFill>
              <a:effectLst/>
              <a:latin typeface="Heebo" pitchFamily="2" charset="-79"/>
              <a:cs typeface="Heebo" pitchFamily="2" charset="-79"/>
            </a:endParaRPr>
          </a:p>
        </p:txBody>
      </p:sp>
      <p:sp>
        <p:nvSpPr>
          <p:cNvPr id="2" name="Rechteck 1">
            <a:extLst>
              <a:ext uri="{FF2B5EF4-FFF2-40B4-BE49-F238E27FC236}">
                <a16:creationId xmlns:a16="http://schemas.microsoft.com/office/drawing/2014/main" id="{64891DB4-E1F7-404B-BCE0-09ACF552B4FB}"/>
              </a:ext>
            </a:extLst>
          </p:cNvPr>
          <p:cNvSpPr/>
          <p:nvPr/>
        </p:nvSpPr>
        <p:spPr>
          <a:xfrm>
            <a:off x="3974601" y="521197"/>
            <a:ext cx="2419455" cy="1200329"/>
          </a:xfrm>
          <a:prstGeom prst="rect">
            <a:avLst/>
          </a:prstGeom>
        </p:spPr>
        <p:txBody>
          <a:bodyPr wrap="square">
            <a:spAutoFit/>
          </a:bodyPr>
          <a:lstStyle/>
          <a:p>
            <a:r>
              <a:rPr lang="de-DE" dirty="0">
                <a:solidFill>
                  <a:srgbClr val="385433"/>
                </a:solidFill>
                <a:latin typeface="Heebo" pitchFamily="2" charset="-79"/>
                <a:cs typeface="Heebo" pitchFamily="2" charset="-79"/>
              </a:rPr>
              <a:t>Verdauung – Transport des Speisebreis</a:t>
            </a:r>
            <a:br>
              <a:rPr lang="de-DE" dirty="0">
                <a:solidFill>
                  <a:srgbClr val="385433"/>
                </a:solidFill>
                <a:latin typeface="Heebo" pitchFamily="2" charset="-79"/>
                <a:cs typeface="Heebo" pitchFamily="2" charset="-79"/>
              </a:rPr>
            </a:br>
            <a:endParaRPr lang="de-DE" dirty="0">
              <a:solidFill>
                <a:srgbClr val="385433"/>
              </a:solidFill>
              <a:effectLst/>
              <a:latin typeface="Heebo" pitchFamily="2" charset="-79"/>
              <a:cs typeface="Heebo" pitchFamily="2" charset="-79"/>
            </a:endParaRPr>
          </a:p>
        </p:txBody>
      </p:sp>
      <p:sp>
        <p:nvSpPr>
          <p:cNvPr id="3" name="Rechteck 2">
            <a:extLst>
              <a:ext uri="{FF2B5EF4-FFF2-40B4-BE49-F238E27FC236}">
                <a16:creationId xmlns:a16="http://schemas.microsoft.com/office/drawing/2014/main" id="{239F5610-D9B0-994E-9424-A7E998012990}"/>
              </a:ext>
            </a:extLst>
          </p:cNvPr>
          <p:cNvSpPr/>
          <p:nvPr/>
        </p:nvSpPr>
        <p:spPr>
          <a:xfrm>
            <a:off x="8575599" y="1061288"/>
            <a:ext cx="2611480" cy="923330"/>
          </a:xfrm>
          <a:prstGeom prst="rect">
            <a:avLst/>
          </a:prstGeom>
        </p:spPr>
        <p:txBody>
          <a:bodyPr wrap="square">
            <a:spAutoFit/>
          </a:bodyPr>
          <a:lstStyle/>
          <a:p>
            <a:r>
              <a:rPr lang="de-DE" dirty="0">
                <a:solidFill>
                  <a:srgbClr val="385433"/>
                </a:solidFill>
                <a:latin typeface="Heebo" pitchFamily="2" charset="-79"/>
                <a:cs typeface="Heebo" pitchFamily="2" charset="-79"/>
              </a:rPr>
              <a:t>Aufspaltung und Absorbierung von Vitaminen </a:t>
            </a:r>
            <a:endParaRPr lang="de-DE" dirty="0">
              <a:solidFill>
                <a:srgbClr val="385433"/>
              </a:solidFill>
              <a:effectLst/>
              <a:latin typeface="Heebo" pitchFamily="2" charset="-79"/>
              <a:cs typeface="Heebo" pitchFamily="2" charset="-79"/>
            </a:endParaRPr>
          </a:p>
        </p:txBody>
      </p:sp>
      <p:sp>
        <p:nvSpPr>
          <p:cNvPr id="10" name="Rechteck 9">
            <a:extLst>
              <a:ext uri="{FF2B5EF4-FFF2-40B4-BE49-F238E27FC236}">
                <a16:creationId xmlns:a16="http://schemas.microsoft.com/office/drawing/2014/main" id="{7220EB67-479B-F844-B85C-A69444B49704}"/>
              </a:ext>
            </a:extLst>
          </p:cNvPr>
          <p:cNvSpPr/>
          <p:nvPr/>
        </p:nvSpPr>
        <p:spPr>
          <a:xfrm>
            <a:off x="1435986" y="1984618"/>
            <a:ext cx="2531389" cy="923330"/>
          </a:xfrm>
          <a:prstGeom prst="rect">
            <a:avLst/>
          </a:prstGeom>
        </p:spPr>
        <p:txBody>
          <a:bodyPr wrap="square">
            <a:spAutoFit/>
          </a:bodyPr>
          <a:lstStyle/>
          <a:p>
            <a:r>
              <a:rPr lang="de-DE" dirty="0">
                <a:solidFill>
                  <a:srgbClr val="385433"/>
                </a:solidFill>
                <a:latin typeface="Heebo" pitchFamily="2" charset="-79"/>
                <a:cs typeface="Heebo" pitchFamily="2" charset="-79"/>
              </a:rPr>
              <a:t>Schutz vor Krankheitserregern</a:t>
            </a:r>
            <a:br>
              <a:rPr lang="de-DE" dirty="0">
                <a:solidFill>
                  <a:srgbClr val="385433"/>
                </a:solidFill>
                <a:latin typeface="Heebo" pitchFamily="2" charset="-79"/>
                <a:cs typeface="Heebo" pitchFamily="2" charset="-79"/>
              </a:rPr>
            </a:br>
            <a:endParaRPr lang="de-DE" dirty="0">
              <a:solidFill>
                <a:srgbClr val="385433"/>
              </a:solidFill>
              <a:effectLst/>
              <a:latin typeface="Heebo" pitchFamily="2" charset="-79"/>
              <a:cs typeface="Heebo" pitchFamily="2" charset="-79"/>
            </a:endParaRPr>
          </a:p>
        </p:txBody>
      </p:sp>
      <p:sp>
        <p:nvSpPr>
          <p:cNvPr id="11" name="Rechteck 10">
            <a:extLst>
              <a:ext uri="{FF2B5EF4-FFF2-40B4-BE49-F238E27FC236}">
                <a16:creationId xmlns:a16="http://schemas.microsoft.com/office/drawing/2014/main" id="{C919A506-EFCC-184F-B072-A69EE4386A49}"/>
              </a:ext>
            </a:extLst>
          </p:cNvPr>
          <p:cNvSpPr/>
          <p:nvPr/>
        </p:nvSpPr>
        <p:spPr>
          <a:xfrm>
            <a:off x="8938660" y="3355383"/>
            <a:ext cx="2065136" cy="923330"/>
          </a:xfrm>
          <a:prstGeom prst="rect">
            <a:avLst/>
          </a:prstGeom>
        </p:spPr>
        <p:txBody>
          <a:bodyPr wrap="square">
            <a:spAutoFit/>
          </a:bodyPr>
          <a:lstStyle/>
          <a:p>
            <a:r>
              <a:rPr lang="de-DE" dirty="0">
                <a:solidFill>
                  <a:srgbClr val="385433"/>
                </a:solidFill>
                <a:latin typeface="Heebo" pitchFamily="2" charset="-79"/>
                <a:cs typeface="Heebo" pitchFamily="2" charset="-79"/>
              </a:rPr>
              <a:t>Immunstärkend</a:t>
            </a:r>
          </a:p>
          <a:p>
            <a:r>
              <a:rPr lang="de-DE" dirty="0">
                <a:solidFill>
                  <a:srgbClr val="385433"/>
                </a:solidFill>
                <a:latin typeface="Heebo" pitchFamily="2" charset="-79"/>
                <a:cs typeface="Heebo" pitchFamily="2" charset="-79"/>
              </a:rPr>
              <a:t>(modulierend)</a:t>
            </a:r>
            <a:br>
              <a:rPr lang="de-DE" dirty="0">
                <a:solidFill>
                  <a:srgbClr val="385433"/>
                </a:solidFill>
                <a:latin typeface="Heebo" pitchFamily="2" charset="-79"/>
                <a:cs typeface="Heebo" pitchFamily="2" charset="-79"/>
              </a:rPr>
            </a:br>
            <a:endParaRPr lang="de-DE" dirty="0">
              <a:solidFill>
                <a:srgbClr val="385433"/>
              </a:solidFill>
              <a:effectLst/>
              <a:latin typeface="Heebo" pitchFamily="2" charset="-79"/>
              <a:cs typeface="Heebo" pitchFamily="2" charset="-79"/>
            </a:endParaRPr>
          </a:p>
        </p:txBody>
      </p:sp>
      <p:sp>
        <p:nvSpPr>
          <p:cNvPr id="12" name="Rechteck 11">
            <a:extLst>
              <a:ext uri="{FF2B5EF4-FFF2-40B4-BE49-F238E27FC236}">
                <a16:creationId xmlns:a16="http://schemas.microsoft.com/office/drawing/2014/main" id="{CB5E6570-4D23-2645-B153-E2BE22C21F46}"/>
              </a:ext>
            </a:extLst>
          </p:cNvPr>
          <p:cNvSpPr/>
          <p:nvPr/>
        </p:nvSpPr>
        <p:spPr>
          <a:xfrm>
            <a:off x="1761641" y="4285215"/>
            <a:ext cx="2419455" cy="923330"/>
          </a:xfrm>
          <a:prstGeom prst="rect">
            <a:avLst/>
          </a:prstGeom>
        </p:spPr>
        <p:txBody>
          <a:bodyPr wrap="square">
            <a:spAutoFit/>
          </a:bodyPr>
          <a:lstStyle/>
          <a:p>
            <a:r>
              <a:rPr lang="de-DE" dirty="0">
                <a:solidFill>
                  <a:srgbClr val="385433"/>
                </a:solidFill>
                <a:latin typeface="Heebo" pitchFamily="2" charset="-79"/>
                <a:cs typeface="Heebo" pitchFamily="2" charset="-79"/>
              </a:rPr>
              <a:t>Kolonisationsschutz (Plätze sind belegt)</a:t>
            </a:r>
            <a:br>
              <a:rPr lang="de-DE" dirty="0">
                <a:solidFill>
                  <a:srgbClr val="385433"/>
                </a:solidFill>
                <a:latin typeface="Heebo" pitchFamily="2" charset="-79"/>
                <a:cs typeface="Heebo" pitchFamily="2" charset="-79"/>
              </a:rPr>
            </a:br>
            <a:endParaRPr lang="de-DE" dirty="0">
              <a:solidFill>
                <a:srgbClr val="385433"/>
              </a:solidFill>
              <a:effectLst/>
              <a:latin typeface="Heebo" pitchFamily="2" charset="-79"/>
              <a:cs typeface="Heebo" pitchFamily="2" charset="-79"/>
            </a:endParaRPr>
          </a:p>
        </p:txBody>
      </p:sp>
      <p:sp>
        <p:nvSpPr>
          <p:cNvPr id="13" name="Rechteck 12">
            <a:extLst>
              <a:ext uri="{FF2B5EF4-FFF2-40B4-BE49-F238E27FC236}">
                <a16:creationId xmlns:a16="http://schemas.microsoft.com/office/drawing/2014/main" id="{A6385ECA-163A-B54A-A61B-455CC3D23546}"/>
              </a:ext>
            </a:extLst>
          </p:cNvPr>
          <p:cNvSpPr/>
          <p:nvPr/>
        </p:nvSpPr>
        <p:spPr>
          <a:xfrm>
            <a:off x="7382359" y="5011275"/>
            <a:ext cx="3621437" cy="1754326"/>
          </a:xfrm>
          <a:prstGeom prst="rect">
            <a:avLst/>
          </a:prstGeom>
        </p:spPr>
        <p:txBody>
          <a:bodyPr wrap="square">
            <a:spAutoFit/>
          </a:bodyPr>
          <a:lstStyle/>
          <a:p>
            <a:r>
              <a:rPr lang="de-DE" dirty="0">
                <a:solidFill>
                  <a:srgbClr val="385433"/>
                </a:solidFill>
                <a:latin typeface="Heebo" pitchFamily="2" charset="-79"/>
                <a:cs typeface="Heebo" pitchFamily="2" charset="-79"/>
              </a:rPr>
              <a:t>Bildung wichtiger Vitamine</a:t>
            </a:r>
          </a:p>
          <a:p>
            <a:r>
              <a:rPr lang="de-DE" dirty="0">
                <a:solidFill>
                  <a:srgbClr val="385433"/>
                </a:solidFill>
                <a:latin typeface="Heebo" pitchFamily="2" charset="-79"/>
                <a:cs typeface="Heebo" pitchFamily="2" charset="-79"/>
              </a:rPr>
              <a:t>z. B. B-Vitamine, K-Vitamin und </a:t>
            </a:r>
          </a:p>
          <a:p>
            <a:r>
              <a:rPr lang="de-DE" dirty="0">
                <a:solidFill>
                  <a:srgbClr val="385433"/>
                </a:solidFill>
                <a:latin typeface="Heebo" pitchFamily="2" charset="-79"/>
                <a:cs typeface="Heebo" pitchFamily="2" charset="-79"/>
              </a:rPr>
              <a:t>B -Vitamine</a:t>
            </a:r>
            <a:br>
              <a:rPr lang="de-DE" dirty="0"/>
            </a:br>
            <a:endParaRPr lang="de-DE" dirty="0"/>
          </a:p>
          <a:p>
            <a:br>
              <a:rPr lang="de-DE" dirty="0">
                <a:latin typeface="ArialMT"/>
              </a:rPr>
            </a:br>
            <a:endParaRPr lang="de-DE" dirty="0">
              <a:effectLst/>
            </a:endParaRPr>
          </a:p>
        </p:txBody>
      </p:sp>
      <p:sp>
        <p:nvSpPr>
          <p:cNvPr id="14" name="Rechteck 13">
            <a:extLst>
              <a:ext uri="{FF2B5EF4-FFF2-40B4-BE49-F238E27FC236}">
                <a16:creationId xmlns:a16="http://schemas.microsoft.com/office/drawing/2014/main" id="{E3933A92-929A-F54B-A767-80B4D6D9C0E9}"/>
              </a:ext>
            </a:extLst>
          </p:cNvPr>
          <p:cNvSpPr/>
          <p:nvPr/>
        </p:nvSpPr>
        <p:spPr>
          <a:xfrm>
            <a:off x="3309717" y="6119271"/>
            <a:ext cx="2193934" cy="369332"/>
          </a:xfrm>
          <a:prstGeom prst="rect">
            <a:avLst/>
          </a:prstGeom>
        </p:spPr>
        <p:txBody>
          <a:bodyPr wrap="none">
            <a:spAutoFit/>
          </a:bodyPr>
          <a:lstStyle/>
          <a:p>
            <a:r>
              <a:rPr lang="de-DE" dirty="0">
                <a:solidFill>
                  <a:srgbClr val="385433"/>
                </a:solidFill>
                <a:latin typeface="Heebo" pitchFamily="2" charset="-79"/>
                <a:cs typeface="Heebo" pitchFamily="2" charset="-79"/>
              </a:rPr>
              <a:t>Schutz vor Toxinen </a:t>
            </a:r>
            <a:endParaRPr lang="de-DE" dirty="0">
              <a:solidFill>
                <a:srgbClr val="385433"/>
              </a:solidFill>
              <a:effectLst/>
              <a:latin typeface="Heebo" pitchFamily="2" charset="-79"/>
              <a:cs typeface="Heebo" pitchFamily="2" charset="-79"/>
            </a:endParaRPr>
          </a:p>
        </p:txBody>
      </p:sp>
    </p:spTree>
    <p:extLst>
      <p:ext uri="{BB962C8B-B14F-4D97-AF65-F5344CB8AC3E}">
        <p14:creationId xmlns:p14="http://schemas.microsoft.com/office/powerpoint/2010/main" val="5828347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B8807-FCB1-1A44-9234-625930245C60}"/>
              </a:ext>
            </a:extLst>
          </p:cNvPr>
          <p:cNvPicPr>
            <a:picLocks noChangeAspect="1"/>
          </p:cNvPicPr>
          <p:nvPr/>
        </p:nvPicPr>
        <p:blipFill>
          <a:blip r:embed="rId2"/>
          <a:stretch>
            <a:fillRect/>
          </a:stretch>
        </p:blipFill>
        <p:spPr>
          <a:xfrm>
            <a:off x="-196192" y="-55179"/>
            <a:ext cx="12388192" cy="6968358"/>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266631" y="610408"/>
            <a:ext cx="842324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78338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Ursachen für einen kranken Dam</a:t>
            </a:r>
            <a:br>
              <a:rPr lang="de-DE" dirty="0"/>
            </a:br>
            <a:endParaRPr lang="de-DE" dirty="0"/>
          </a:p>
        </p:txBody>
      </p:sp>
      <p:sp>
        <p:nvSpPr>
          <p:cNvPr id="9" name="Rechteck 8">
            <a:extLst>
              <a:ext uri="{FF2B5EF4-FFF2-40B4-BE49-F238E27FC236}">
                <a16:creationId xmlns:a16="http://schemas.microsoft.com/office/drawing/2014/main" id="{5EDB7807-16EE-0446-A00A-0A12FBF7515E}"/>
              </a:ext>
            </a:extLst>
          </p:cNvPr>
          <p:cNvSpPr/>
          <p:nvPr/>
        </p:nvSpPr>
        <p:spPr>
          <a:xfrm>
            <a:off x="5723943" y="3059668"/>
            <a:ext cx="744113" cy="369332"/>
          </a:xfrm>
          <a:prstGeom prst="rect">
            <a:avLst/>
          </a:prstGeom>
        </p:spPr>
        <p:txBody>
          <a:bodyPr wrap="none">
            <a:spAutoFit/>
          </a:bodyPr>
          <a:lstStyle/>
          <a:p>
            <a:pPr algn="ctr"/>
            <a:r>
              <a:rPr lang="de-DE" b="1" dirty="0">
                <a:solidFill>
                  <a:schemeClr val="bg1"/>
                </a:solidFill>
                <a:latin typeface="Heebo" pitchFamily="2" charset="-79"/>
                <a:cs typeface="Heebo" pitchFamily="2" charset="-79"/>
              </a:rPr>
              <a:t>Darm</a:t>
            </a:r>
            <a:endParaRPr lang="de-DE" dirty="0">
              <a:solidFill>
                <a:schemeClr val="bg1"/>
              </a:solidFill>
              <a:effectLst/>
              <a:latin typeface="Heebo" pitchFamily="2" charset="-79"/>
              <a:cs typeface="Heebo" pitchFamily="2" charset="-79"/>
            </a:endParaRPr>
          </a:p>
        </p:txBody>
      </p:sp>
      <p:sp>
        <p:nvSpPr>
          <p:cNvPr id="15" name="Rechteck 14">
            <a:extLst>
              <a:ext uri="{FF2B5EF4-FFF2-40B4-BE49-F238E27FC236}">
                <a16:creationId xmlns:a16="http://schemas.microsoft.com/office/drawing/2014/main" id="{5C5E3A0D-67BC-E94A-B63C-FC364264DF56}"/>
              </a:ext>
            </a:extLst>
          </p:cNvPr>
          <p:cNvSpPr/>
          <p:nvPr/>
        </p:nvSpPr>
        <p:spPr>
          <a:xfrm>
            <a:off x="2353771" y="1023330"/>
            <a:ext cx="2419455" cy="1200329"/>
          </a:xfrm>
          <a:prstGeom prst="rect">
            <a:avLst/>
          </a:prstGeom>
        </p:spPr>
        <p:txBody>
          <a:bodyPr wrap="square">
            <a:spAutoFit/>
          </a:bodyPr>
          <a:lstStyle/>
          <a:p>
            <a:pPr lvl="0">
              <a:buSzPct val="45000"/>
            </a:pPr>
            <a:r>
              <a:rPr lang="de-DE" dirty="0">
                <a:solidFill>
                  <a:srgbClr val="385433"/>
                </a:solidFill>
                <a:latin typeface="Rubik" pitchFamily="2" charset="-79"/>
                <a:cs typeface="Rubik" pitchFamily="2" charset="-79"/>
              </a:rPr>
              <a:t>Fehlernährung (ballaststoffarm, zucker- und fettreich)</a:t>
            </a:r>
          </a:p>
        </p:txBody>
      </p:sp>
      <p:sp>
        <p:nvSpPr>
          <p:cNvPr id="16" name="Rechteck 15">
            <a:extLst>
              <a:ext uri="{FF2B5EF4-FFF2-40B4-BE49-F238E27FC236}">
                <a16:creationId xmlns:a16="http://schemas.microsoft.com/office/drawing/2014/main" id="{FE297B36-EBC1-C146-80A3-029222F22D2C}"/>
              </a:ext>
            </a:extLst>
          </p:cNvPr>
          <p:cNvSpPr/>
          <p:nvPr/>
        </p:nvSpPr>
        <p:spPr>
          <a:xfrm>
            <a:off x="1343996" y="2585837"/>
            <a:ext cx="1736373" cy="369332"/>
          </a:xfrm>
          <a:prstGeom prst="rect">
            <a:avLst/>
          </a:prstGeom>
        </p:spPr>
        <p:txBody>
          <a:bodyPr wrap="none">
            <a:spAutoFit/>
          </a:bodyPr>
          <a:lstStyle/>
          <a:p>
            <a:pPr lvl="0">
              <a:buSzPct val="45000"/>
            </a:pPr>
            <a:r>
              <a:rPr lang="de-DE" dirty="0">
                <a:solidFill>
                  <a:srgbClr val="385433"/>
                </a:solidFill>
                <a:latin typeface="Rubik" pitchFamily="2" charset="-79"/>
                <a:cs typeface="Rubik" pitchFamily="2" charset="-79"/>
              </a:rPr>
              <a:t>Nahrungsgifte</a:t>
            </a:r>
          </a:p>
        </p:txBody>
      </p:sp>
      <p:sp>
        <p:nvSpPr>
          <p:cNvPr id="17" name="Rechteck 16">
            <a:extLst>
              <a:ext uri="{FF2B5EF4-FFF2-40B4-BE49-F238E27FC236}">
                <a16:creationId xmlns:a16="http://schemas.microsoft.com/office/drawing/2014/main" id="{86998432-8274-0F4F-818D-941426E9395C}"/>
              </a:ext>
            </a:extLst>
          </p:cNvPr>
          <p:cNvSpPr/>
          <p:nvPr/>
        </p:nvSpPr>
        <p:spPr>
          <a:xfrm>
            <a:off x="154899" y="3451874"/>
            <a:ext cx="3157928" cy="1200329"/>
          </a:xfrm>
          <a:prstGeom prst="rect">
            <a:avLst/>
          </a:prstGeom>
        </p:spPr>
        <p:txBody>
          <a:bodyPr wrap="square">
            <a:spAutoFit/>
          </a:bodyPr>
          <a:lstStyle/>
          <a:p>
            <a:pPr lvl="0">
              <a:buSzPct val="45000"/>
            </a:pPr>
            <a:r>
              <a:rPr lang="de-DE" dirty="0">
                <a:solidFill>
                  <a:srgbClr val="385433"/>
                </a:solidFill>
                <a:latin typeface="Rubik" pitchFamily="2" charset="-79"/>
                <a:cs typeface="Rubik" pitchFamily="2" charset="-79"/>
              </a:rPr>
              <a:t>Mangel an Bitterstoffen und mehrfach ungesättigten Fettsäuren (pflanzliche Fette)</a:t>
            </a:r>
          </a:p>
        </p:txBody>
      </p:sp>
      <p:sp>
        <p:nvSpPr>
          <p:cNvPr id="18" name="Rechteck 17">
            <a:extLst>
              <a:ext uri="{FF2B5EF4-FFF2-40B4-BE49-F238E27FC236}">
                <a16:creationId xmlns:a16="http://schemas.microsoft.com/office/drawing/2014/main" id="{3863298D-4D54-FA46-90DF-1F0658911C04}"/>
              </a:ext>
            </a:extLst>
          </p:cNvPr>
          <p:cNvSpPr/>
          <p:nvPr/>
        </p:nvSpPr>
        <p:spPr>
          <a:xfrm>
            <a:off x="840062" y="6062926"/>
            <a:ext cx="4591321" cy="369332"/>
          </a:xfrm>
          <a:prstGeom prst="rect">
            <a:avLst/>
          </a:prstGeom>
        </p:spPr>
        <p:txBody>
          <a:bodyPr wrap="none">
            <a:spAutoFit/>
          </a:bodyPr>
          <a:lstStyle/>
          <a:p>
            <a:pPr lvl="0">
              <a:buSzPct val="45000"/>
            </a:pPr>
            <a:r>
              <a:rPr lang="de-DE" dirty="0">
                <a:solidFill>
                  <a:srgbClr val="385433"/>
                </a:solidFill>
                <a:latin typeface="Rubik" pitchFamily="2" charset="-79"/>
                <a:cs typeface="Rubik" pitchFamily="2" charset="-79"/>
              </a:rPr>
              <a:t>Konservierungsstoffe,  Mikrowellenessen</a:t>
            </a:r>
          </a:p>
        </p:txBody>
      </p:sp>
      <p:sp>
        <p:nvSpPr>
          <p:cNvPr id="19" name="Rechteck 18">
            <a:extLst>
              <a:ext uri="{FF2B5EF4-FFF2-40B4-BE49-F238E27FC236}">
                <a16:creationId xmlns:a16="http://schemas.microsoft.com/office/drawing/2014/main" id="{75F30AFA-E264-834F-ABB9-3643C5035E21}"/>
              </a:ext>
            </a:extLst>
          </p:cNvPr>
          <p:cNvSpPr/>
          <p:nvPr/>
        </p:nvSpPr>
        <p:spPr>
          <a:xfrm>
            <a:off x="1521449" y="5148908"/>
            <a:ext cx="2573140" cy="369332"/>
          </a:xfrm>
          <a:prstGeom prst="rect">
            <a:avLst/>
          </a:prstGeom>
        </p:spPr>
        <p:txBody>
          <a:bodyPr wrap="none">
            <a:spAutoFit/>
          </a:bodyPr>
          <a:lstStyle/>
          <a:p>
            <a:pPr lvl="0">
              <a:buSzPct val="45000"/>
            </a:pPr>
            <a:r>
              <a:rPr lang="de-DE" dirty="0">
                <a:solidFill>
                  <a:srgbClr val="385433"/>
                </a:solidFill>
                <a:latin typeface="Rubik" pitchFamily="2" charset="-79"/>
                <a:cs typeface="Rubik" pitchFamily="2" charset="-79"/>
              </a:rPr>
              <a:t>Mangelnde Bewegung</a:t>
            </a:r>
          </a:p>
        </p:txBody>
      </p:sp>
      <p:sp>
        <p:nvSpPr>
          <p:cNvPr id="20" name="Rechteck 19">
            <a:extLst>
              <a:ext uri="{FF2B5EF4-FFF2-40B4-BE49-F238E27FC236}">
                <a16:creationId xmlns:a16="http://schemas.microsoft.com/office/drawing/2014/main" id="{314CBBE6-C50E-EA48-BA92-4AC8018BC928}"/>
              </a:ext>
            </a:extLst>
          </p:cNvPr>
          <p:cNvSpPr/>
          <p:nvPr/>
        </p:nvSpPr>
        <p:spPr>
          <a:xfrm>
            <a:off x="8553259" y="820574"/>
            <a:ext cx="2866752" cy="646331"/>
          </a:xfrm>
          <a:prstGeom prst="rect">
            <a:avLst/>
          </a:prstGeom>
        </p:spPr>
        <p:txBody>
          <a:bodyPr wrap="square">
            <a:spAutoFit/>
          </a:bodyPr>
          <a:lstStyle/>
          <a:p>
            <a:pPr defTabSz="685800">
              <a:spcBef>
                <a:spcPts val="750"/>
              </a:spcBef>
              <a:buSzPct val="45000"/>
            </a:pPr>
            <a:r>
              <a:rPr lang="de-DE" dirty="0">
                <a:solidFill>
                  <a:srgbClr val="385433"/>
                </a:solidFill>
                <a:latin typeface="Rubik" pitchFamily="2" charset="-79"/>
                <a:cs typeface="Rubik" pitchFamily="2" charset="-79"/>
              </a:rPr>
              <a:t>Zu wenig oder falsche Flüssigkeitszufuhr</a:t>
            </a:r>
          </a:p>
        </p:txBody>
      </p:sp>
      <p:sp>
        <p:nvSpPr>
          <p:cNvPr id="21" name="Rechteck 20">
            <a:extLst>
              <a:ext uri="{FF2B5EF4-FFF2-40B4-BE49-F238E27FC236}">
                <a16:creationId xmlns:a16="http://schemas.microsoft.com/office/drawing/2014/main" id="{97192141-18A9-3F49-AE7E-1AF380723207}"/>
              </a:ext>
            </a:extLst>
          </p:cNvPr>
          <p:cNvSpPr/>
          <p:nvPr/>
        </p:nvSpPr>
        <p:spPr>
          <a:xfrm>
            <a:off x="9117661" y="2218282"/>
            <a:ext cx="3074339" cy="646331"/>
          </a:xfrm>
          <a:prstGeom prst="rect">
            <a:avLst/>
          </a:prstGeom>
        </p:spPr>
        <p:txBody>
          <a:bodyPr wrap="square">
            <a:spAutoFit/>
          </a:bodyPr>
          <a:lstStyle/>
          <a:p>
            <a:pPr defTabSz="685800">
              <a:spcBef>
                <a:spcPts val="750"/>
              </a:spcBef>
              <a:buSzPct val="45000"/>
            </a:pPr>
            <a:r>
              <a:rPr lang="de-DE" dirty="0">
                <a:solidFill>
                  <a:srgbClr val="385433"/>
                </a:solidFill>
                <a:latin typeface="Rubik" pitchFamily="2" charset="-79"/>
                <a:cs typeface="Rubik" pitchFamily="2" charset="-79"/>
              </a:rPr>
              <a:t>Medikamente(z. B. Antibiotika, Kortison)</a:t>
            </a:r>
          </a:p>
        </p:txBody>
      </p:sp>
      <p:sp>
        <p:nvSpPr>
          <p:cNvPr id="22" name="Rechteck 21">
            <a:extLst>
              <a:ext uri="{FF2B5EF4-FFF2-40B4-BE49-F238E27FC236}">
                <a16:creationId xmlns:a16="http://schemas.microsoft.com/office/drawing/2014/main" id="{5AF8CB6A-B55F-5B46-B0F2-D8EAA80F18F8}"/>
              </a:ext>
            </a:extLst>
          </p:cNvPr>
          <p:cNvSpPr/>
          <p:nvPr/>
        </p:nvSpPr>
        <p:spPr>
          <a:xfrm>
            <a:off x="8698986" y="3531723"/>
            <a:ext cx="2946712" cy="923330"/>
          </a:xfrm>
          <a:prstGeom prst="rect">
            <a:avLst/>
          </a:prstGeom>
        </p:spPr>
        <p:txBody>
          <a:bodyPr wrap="square">
            <a:spAutoFit/>
          </a:bodyPr>
          <a:lstStyle/>
          <a:p>
            <a:pPr defTabSz="685800">
              <a:spcBef>
                <a:spcPts val="750"/>
              </a:spcBef>
              <a:buSzPct val="45000"/>
            </a:pPr>
            <a:r>
              <a:rPr lang="de-DE" dirty="0">
                <a:solidFill>
                  <a:srgbClr val="385433"/>
                </a:solidFill>
                <a:latin typeface="Rubik" pitchFamily="2" charset="-79"/>
                <a:cs typeface="Rubik" pitchFamily="2" charset="-79"/>
              </a:rPr>
              <a:t>Haushaltsreiniger, Kosmetika, Zahncreme, Deo</a:t>
            </a:r>
          </a:p>
        </p:txBody>
      </p:sp>
      <p:sp>
        <p:nvSpPr>
          <p:cNvPr id="23" name="Rechteck 22">
            <a:extLst>
              <a:ext uri="{FF2B5EF4-FFF2-40B4-BE49-F238E27FC236}">
                <a16:creationId xmlns:a16="http://schemas.microsoft.com/office/drawing/2014/main" id="{B6ACE8A6-D418-264D-B4BA-F931BC41215F}"/>
              </a:ext>
            </a:extLst>
          </p:cNvPr>
          <p:cNvSpPr/>
          <p:nvPr/>
        </p:nvSpPr>
        <p:spPr>
          <a:xfrm>
            <a:off x="7883888" y="4964242"/>
            <a:ext cx="1770036" cy="369332"/>
          </a:xfrm>
          <a:prstGeom prst="rect">
            <a:avLst/>
          </a:prstGeom>
        </p:spPr>
        <p:txBody>
          <a:bodyPr wrap="none">
            <a:spAutoFit/>
          </a:bodyPr>
          <a:lstStyle/>
          <a:p>
            <a:pPr defTabSz="685800">
              <a:spcBef>
                <a:spcPts val="750"/>
              </a:spcBef>
              <a:buSzPct val="45000"/>
            </a:pPr>
            <a:r>
              <a:rPr lang="de-DE" dirty="0">
                <a:solidFill>
                  <a:srgbClr val="385433"/>
                </a:solidFill>
                <a:latin typeface="Rubik" pitchFamily="2" charset="-79"/>
                <a:cs typeface="Rubik" pitchFamily="2" charset="-79"/>
              </a:rPr>
              <a:t>Stress, Ängste</a:t>
            </a:r>
          </a:p>
        </p:txBody>
      </p:sp>
      <p:sp>
        <p:nvSpPr>
          <p:cNvPr id="24" name="Rechteck 23">
            <a:extLst>
              <a:ext uri="{FF2B5EF4-FFF2-40B4-BE49-F238E27FC236}">
                <a16:creationId xmlns:a16="http://schemas.microsoft.com/office/drawing/2014/main" id="{A83AF4AB-CA60-FE4D-BB81-BC6A0A2D9C88}"/>
              </a:ext>
            </a:extLst>
          </p:cNvPr>
          <p:cNvSpPr/>
          <p:nvPr/>
        </p:nvSpPr>
        <p:spPr>
          <a:xfrm>
            <a:off x="7282761" y="5852760"/>
            <a:ext cx="2972289" cy="369332"/>
          </a:xfrm>
          <a:prstGeom prst="rect">
            <a:avLst/>
          </a:prstGeom>
        </p:spPr>
        <p:txBody>
          <a:bodyPr wrap="none">
            <a:spAutoFit/>
          </a:bodyPr>
          <a:lstStyle/>
          <a:p>
            <a:pPr defTabSz="685800">
              <a:spcBef>
                <a:spcPts val="750"/>
              </a:spcBef>
              <a:buSzPct val="45000"/>
            </a:pPr>
            <a:r>
              <a:rPr lang="de-DE" dirty="0">
                <a:solidFill>
                  <a:srgbClr val="385433"/>
                </a:solidFill>
                <a:latin typeface="Rubik" pitchFamily="2" charset="-79"/>
                <a:cs typeface="Rubik" pitchFamily="2" charset="-79"/>
              </a:rPr>
              <a:t>Fehlende bzw. falsche MO</a:t>
            </a:r>
          </a:p>
        </p:txBody>
      </p:sp>
    </p:spTree>
    <p:extLst>
      <p:ext uri="{BB962C8B-B14F-4D97-AF65-F5344CB8AC3E}">
        <p14:creationId xmlns:p14="http://schemas.microsoft.com/office/powerpoint/2010/main" val="2064111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28123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7390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Zusatzstoffe in Lebensmitteln</a:t>
            </a:r>
            <a:br>
              <a:rPr lang="de-DE" dirty="0"/>
            </a:br>
            <a:endParaRPr lang="de-DE" dirty="0"/>
          </a:p>
        </p:txBody>
      </p:sp>
      <p:sp>
        <p:nvSpPr>
          <p:cNvPr id="5" name="Inhaltsplatzhalter 2">
            <a:extLst>
              <a:ext uri="{FF2B5EF4-FFF2-40B4-BE49-F238E27FC236}">
                <a16:creationId xmlns:a16="http://schemas.microsoft.com/office/drawing/2014/main" id="{865B7ADB-3B73-414E-9520-F774F8A5288D}"/>
              </a:ext>
            </a:extLst>
          </p:cNvPr>
          <p:cNvSpPr>
            <a:spLocks noGrp="1"/>
          </p:cNvSpPr>
          <p:nvPr>
            <p:ph sz="half" idx="1"/>
          </p:nvPr>
        </p:nvSpPr>
        <p:spPr>
          <a:xfrm>
            <a:off x="928141" y="1541945"/>
            <a:ext cx="5181600" cy="4049386"/>
          </a:xfrm>
        </p:spPr>
        <p:txBody>
          <a:bodyPr>
            <a:normAutofit fontScale="62500" lnSpcReduction="20000"/>
          </a:bodyPr>
          <a:lstStyle/>
          <a:p>
            <a:r>
              <a:rPr lang="de-DE" sz="2600" dirty="0">
                <a:solidFill>
                  <a:srgbClr val="828F80"/>
                </a:solidFill>
                <a:latin typeface="Rubik" pitchFamily="2" charset="-79"/>
                <a:cs typeface="Rubik" pitchFamily="2" charset="-79"/>
              </a:rPr>
              <a:t>Farbstoffe </a:t>
            </a:r>
          </a:p>
          <a:p>
            <a:r>
              <a:rPr lang="de-DE" sz="2600" dirty="0">
                <a:solidFill>
                  <a:srgbClr val="828F80"/>
                </a:solidFill>
                <a:latin typeface="Rubik" pitchFamily="2" charset="-79"/>
                <a:cs typeface="Rubik" pitchFamily="2" charset="-79"/>
              </a:rPr>
              <a:t>Zuckeraustauschstoffe </a:t>
            </a:r>
          </a:p>
          <a:p>
            <a:r>
              <a:rPr lang="de-DE" sz="2600" dirty="0">
                <a:solidFill>
                  <a:srgbClr val="828F80"/>
                </a:solidFill>
                <a:latin typeface="Rubik" pitchFamily="2" charset="-79"/>
                <a:cs typeface="Rubik" pitchFamily="2" charset="-79"/>
              </a:rPr>
              <a:t>Süßstoffe </a:t>
            </a:r>
          </a:p>
          <a:p>
            <a:r>
              <a:rPr lang="de-DE" sz="2600" dirty="0">
                <a:solidFill>
                  <a:srgbClr val="828F80"/>
                </a:solidFill>
                <a:latin typeface="Rubik" pitchFamily="2" charset="-79"/>
                <a:cs typeface="Rubik" pitchFamily="2" charset="-79"/>
              </a:rPr>
              <a:t>Konservierungsstoffe </a:t>
            </a:r>
          </a:p>
          <a:p>
            <a:r>
              <a:rPr lang="de-DE" sz="2600" dirty="0">
                <a:solidFill>
                  <a:srgbClr val="828F80"/>
                </a:solidFill>
                <a:latin typeface="Rubik" pitchFamily="2" charset="-79"/>
                <a:cs typeface="Rubik" pitchFamily="2" charset="-79"/>
              </a:rPr>
              <a:t>Trägerstoffe </a:t>
            </a:r>
          </a:p>
          <a:p>
            <a:r>
              <a:rPr lang="de-DE" sz="2600" dirty="0">
                <a:solidFill>
                  <a:srgbClr val="828F80"/>
                </a:solidFill>
                <a:latin typeface="Rubik" pitchFamily="2" charset="-79"/>
                <a:cs typeface="Rubik" pitchFamily="2" charset="-79"/>
              </a:rPr>
              <a:t>Säuerungsmittel Säuerungsregulatoren </a:t>
            </a:r>
          </a:p>
          <a:p>
            <a:r>
              <a:rPr lang="de-DE" sz="2600" dirty="0">
                <a:solidFill>
                  <a:srgbClr val="828F80"/>
                </a:solidFill>
                <a:latin typeface="Rubik" pitchFamily="2" charset="-79"/>
                <a:cs typeface="Rubik" pitchFamily="2" charset="-79"/>
              </a:rPr>
              <a:t>Trennmittel </a:t>
            </a:r>
          </a:p>
          <a:p>
            <a:r>
              <a:rPr lang="de-DE" sz="2600" dirty="0">
                <a:solidFill>
                  <a:srgbClr val="828F80"/>
                </a:solidFill>
                <a:latin typeface="Rubik" pitchFamily="2" charset="-79"/>
                <a:cs typeface="Rubik" pitchFamily="2" charset="-79"/>
              </a:rPr>
              <a:t>Schaum-</a:t>
            </a:r>
            <a:r>
              <a:rPr lang="de-DE" sz="2600" dirty="0" err="1">
                <a:solidFill>
                  <a:srgbClr val="828F80"/>
                </a:solidFill>
                <a:latin typeface="Rubik" pitchFamily="2" charset="-79"/>
                <a:cs typeface="Rubik" pitchFamily="2" charset="-79"/>
              </a:rPr>
              <a:t>Verhüter</a:t>
            </a:r>
            <a:r>
              <a:rPr lang="de-DE" sz="2600" dirty="0">
                <a:solidFill>
                  <a:srgbClr val="828F80"/>
                </a:solidFill>
                <a:latin typeface="Rubik" pitchFamily="2" charset="-79"/>
                <a:cs typeface="Rubik" pitchFamily="2" charset="-79"/>
              </a:rPr>
              <a:t> </a:t>
            </a:r>
          </a:p>
          <a:p>
            <a:r>
              <a:rPr lang="de-DE" sz="2600" dirty="0">
                <a:solidFill>
                  <a:srgbClr val="828F80"/>
                </a:solidFill>
                <a:latin typeface="Rubik" pitchFamily="2" charset="-79"/>
                <a:cs typeface="Rubik" pitchFamily="2" charset="-79"/>
              </a:rPr>
              <a:t>Füllstoffe </a:t>
            </a:r>
          </a:p>
          <a:p>
            <a:r>
              <a:rPr lang="de-DE" sz="2600" dirty="0">
                <a:solidFill>
                  <a:srgbClr val="828F80"/>
                </a:solidFill>
                <a:latin typeface="Rubik" pitchFamily="2" charset="-79"/>
                <a:cs typeface="Rubik" pitchFamily="2" charset="-79"/>
              </a:rPr>
              <a:t>Emulgatoren </a:t>
            </a:r>
          </a:p>
          <a:p>
            <a:r>
              <a:rPr lang="de-DE" sz="2600" dirty="0">
                <a:solidFill>
                  <a:srgbClr val="828F80"/>
                </a:solidFill>
                <a:latin typeface="Rubik" pitchFamily="2" charset="-79"/>
                <a:cs typeface="Rubik" pitchFamily="2" charset="-79"/>
              </a:rPr>
              <a:t>Schmelzsalze </a:t>
            </a:r>
          </a:p>
          <a:p>
            <a:r>
              <a:rPr lang="de-DE" sz="2600" dirty="0">
                <a:solidFill>
                  <a:srgbClr val="828F80"/>
                </a:solidFill>
                <a:latin typeface="Rubik" pitchFamily="2" charset="-79"/>
                <a:cs typeface="Rubik" pitchFamily="2" charset="-79"/>
              </a:rPr>
              <a:t>Geliermittel </a:t>
            </a:r>
          </a:p>
          <a:p>
            <a:r>
              <a:rPr lang="de-DE" sz="2600" dirty="0">
                <a:solidFill>
                  <a:srgbClr val="828F80"/>
                </a:solidFill>
                <a:latin typeface="Rubik" pitchFamily="2" charset="-79"/>
                <a:cs typeface="Rubik" pitchFamily="2" charset="-79"/>
              </a:rPr>
              <a:t>Überzugsmittel </a:t>
            </a:r>
          </a:p>
          <a:p>
            <a:endParaRPr lang="de-DE" dirty="0">
              <a:latin typeface="Eras Medium ITC" panose="020B0602030504020804" pitchFamily="34" charset="0"/>
            </a:endParaRPr>
          </a:p>
          <a:p>
            <a:pPr marL="0" indent="0">
              <a:buNone/>
            </a:pPr>
            <a:endParaRPr lang="de-DE" dirty="0"/>
          </a:p>
          <a:p>
            <a:pPr marL="0" indent="0">
              <a:buNone/>
            </a:pPr>
            <a:endParaRPr lang="de-DE" dirty="0"/>
          </a:p>
        </p:txBody>
      </p:sp>
      <p:sp>
        <p:nvSpPr>
          <p:cNvPr id="9" name="Inhaltsplatzhalter 7">
            <a:extLst>
              <a:ext uri="{FF2B5EF4-FFF2-40B4-BE49-F238E27FC236}">
                <a16:creationId xmlns:a16="http://schemas.microsoft.com/office/drawing/2014/main" id="{45FDAFFF-050D-F84F-9047-E1AA76E04FD4}"/>
              </a:ext>
            </a:extLst>
          </p:cNvPr>
          <p:cNvSpPr txBox="1">
            <a:spLocks/>
          </p:cNvSpPr>
          <p:nvPr/>
        </p:nvSpPr>
        <p:spPr>
          <a:xfrm>
            <a:off x="6262141" y="1541945"/>
            <a:ext cx="5181600" cy="5032375"/>
          </a:xfrm>
          <a:prstGeom prst="rect">
            <a:avLst/>
          </a:prstGeom>
        </p:spPr>
        <p:txBody>
          <a:bodyPr>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4000" dirty="0">
                <a:solidFill>
                  <a:srgbClr val="828F80"/>
                </a:solidFill>
                <a:latin typeface="Rubik" pitchFamily="2" charset="-79"/>
                <a:cs typeface="Rubik" pitchFamily="2" charset="-79"/>
              </a:rPr>
              <a:t>Festigungsmittel</a:t>
            </a:r>
          </a:p>
          <a:p>
            <a:r>
              <a:rPr lang="de-DE" sz="4000" dirty="0">
                <a:solidFill>
                  <a:srgbClr val="828F80"/>
                </a:solidFill>
                <a:latin typeface="Rubik" pitchFamily="2" charset="-79"/>
                <a:cs typeface="Rubik" pitchFamily="2" charset="-79"/>
              </a:rPr>
              <a:t>Geschmacksverstärker </a:t>
            </a:r>
          </a:p>
          <a:p>
            <a:r>
              <a:rPr lang="de-DE" sz="4000" dirty="0">
                <a:solidFill>
                  <a:srgbClr val="828F80"/>
                </a:solidFill>
                <a:latin typeface="Rubik" pitchFamily="2" charset="-79"/>
                <a:cs typeface="Rubik" pitchFamily="2" charset="-79"/>
              </a:rPr>
              <a:t>Schaummittel </a:t>
            </a:r>
          </a:p>
          <a:p>
            <a:r>
              <a:rPr lang="de-DE" sz="4000" dirty="0">
                <a:solidFill>
                  <a:srgbClr val="828F80"/>
                </a:solidFill>
                <a:latin typeface="Rubik" pitchFamily="2" charset="-79"/>
                <a:cs typeface="Rubik" pitchFamily="2" charset="-79"/>
              </a:rPr>
              <a:t>Geliermittel </a:t>
            </a:r>
          </a:p>
          <a:p>
            <a:r>
              <a:rPr lang="de-DE" sz="4000" dirty="0">
                <a:solidFill>
                  <a:srgbClr val="828F80"/>
                </a:solidFill>
                <a:latin typeface="Rubik" pitchFamily="2" charset="-79"/>
                <a:cs typeface="Rubik" pitchFamily="2" charset="-79"/>
              </a:rPr>
              <a:t>Überzugsmittel </a:t>
            </a:r>
          </a:p>
          <a:p>
            <a:r>
              <a:rPr lang="de-DE" sz="4000" dirty="0">
                <a:solidFill>
                  <a:srgbClr val="828F80"/>
                </a:solidFill>
                <a:latin typeface="Rubik" pitchFamily="2" charset="-79"/>
                <a:cs typeface="Rubik" pitchFamily="2" charset="-79"/>
              </a:rPr>
              <a:t>Feuchthaltemittel </a:t>
            </a:r>
          </a:p>
          <a:p>
            <a:r>
              <a:rPr lang="de-DE" sz="4000" dirty="0">
                <a:solidFill>
                  <a:srgbClr val="828F80"/>
                </a:solidFill>
                <a:latin typeface="Rubik" pitchFamily="2" charset="-79"/>
                <a:cs typeface="Rubik" pitchFamily="2" charset="-79"/>
              </a:rPr>
              <a:t>Modifizierte Stärken </a:t>
            </a:r>
          </a:p>
          <a:p>
            <a:r>
              <a:rPr lang="de-DE" sz="4000" dirty="0">
                <a:solidFill>
                  <a:srgbClr val="828F80"/>
                </a:solidFill>
                <a:latin typeface="Rubik" pitchFamily="2" charset="-79"/>
                <a:cs typeface="Rubik" pitchFamily="2" charset="-79"/>
              </a:rPr>
              <a:t>Verpackungsgase </a:t>
            </a:r>
          </a:p>
          <a:p>
            <a:r>
              <a:rPr lang="de-DE" sz="4000" dirty="0">
                <a:solidFill>
                  <a:srgbClr val="828F80"/>
                </a:solidFill>
                <a:latin typeface="Rubik" pitchFamily="2" charset="-79"/>
                <a:cs typeface="Rubik" pitchFamily="2" charset="-79"/>
              </a:rPr>
              <a:t>Treibgase </a:t>
            </a:r>
          </a:p>
          <a:p>
            <a:r>
              <a:rPr lang="de-DE" sz="4000" dirty="0">
                <a:solidFill>
                  <a:srgbClr val="828F80"/>
                </a:solidFill>
                <a:latin typeface="Rubik" pitchFamily="2" charset="-79"/>
                <a:cs typeface="Rubik" pitchFamily="2" charset="-79"/>
              </a:rPr>
              <a:t>Backtriebmittel </a:t>
            </a:r>
          </a:p>
          <a:p>
            <a:r>
              <a:rPr lang="de-DE" sz="4000" dirty="0">
                <a:solidFill>
                  <a:srgbClr val="828F80"/>
                </a:solidFill>
                <a:latin typeface="Rubik" pitchFamily="2" charset="-79"/>
                <a:cs typeface="Rubik" pitchFamily="2" charset="-79"/>
              </a:rPr>
              <a:t>Komplexbildner </a:t>
            </a:r>
          </a:p>
          <a:p>
            <a:r>
              <a:rPr lang="de-DE" sz="4000" dirty="0">
                <a:solidFill>
                  <a:srgbClr val="828F80"/>
                </a:solidFill>
                <a:latin typeface="Rubik" pitchFamily="2" charset="-79"/>
                <a:cs typeface="Rubik" pitchFamily="2" charset="-79"/>
              </a:rPr>
              <a:t>Stabilisatoren </a:t>
            </a:r>
          </a:p>
          <a:p>
            <a:r>
              <a:rPr lang="de-DE" sz="4000" dirty="0">
                <a:solidFill>
                  <a:srgbClr val="828F80"/>
                </a:solidFill>
                <a:latin typeface="Rubik" pitchFamily="2" charset="-79"/>
                <a:cs typeface="Rubik" pitchFamily="2" charset="-79"/>
              </a:rPr>
              <a:t>Verdickungsmittel </a:t>
            </a:r>
          </a:p>
          <a:p>
            <a:r>
              <a:rPr lang="de-DE" sz="4000" dirty="0">
                <a:solidFill>
                  <a:srgbClr val="828F80"/>
                </a:solidFill>
                <a:latin typeface="Rubik" pitchFamily="2" charset="-79"/>
                <a:cs typeface="Rubik" pitchFamily="2" charset="-79"/>
              </a:rPr>
              <a:t>Kaumassen </a:t>
            </a:r>
          </a:p>
          <a:p>
            <a:r>
              <a:rPr lang="de-DE" sz="4000" dirty="0">
                <a:solidFill>
                  <a:srgbClr val="828F80"/>
                </a:solidFill>
                <a:latin typeface="Rubik" pitchFamily="2" charset="-79"/>
                <a:cs typeface="Rubik" pitchFamily="2" charset="-79"/>
              </a:rPr>
              <a:t>Mehlbehandlungsmittel </a:t>
            </a:r>
          </a:p>
          <a:p>
            <a:r>
              <a:rPr lang="de-DE" sz="4000" dirty="0">
                <a:solidFill>
                  <a:srgbClr val="828F80"/>
                </a:solidFill>
                <a:latin typeface="Rubik" pitchFamily="2" charset="-79"/>
                <a:cs typeface="Rubik" pitchFamily="2" charset="-79"/>
              </a:rPr>
              <a:t>Aromen </a:t>
            </a:r>
          </a:p>
          <a:p>
            <a:endParaRPr lang="de-DE" dirty="0">
              <a:latin typeface="Eras Medium ITC" panose="020B0602030504020804" pitchFamily="34" charset="0"/>
            </a:endParaRPr>
          </a:p>
          <a:p>
            <a:endParaRPr lang="de-DE" dirty="0"/>
          </a:p>
        </p:txBody>
      </p:sp>
      <p:sp>
        <p:nvSpPr>
          <p:cNvPr id="12" name="Rechteck 11">
            <a:extLst>
              <a:ext uri="{FF2B5EF4-FFF2-40B4-BE49-F238E27FC236}">
                <a16:creationId xmlns:a16="http://schemas.microsoft.com/office/drawing/2014/main" id="{F9438757-5FD4-9E4D-98E7-E600D9906771}"/>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2835876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97708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05386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Seelische Ursachen eines kranken Darms</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11" name="Inhaltsplatzhalter 2">
            <a:extLst>
              <a:ext uri="{FF2B5EF4-FFF2-40B4-BE49-F238E27FC236}">
                <a16:creationId xmlns:a16="http://schemas.microsoft.com/office/drawing/2014/main" id="{644ADBD3-2DCB-4E49-8A4B-EE7C0E056F73}"/>
              </a:ext>
            </a:extLst>
          </p:cNvPr>
          <p:cNvSpPr>
            <a:spLocks noGrp="1"/>
          </p:cNvSpPr>
          <p:nvPr>
            <p:ph idx="1"/>
          </p:nvPr>
        </p:nvSpPr>
        <p:spPr>
          <a:xfrm>
            <a:off x="4455178" y="1722482"/>
            <a:ext cx="5528271" cy="5135518"/>
          </a:xfrm>
        </p:spPr>
        <p:txBody>
          <a:bodyPr>
            <a:normAutofit/>
          </a:bodyPr>
          <a:lstStyle/>
          <a:p>
            <a:pPr marL="0" indent="0">
              <a:buNone/>
            </a:pPr>
            <a:r>
              <a:rPr lang="de-DE" sz="2000" dirty="0">
                <a:solidFill>
                  <a:srgbClr val="375434"/>
                </a:solidFill>
                <a:latin typeface="Rubik" pitchFamily="2" charset="-79"/>
                <a:cs typeface="Rubik" pitchFamily="2" charset="-79"/>
              </a:rPr>
              <a:t>Negative Gedankenmuster, unterdrückte Aggressionen </a:t>
            </a:r>
          </a:p>
          <a:p>
            <a:pPr marL="0" indent="0">
              <a:buNone/>
            </a:pPr>
            <a:r>
              <a:rPr lang="de-DE" sz="2000" dirty="0">
                <a:solidFill>
                  <a:srgbClr val="00B050"/>
                </a:solidFill>
                <a:latin typeface="Rubik" pitchFamily="2" charset="-79"/>
                <a:cs typeface="Rubik" pitchFamily="2" charset="-79"/>
              </a:rPr>
              <a:t>                                 </a:t>
            </a:r>
          </a:p>
          <a:p>
            <a:pPr marL="0" indent="0">
              <a:buNone/>
            </a:pPr>
            <a:r>
              <a:rPr lang="de-DE" sz="2000" dirty="0">
                <a:solidFill>
                  <a:srgbClr val="CC7647"/>
                </a:solidFill>
                <a:latin typeface="Rubik" pitchFamily="2" charset="-79"/>
                <a:cs typeface="Rubik" pitchFamily="2" charset="-79"/>
              </a:rPr>
              <a:t>nicht gelöste familiäre Konflikte (Dickdarm)                                                                                                           Lebensbedrohliche Angst</a:t>
            </a:r>
          </a:p>
          <a:p>
            <a:pPr marL="0" indent="0">
              <a:buNone/>
            </a:pPr>
            <a:endParaRPr lang="de-DE" sz="2000" dirty="0">
              <a:solidFill>
                <a:schemeClr val="accent1"/>
              </a:solidFill>
              <a:latin typeface="Rubik" pitchFamily="2" charset="-79"/>
              <a:cs typeface="Rubik" pitchFamily="2" charset="-79"/>
            </a:endParaRPr>
          </a:p>
          <a:p>
            <a:pPr marL="0" indent="0">
              <a:buNone/>
            </a:pPr>
            <a:r>
              <a:rPr lang="de-DE" sz="2000" dirty="0">
                <a:solidFill>
                  <a:srgbClr val="83907F"/>
                </a:solidFill>
                <a:latin typeface="Rubik" pitchFamily="2" charset="-79"/>
                <a:cs typeface="Rubik" pitchFamily="2" charset="-79"/>
              </a:rPr>
              <a:t>etwas festhalten wollen, nicht nur materielle Dinge oder Menschen, speziell den Partner, sondern auch Vorstellungen, Meinungen, Ansichten, Urteile, Vorurteile</a:t>
            </a:r>
          </a:p>
          <a:p>
            <a:pPr marL="0" indent="0">
              <a:buNone/>
            </a:pPr>
            <a:endParaRPr lang="de-DE" dirty="0"/>
          </a:p>
        </p:txBody>
      </p:sp>
      <p:sp>
        <p:nvSpPr>
          <p:cNvPr id="12" name="Inhaltsplatzhalter 2">
            <a:extLst>
              <a:ext uri="{FF2B5EF4-FFF2-40B4-BE49-F238E27FC236}">
                <a16:creationId xmlns:a16="http://schemas.microsoft.com/office/drawing/2014/main" id="{974C3D3E-BD38-CC48-8732-33AF8B182CB1}"/>
              </a:ext>
            </a:extLst>
          </p:cNvPr>
          <p:cNvSpPr txBox="1">
            <a:spLocks/>
          </p:cNvSpPr>
          <p:nvPr/>
        </p:nvSpPr>
        <p:spPr>
          <a:xfrm>
            <a:off x="2075532" y="1722482"/>
            <a:ext cx="2191668" cy="38897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dirty="0">
                <a:solidFill>
                  <a:srgbClr val="375434"/>
                </a:solidFill>
                <a:latin typeface="Rubik" pitchFamily="2" charset="-79"/>
                <a:cs typeface="Rubik" pitchFamily="2" charset="-79"/>
              </a:rPr>
              <a:t>Morbus Crohn  –</a:t>
            </a:r>
          </a:p>
          <a:p>
            <a:pPr marL="0" indent="0">
              <a:buNone/>
            </a:pPr>
            <a:endParaRPr lang="de-DE" sz="2000" dirty="0">
              <a:solidFill>
                <a:srgbClr val="00B050"/>
              </a:solidFill>
              <a:latin typeface="Rubik" pitchFamily="2" charset="-79"/>
              <a:cs typeface="Rubik" pitchFamily="2" charset="-79"/>
            </a:endParaRPr>
          </a:p>
          <a:p>
            <a:pPr marL="0" indent="0">
              <a:buNone/>
            </a:pPr>
            <a:endParaRPr lang="de-DE" sz="2000" dirty="0">
              <a:solidFill>
                <a:srgbClr val="00B050"/>
              </a:solidFill>
              <a:latin typeface="Rubik" pitchFamily="2" charset="-79"/>
              <a:cs typeface="Rubik" pitchFamily="2" charset="-79"/>
            </a:endParaRPr>
          </a:p>
          <a:p>
            <a:pPr marL="0" indent="0">
              <a:buNone/>
            </a:pPr>
            <a:r>
              <a:rPr lang="de-DE" sz="2000" dirty="0">
                <a:solidFill>
                  <a:srgbClr val="CC7647"/>
                </a:solidFill>
                <a:latin typeface="Rubik" pitchFamily="2" charset="-79"/>
                <a:cs typeface="Rubik" pitchFamily="2" charset="-79"/>
              </a:rPr>
              <a:t>Colitis </a:t>
            </a:r>
            <a:r>
              <a:rPr lang="de-DE" sz="2000" dirty="0" err="1">
                <a:solidFill>
                  <a:srgbClr val="CC7647"/>
                </a:solidFill>
                <a:latin typeface="Rubik" pitchFamily="2" charset="-79"/>
                <a:cs typeface="Rubik" pitchFamily="2" charset="-79"/>
              </a:rPr>
              <a:t>ulcerosa</a:t>
            </a:r>
            <a:r>
              <a:rPr lang="de-DE" sz="2000" dirty="0">
                <a:solidFill>
                  <a:srgbClr val="CC7647"/>
                </a:solidFill>
                <a:latin typeface="Rubik" pitchFamily="2" charset="-79"/>
                <a:cs typeface="Rubik" pitchFamily="2" charset="-79"/>
              </a:rPr>
              <a:t> - (Dickdarm)</a:t>
            </a:r>
          </a:p>
          <a:p>
            <a:pPr marL="0" indent="0">
              <a:buNone/>
            </a:pPr>
            <a:endParaRPr lang="de-DE" sz="2000" dirty="0">
              <a:solidFill>
                <a:srgbClr val="83907F"/>
              </a:solidFill>
              <a:latin typeface="Rubik" pitchFamily="2" charset="-79"/>
              <a:cs typeface="Rubik" pitchFamily="2" charset="-79"/>
            </a:endParaRPr>
          </a:p>
          <a:p>
            <a:pPr marL="0" indent="0">
              <a:buNone/>
            </a:pPr>
            <a:r>
              <a:rPr lang="de-DE" sz="2000" dirty="0">
                <a:solidFill>
                  <a:srgbClr val="83907F"/>
                </a:solidFill>
                <a:latin typeface="Rubik" pitchFamily="2" charset="-79"/>
                <a:cs typeface="Rubik" pitchFamily="2" charset="-79"/>
              </a:rPr>
              <a:t>Verstopfung  –</a:t>
            </a:r>
          </a:p>
          <a:p>
            <a:pPr marL="0" indent="0">
              <a:buNone/>
            </a:pPr>
            <a:endParaRPr lang="de-DE" dirty="0">
              <a:solidFill>
                <a:srgbClr val="83907F"/>
              </a:solidFill>
            </a:endParaRPr>
          </a:p>
        </p:txBody>
      </p:sp>
    </p:spTree>
    <p:extLst>
      <p:ext uri="{BB962C8B-B14F-4D97-AF65-F5344CB8AC3E}">
        <p14:creationId xmlns:p14="http://schemas.microsoft.com/office/powerpoint/2010/main" val="2980913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83586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01520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Aufgaben der Darmflora</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4" name="Rechteck 3">
            <a:extLst>
              <a:ext uri="{FF2B5EF4-FFF2-40B4-BE49-F238E27FC236}">
                <a16:creationId xmlns:a16="http://schemas.microsoft.com/office/drawing/2014/main" id="{D635D25E-D1FE-1E4E-AEC0-FAD1AA78C795}"/>
              </a:ext>
            </a:extLst>
          </p:cNvPr>
          <p:cNvSpPr/>
          <p:nvPr/>
        </p:nvSpPr>
        <p:spPr>
          <a:xfrm>
            <a:off x="2887855" y="1613118"/>
            <a:ext cx="6416290" cy="1815882"/>
          </a:xfrm>
          <a:prstGeom prst="rect">
            <a:avLst/>
          </a:prstGeom>
        </p:spPr>
        <p:txBody>
          <a:bodyPr wrap="square">
            <a:spAutoFit/>
          </a:bodyPr>
          <a:lstStyle/>
          <a:p>
            <a:pPr algn="ctr"/>
            <a:r>
              <a:rPr lang="de-DE" sz="2800" b="1" dirty="0">
                <a:solidFill>
                  <a:schemeClr val="accent2">
                    <a:lumMod val="75000"/>
                  </a:schemeClr>
                </a:solidFill>
                <a:latin typeface="Rubik" pitchFamily="2" charset="-79"/>
                <a:cs typeface="Rubik" pitchFamily="2" charset="-79"/>
              </a:rPr>
              <a:t>Mein Kopf versteht keine Gefühle. </a:t>
            </a:r>
          </a:p>
          <a:p>
            <a:pPr algn="ctr"/>
            <a:r>
              <a:rPr lang="de-DE" sz="2800" b="1" dirty="0">
                <a:solidFill>
                  <a:schemeClr val="accent2">
                    <a:lumMod val="75000"/>
                  </a:schemeClr>
                </a:solidFill>
                <a:latin typeface="Rubik" pitchFamily="2" charset="-79"/>
                <a:cs typeface="Rubik" pitchFamily="2" charset="-79"/>
              </a:rPr>
              <a:t>Alles muss verdaut werden, </a:t>
            </a:r>
          </a:p>
          <a:p>
            <a:pPr algn="ctr"/>
            <a:r>
              <a:rPr lang="de-DE" sz="2800" b="1" dirty="0">
                <a:solidFill>
                  <a:schemeClr val="accent2">
                    <a:lumMod val="75000"/>
                  </a:schemeClr>
                </a:solidFill>
                <a:latin typeface="Rubik" pitchFamily="2" charset="-79"/>
                <a:cs typeface="Rubik" pitchFamily="2" charset="-79"/>
              </a:rPr>
              <a:t>egal ob Materie, </a:t>
            </a:r>
          </a:p>
          <a:p>
            <a:pPr algn="ctr"/>
            <a:r>
              <a:rPr lang="de-DE" sz="2800" b="1" dirty="0">
                <a:solidFill>
                  <a:schemeClr val="accent2">
                    <a:lumMod val="75000"/>
                  </a:schemeClr>
                </a:solidFill>
                <a:latin typeface="Rubik" pitchFamily="2" charset="-79"/>
                <a:cs typeface="Rubik" pitchFamily="2" charset="-79"/>
              </a:rPr>
              <a:t>Gedanken oder Gefühle. </a:t>
            </a:r>
          </a:p>
        </p:txBody>
      </p:sp>
      <p:pic>
        <p:nvPicPr>
          <p:cNvPr id="13" name="Grafik 12">
            <a:extLst>
              <a:ext uri="{FF2B5EF4-FFF2-40B4-BE49-F238E27FC236}">
                <a16:creationId xmlns:a16="http://schemas.microsoft.com/office/drawing/2014/main" id="{0662C83B-CD45-6945-A6F8-EC028BDA6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4043" y="4002559"/>
            <a:ext cx="1485900" cy="1609725"/>
          </a:xfrm>
          <a:prstGeom prst="rect">
            <a:avLst/>
          </a:prstGeom>
        </p:spPr>
      </p:pic>
      <p:pic>
        <p:nvPicPr>
          <p:cNvPr id="14" name="Grafik 13">
            <a:extLst>
              <a:ext uri="{FF2B5EF4-FFF2-40B4-BE49-F238E27FC236}">
                <a16:creationId xmlns:a16="http://schemas.microsoft.com/office/drawing/2014/main" id="{D06E5B83-CDEA-8140-8D24-BC3CEE925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943" y="3732724"/>
            <a:ext cx="2628900" cy="1971675"/>
          </a:xfrm>
          <a:prstGeom prst="rect">
            <a:avLst/>
          </a:prstGeom>
        </p:spPr>
      </p:pic>
    </p:spTree>
    <p:extLst>
      <p:ext uri="{BB962C8B-B14F-4D97-AF65-F5344CB8AC3E}">
        <p14:creationId xmlns:p14="http://schemas.microsoft.com/office/powerpoint/2010/main" val="32762059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50174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Allergien – Wenn der Körper rebelliert </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pic>
        <p:nvPicPr>
          <p:cNvPr id="9" name="Inhaltsplatzhalter 6">
            <a:extLst>
              <a:ext uri="{FF2B5EF4-FFF2-40B4-BE49-F238E27FC236}">
                <a16:creationId xmlns:a16="http://schemas.microsoft.com/office/drawing/2014/main" id="{F703B01F-BAE3-7B45-827B-FC2F8670BF6E}"/>
              </a:ext>
            </a:extLst>
          </p:cNvPr>
          <p:cNvPicPr>
            <a:picLocks noGrp="1" noChangeAspect="1"/>
          </p:cNvPicPr>
          <p:nvPr>
            <p:ph idx="1"/>
          </p:nvPr>
        </p:nvPicPr>
        <p:blipFill>
          <a:blip r:embed="rId2"/>
          <a:stretch>
            <a:fillRect/>
          </a:stretch>
        </p:blipFill>
        <p:spPr>
          <a:xfrm>
            <a:off x="2093938" y="1623335"/>
            <a:ext cx="8004124" cy="4474355"/>
          </a:xfrm>
          <a:prstGeom prst="rect">
            <a:avLst/>
          </a:prstGeom>
        </p:spPr>
      </p:pic>
    </p:spTree>
    <p:extLst>
      <p:ext uri="{BB962C8B-B14F-4D97-AF65-F5344CB8AC3E}">
        <p14:creationId xmlns:p14="http://schemas.microsoft.com/office/powerpoint/2010/main" val="29561637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a:extLst>
              <a:ext uri="{FF2B5EF4-FFF2-40B4-BE49-F238E27FC236}">
                <a16:creationId xmlns:a16="http://schemas.microsoft.com/office/drawing/2014/main" id="{A667498E-178C-BA40-BDCA-2CB762E1E0E5}"/>
              </a:ext>
            </a:extLst>
          </p:cNvPr>
          <p:cNvPicPr>
            <a:picLocks noChangeAspect="1"/>
          </p:cNvPicPr>
          <p:nvPr/>
        </p:nvPicPr>
        <p:blipFill>
          <a:blip r:embed="rId2"/>
          <a:stretch>
            <a:fillRect/>
          </a:stretch>
        </p:blipFill>
        <p:spPr>
          <a:xfrm>
            <a:off x="5865880" y="1324480"/>
            <a:ext cx="1833774" cy="3563609"/>
          </a:xfrm>
          <a:prstGeom prst="rect">
            <a:avLst/>
          </a:prstGeom>
        </p:spPr>
      </p:pic>
      <p:pic>
        <p:nvPicPr>
          <p:cNvPr id="35" name="Grafik 34">
            <a:extLst>
              <a:ext uri="{FF2B5EF4-FFF2-40B4-BE49-F238E27FC236}">
                <a16:creationId xmlns:a16="http://schemas.microsoft.com/office/drawing/2014/main" id="{C4AAF519-3C79-F54D-835F-2626AF235619}"/>
              </a:ext>
            </a:extLst>
          </p:cNvPr>
          <p:cNvPicPr>
            <a:picLocks noChangeAspect="1"/>
          </p:cNvPicPr>
          <p:nvPr/>
        </p:nvPicPr>
        <p:blipFill>
          <a:blip r:embed="rId3"/>
          <a:stretch>
            <a:fillRect/>
          </a:stretch>
        </p:blipFill>
        <p:spPr>
          <a:xfrm>
            <a:off x="430351" y="1388016"/>
            <a:ext cx="1938027" cy="3420047"/>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1187079" y="244198"/>
            <a:ext cx="917239"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Verdauung</a:t>
            </a:r>
            <a:endParaRPr lang="de-DE" sz="1200" dirty="0">
              <a:solidFill>
                <a:srgbClr val="385433"/>
              </a:solidFill>
              <a:effectLst/>
              <a:latin typeface="Heebo Light" pitchFamily="2" charset="-79"/>
              <a:cs typeface="Heebo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Darm</a:t>
            </a:r>
            <a:br>
              <a:rPr lang="de-DE" dirty="0"/>
            </a:br>
            <a:endParaRPr lang="de-DE" dirty="0"/>
          </a:p>
        </p:txBody>
      </p:sp>
      <p:sp>
        <p:nvSpPr>
          <p:cNvPr id="10" name="Rechteck 9">
            <a:extLst>
              <a:ext uri="{FF2B5EF4-FFF2-40B4-BE49-F238E27FC236}">
                <a16:creationId xmlns:a16="http://schemas.microsoft.com/office/drawing/2014/main" id="{91DFE316-5751-CF47-B561-8D97856F6936}"/>
              </a:ext>
            </a:extLst>
          </p:cNvPr>
          <p:cNvSpPr/>
          <p:nvPr/>
        </p:nvSpPr>
        <p:spPr>
          <a:xfrm>
            <a:off x="2643034" y="-181304"/>
            <a:ext cx="2477710"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7A791EE9-BB45-9F45-9632-C3EA0D439660}"/>
              </a:ext>
            </a:extLst>
          </p:cNvPr>
          <p:cNvSpPr/>
          <p:nvPr/>
        </p:nvSpPr>
        <p:spPr>
          <a:xfrm>
            <a:off x="142694" y="5898086"/>
            <a:ext cx="1994457" cy="307777"/>
          </a:xfrm>
          <a:prstGeom prst="rect">
            <a:avLst/>
          </a:prstGeom>
        </p:spPr>
        <p:txBody>
          <a:bodyPr wrap="none">
            <a:spAutoFit/>
          </a:bodyPr>
          <a:lstStyle/>
          <a:p>
            <a:pPr algn="ctr"/>
            <a:r>
              <a:rPr lang="de-DE" sz="1400" dirty="0" err="1">
                <a:solidFill>
                  <a:srgbClr val="385433"/>
                </a:solidFill>
                <a:latin typeface="Heebo Medium" pitchFamily="2" charset="-79"/>
                <a:cs typeface="Heebo Medium" pitchFamily="2" charset="-79"/>
              </a:rPr>
              <a:t>ProTop</a:t>
            </a:r>
            <a:r>
              <a:rPr lang="de-DE" sz="1400" dirty="0">
                <a:solidFill>
                  <a:srgbClr val="385433"/>
                </a:solidFill>
                <a:latin typeface="Heebo Medium" pitchFamily="2" charset="-79"/>
                <a:cs typeface="Heebo Medium" pitchFamily="2" charset="-79"/>
              </a:rPr>
              <a:t> </a:t>
            </a:r>
            <a:r>
              <a:rPr lang="de-DE" sz="1400" dirty="0" err="1">
                <a:solidFill>
                  <a:srgbClr val="385433"/>
                </a:solidFill>
                <a:latin typeface="Heebo Medium" pitchFamily="2" charset="-79"/>
                <a:cs typeface="Heebo Medium" pitchFamily="2" charset="-79"/>
              </a:rPr>
              <a:t>DarmSensitive</a:t>
            </a:r>
            <a:endParaRPr lang="de-DE" sz="1400" dirty="0">
              <a:solidFill>
                <a:srgbClr val="385433"/>
              </a:solidFill>
              <a:effectLst/>
              <a:latin typeface="Heebo Medium" pitchFamily="2" charset="-79"/>
              <a:cs typeface="Heebo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611585" y="5011411"/>
            <a:ext cx="1497525" cy="646331"/>
          </a:xfrm>
          <a:prstGeom prst="rect">
            <a:avLst/>
          </a:prstGeom>
        </p:spPr>
        <p:txBody>
          <a:bodyPr wrap="none">
            <a:spAutoFit/>
          </a:bodyPr>
          <a:lstStyle/>
          <a:p>
            <a:pPr algn="r"/>
            <a:r>
              <a:rPr lang="de-DE" sz="1200" dirty="0">
                <a:solidFill>
                  <a:srgbClr val="828F80"/>
                </a:solidFill>
                <a:latin typeface="Heebo" pitchFamily="2" charset="-79"/>
                <a:cs typeface="Heebo" pitchFamily="2" charset="-79"/>
              </a:rPr>
              <a:t>präbiotisch</a:t>
            </a:r>
          </a:p>
          <a:p>
            <a:pPr algn="r"/>
            <a:r>
              <a:rPr lang="de-DE" sz="1200" dirty="0">
                <a:solidFill>
                  <a:srgbClr val="828F80"/>
                </a:solidFill>
                <a:latin typeface="Heebo" pitchFamily="2" charset="-79"/>
                <a:cs typeface="Heebo" pitchFamily="2" charset="-79"/>
              </a:rPr>
              <a:t>Pulver und Kapseln</a:t>
            </a:r>
          </a:p>
          <a:p>
            <a:pPr algn="r"/>
            <a:r>
              <a:rPr lang="de-DE" sz="1200" dirty="0">
                <a:solidFill>
                  <a:srgbClr val="828F80"/>
                </a:solidFill>
                <a:latin typeface="Heebo" pitchFamily="2" charset="-79"/>
                <a:cs typeface="Heebo" pitchFamily="2" charset="-79"/>
              </a:rPr>
              <a:t>b</a:t>
            </a:r>
            <a:r>
              <a:rPr lang="de-DE" sz="1200" dirty="0">
                <a:solidFill>
                  <a:srgbClr val="828F80"/>
                </a:solidFill>
                <a:effectLst/>
                <a:latin typeface="Heebo" pitchFamily="2" charset="-79"/>
                <a:cs typeface="Heebo" pitchFamily="2" charset="-79"/>
              </a:rPr>
              <a:t>iozertifiziert</a:t>
            </a:r>
          </a:p>
        </p:txBody>
      </p:sp>
      <p:sp>
        <p:nvSpPr>
          <p:cNvPr id="15" name="Rechteck 14">
            <a:extLst>
              <a:ext uri="{FF2B5EF4-FFF2-40B4-BE49-F238E27FC236}">
                <a16:creationId xmlns:a16="http://schemas.microsoft.com/office/drawing/2014/main" id="{B656D8AD-6104-204B-9EB8-719A6E5869F0}"/>
              </a:ext>
            </a:extLst>
          </p:cNvPr>
          <p:cNvSpPr/>
          <p:nvPr/>
        </p:nvSpPr>
        <p:spPr>
          <a:xfrm>
            <a:off x="7858412" y="-232128"/>
            <a:ext cx="3069771"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0A19692D-FBF8-2D4C-BD28-53875B6300F2}"/>
              </a:ext>
            </a:extLst>
          </p:cNvPr>
          <p:cNvPicPr>
            <a:picLocks noChangeAspect="1"/>
          </p:cNvPicPr>
          <p:nvPr/>
        </p:nvPicPr>
        <p:blipFill>
          <a:blip r:embed="rId4"/>
          <a:stretch>
            <a:fillRect/>
          </a:stretch>
        </p:blipFill>
        <p:spPr>
          <a:xfrm>
            <a:off x="2648477" y="382697"/>
            <a:ext cx="852796" cy="5980792"/>
          </a:xfrm>
          <a:prstGeom prst="rect">
            <a:avLst/>
          </a:prstGeom>
        </p:spPr>
      </p:pic>
      <p:sp>
        <p:nvSpPr>
          <p:cNvPr id="19" name="Rechteck 18">
            <a:extLst>
              <a:ext uri="{FF2B5EF4-FFF2-40B4-BE49-F238E27FC236}">
                <a16:creationId xmlns:a16="http://schemas.microsoft.com/office/drawing/2014/main" id="{0F06990D-829C-E74E-8751-5A47E773DDDC}"/>
              </a:ext>
            </a:extLst>
          </p:cNvPr>
          <p:cNvSpPr/>
          <p:nvPr/>
        </p:nvSpPr>
        <p:spPr>
          <a:xfrm>
            <a:off x="6041888" y="5898085"/>
            <a:ext cx="1535998" cy="307777"/>
          </a:xfrm>
          <a:prstGeom prst="rect">
            <a:avLst/>
          </a:prstGeom>
        </p:spPr>
        <p:txBody>
          <a:bodyPr wrap="none">
            <a:spAutoFit/>
          </a:bodyPr>
          <a:lstStyle/>
          <a:p>
            <a:pPr algn="r"/>
            <a:r>
              <a:rPr lang="de-DE" sz="1400" dirty="0" err="1">
                <a:solidFill>
                  <a:srgbClr val="385433"/>
                </a:solidFill>
                <a:latin typeface="Heebo Medium" pitchFamily="2" charset="-79"/>
                <a:cs typeface="Heebo Medium" pitchFamily="2" charset="-79"/>
              </a:rPr>
              <a:t>ProTop</a:t>
            </a:r>
            <a:r>
              <a:rPr lang="de-DE" sz="1400" dirty="0">
                <a:solidFill>
                  <a:srgbClr val="385433"/>
                </a:solidFill>
                <a:latin typeface="Heebo Medium" pitchFamily="2" charset="-79"/>
                <a:cs typeface="Heebo Medium" pitchFamily="2" charset="-79"/>
              </a:rPr>
              <a:t> </a:t>
            </a:r>
            <a:r>
              <a:rPr lang="de-DE" sz="1400" dirty="0" err="1">
                <a:solidFill>
                  <a:srgbClr val="385433"/>
                </a:solidFill>
                <a:latin typeface="Heebo Medium" pitchFamily="2" charset="-79"/>
                <a:cs typeface="Heebo Medium" pitchFamily="2" charset="-79"/>
              </a:rPr>
              <a:t>DarmKur</a:t>
            </a:r>
            <a:endParaRPr lang="de-DE" sz="1400" dirty="0">
              <a:solidFill>
                <a:srgbClr val="385433"/>
              </a:solidFill>
              <a:effectLst/>
              <a:latin typeface="Heebo Medium" pitchFamily="2" charset="-79"/>
              <a:cs typeface="Heebo Medium" pitchFamily="2" charset="-79"/>
            </a:endParaRPr>
          </a:p>
        </p:txBody>
      </p:sp>
      <p:sp>
        <p:nvSpPr>
          <p:cNvPr id="20" name="Rechteck 19">
            <a:extLst>
              <a:ext uri="{FF2B5EF4-FFF2-40B4-BE49-F238E27FC236}">
                <a16:creationId xmlns:a16="http://schemas.microsoft.com/office/drawing/2014/main" id="{9DB5BF2D-21EE-2447-A5AA-8747E0C20EE3}"/>
              </a:ext>
            </a:extLst>
          </p:cNvPr>
          <p:cNvSpPr/>
          <p:nvPr/>
        </p:nvSpPr>
        <p:spPr>
          <a:xfrm>
            <a:off x="6110398" y="5011411"/>
            <a:ext cx="1497525" cy="646331"/>
          </a:xfrm>
          <a:prstGeom prst="rect">
            <a:avLst/>
          </a:prstGeom>
        </p:spPr>
        <p:txBody>
          <a:bodyPr wrap="none">
            <a:spAutoFit/>
          </a:bodyPr>
          <a:lstStyle/>
          <a:p>
            <a:pPr algn="r"/>
            <a:r>
              <a:rPr lang="de-DE" sz="1200" dirty="0">
                <a:solidFill>
                  <a:srgbClr val="828F80"/>
                </a:solidFill>
                <a:latin typeface="Heebo" pitchFamily="2" charset="-79"/>
                <a:cs typeface="Heebo" pitchFamily="2" charset="-79"/>
              </a:rPr>
              <a:t>präbiotisch</a:t>
            </a:r>
          </a:p>
          <a:p>
            <a:pPr algn="r"/>
            <a:r>
              <a:rPr lang="de-DE" sz="1200" dirty="0">
                <a:solidFill>
                  <a:srgbClr val="828F80"/>
                </a:solidFill>
                <a:latin typeface="Heebo" pitchFamily="2" charset="-79"/>
                <a:cs typeface="Heebo" pitchFamily="2" charset="-79"/>
              </a:rPr>
              <a:t>Pulver und Kapseln</a:t>
            </a:r>
          </a:p>
          <a:p>
            <a:pPr algn="r"/>
            <a:r>
              <a:rPr lang="de-DE" sz="1200" dirty="0">
                <a:solidFill>
                  <a:srgbClr val="828F80"/>
                </a:solidFill>
                <a:latin typeface="Heebo" pitchFamily="2" charset="-79"/>
                <a:cs typeface="Heebo" pitchFamily="2" charset="-79"/>
              </a:rPr>
              <a:t>b</a:t>
            </a:r>
            <a:r>
              <a:rPr lang="de-DE" sz="1200" dirty="0">
                <a:solidFill>
                  <a:srgbClr val="828F80"/>
                </a:solidFill>
                <a:effectLst/>
                <a:latin typeface="Heebo" pitchFamily="2" charset="-79"/>
                <a:cs typeface="Heebo" pitchFamily="2" charset="-79"/>
              </a:rPr>
              <a:t>iozertifiziert</a:t>
            </a:r>
          </a:p>
        </p:txBody>
      </p:sp>
      <p:sp>
        <p:nvSpPr>
          <p:cNvPr id="26" name="Rechteck 25">
            <a:extLst>
              <a:ext uri="{FF2B5EF4-FFF2-40B4-BE49-F238E27FC236}">
                <a16:creationId xmlns:a16="http://schemas.microsoft.com/office/drawing/2014/main" id="{0DE10244-7F4F-9F4C-89CD-6C49DFF4BDF3}"/>
              </a:ext>
            </a:extLst>
          </p:cNvPr>
          <p:cNvSpPr/>
          <p:nvPr/>
        </p:nvSpPr>
        <p:spPr>
          <a:xfrm>
            <a:off x="3501273" y="1157134"/>
            <a:ext cx="1284326" cy="553998"/>
          </a:xfrm>
          <a:prstGeom prst="rect">
            <a:avLst/>
          </a:prstGeom>
        </p:spPr>
        <p:txBody>
          <a:bodyPr wrap="none">
            <a:spAutoFit/>
          </a:bodyPr>
          <a:lstStyle/>
          <a:p>
            <a:r>
              <a:rPr lang="de-DE" sz="1500" dirty="0">
                <a:solidFill>
                  <a:srgbClr val="828F80"/>
                </a:solidFill>
                <a:latin typeface="Heebo" pitchFamily="2" charset="-79"/>
                <a:cs typeface="Heebo" pitchFamily="2" charset="-79"/>
              </a:rPr>
              <a:t>Gerstengras-</a:t>
            </a:r>
          </a:p>
          <a:p>
            <a:r>
              <a:rPr lang="de-DE" sz="1500" dirty="0">
                <a:solidFill>
                  <a:srgbClr val="828F80"/>
                </a:solidFill>
                <a:latin typeface="Heebo" pitchFamily="2" charset="-79"/>
                <a:cs typeface="Heebo" pitchFamily="2" charset="-79"/>
              </a:rPr>
              <a:t>saft-Pulver</a:t>
            </a:r>
            <a:endParaRPr lang="de-DE" sz="1500" dirty="0">
              <a:solidFill>
                <a:srgbClr val="828F80"/>
              </a:solidFill>
              <a:effectLst/>
              <a:latin typeface="Heebo" pitchFamily="2" charset="-79"/>
              <a:cs typeface="Heebo" pitchFamily="2" charset="-79"/>
            </a:endParaRPr>
          </a:p>
        </p:txBody>
      </p:sp>
      <p:sp>
        <p:nvSpPr>
          <p:cNvPr id="27" name="Rechteck 26">
            <a:extLst>
              <a:ext uri="{FF2B5EF4-FFF2-40B4-BE49-F238E27FC236}">
                <a16:creationId xmlns:a16="http://schemas.microsoft.com/office/drawing/2014/main" id="{4E02C192-44F6-1349-BEDE-356A567D5D56}"/>
              </a:ext>
            </a:extLst>
          </p:cNvPr>
          <p:cNvSpPr/>
          <p:nvPr/>
        </p:nvSpPr>
        <p:spPr>
          <a:xfrm>
            <a:off x="3525032" y="610408"/>
            <a:ext cx="1184940" cy="323165"/>
          </a:xfrm>
          <a:prstGeom prst="rect">
            <a:avLst/>
          </a:prstGeom>
        </p:spPr>
        <p:txBody>
          <a:bodyPr wrap="none">
            <a:spAutoFit/>
          </a:bodyPr>
          <a:lstStyle/>
          <a:p>
            <a:r>
              <a:rPr lang="de-DE" sz="1500" dirty="0">
                <a:solidFill>
                  <a:srgbClr val="828F80"/>
                </a:solidFill>
                <a:latin typeface="Heebo" pitchFamily="2" charset="-79"/>
                <a:cs typeface="Heebo" pitchFamily="2" charset="-79"/>
              </a:rPr>
              <a:t>Weizengras</a:t>
            </a:r>
            <a:endParaRPr lang="de-DE" sz="1500" dirty="0">
              <a:solidFill>
                <a:srgbClr val="828F80"/>
              </a:solidFill>
              <a:effectLst/>
              <a:latin typeface="Heebo" pitchFamily="2" charset="-79"/>
              <a:cs typeface="Heebo" pitchFamily="2" charset="-79"/>
            </a:endParaRPr>
          </a:p>
        </p:txBody>
      </p:sp>
      <p:sp>
        <p:nvSpPr>
          <p:cNvPr id="28" name="Rechteck 27">
            <a:extLst>
              <a:ext uri="{FF2B5EF4-FFF2-40B4-BE49-F238E27FC236}">
                <a16:creationId xmlns:a16="http://schemas.microsoft.com/office/drawing/2014/main" id="{A75AB089-0868-2A47-BE3D-EF2F2C40D713}"/>
              </a:ext>
            </a:extLst>
          </p:cNvPr>
          <p:cNvSpPr/>
          <p:nvPr/>
        </p:nvSpPr>
        <p:spPr>
          <a:xfrm>
            <a:off x="3491971" y="2176323"/>
            <a:ext cx="891591" cy="323165"/>
          </a:xfrm>
          <a:prstGeom prst="rect">
            <a:avLst/>
          </a:prstGeom>
        </p:spPr>
        <p:txBody>
          <a:bodyPr wrap="none">
            <a:spAutoFit/>
          </a:bodyPr>
          <a:lstStyle/>
          <a:p>
            <a:r>
              <a:rPr lang="de-DE" sz="1500" dirty="0" err="1">
                <a:solidFill>
                  <a:srgbClr val="828F80"/>
                </a:solidFill>
                <a:latin typeface="Heebo" pitchFamily="2" charset="-79"/>
                <a:cs typeface="Heebo" pitchFamily="2" charset="-79"/>
              </a:rPr>
              <a:t>Moringa</a:t>
            </a:r>
            <a:endParaRPr lang="de-DE" sz="1500" dirty="0">
              <a:solidFill>
                <a:srgbClr val="828F80"/>
              </a:solidFill>
              <a:effectLst/>
              <a:latin typeface="Heebo" pitchFamily="2" charset="-79"/>
              <a:cs typeface="Heebo" pitchFamily="2" charset="-79"/>
            </a:endParaRPr>
          </a:p>
        </p:txBody>
      </p:sp>
      <p:sp>
        <p:nvSpPr>
          <p:cNvPr id="29" name="Rechteck 28">
            <a:extLst>
              <a:ext uri="{FF2B5EF4-FFF2-40B4-BE49-F238E27FC236}">
                <a16:creationId xmlns:a16="http://schemas.microsoft.com/office/drawing/2014/main" id="{501CB4E1-6571-1440-9C5D-105C3C5A6721}"/>
              </a:ext>
            </a:extLst>
          </p:cNvPr>
          <p:cNvSpPr/>
          <p:nvPr/>
        </p:nvSpPr>
        <p:spPr>
          <a:xfrm>
            <a:off x="3525032" y="2834880"/>
            <a:ext cx="561372" cy="323165"/>
          </a:xfrm>
          <a:prstGeom prst="rect">
            <a:avLst/>
          </a:prstGeom>
        </p:spPr>
        <p:txBody>
          <a:bodyPr wrap="none">
            <a:spAutoFit/>
          </a:bodyPr>
          <a:lstStyle/>
          <a:p>
            <a:r>
              <a:rPr lang="de-DE" sz="1500" dirty="0">
                <a:solidFill>
                  <a:srgbClr val="828F80"/>
                </a:solidFill>
                <a:latin typeface="Heebo" pitchFamily="2" charset="-79"/>
                <a:cs typeface="Heebo" pitchFamily="2" charset="-79"/>
              </a:rPr>
              <a:t>Anis</a:t>
            </a:r>
            <a:endParaRPr lang="de-DE" sz="1500" dirty="0">
              <a:solidFill>
                <a:srgbClr val="828F80"/>
              </a:solidFill>
              <a:effectLst/>
              <a:latin typeface="Heebo" pitchFamily="2" charset="-79"/>
              <a:cs typeface="Heebo" pitchFamily="2" charset="-79"/>
            </a:endParaRPr>
          </a:p>
        </p:txBody>
      </p:sp>
      <p:sp>
        <p:nvSpPr>
          <p:cNvPr id="30" name="Rechteck 29">
            <a:extLst>
              <a:ext uri="{FF2B5EF4-FFF2-40B4-BE49-F238E27FC236}">
                <a16:creationId xmlns:a16="http://schemas.microsoft.com/office/drawing/2014/main" id="{9ED8F8B9-7EC5-714C-A8FB-9D9B534A7F54}"/>
              </a:ext>
            </a:extLst>
          </p:cNvPr>
          <p:cNvSpPr/>
          <p:nvPr/>
        </p:nvSpPr>
        <p:spPr>
          <a:xfrm>
            <a:off x="3520667" y="3527722"/>
            <a:ext cx="854721" cy="323165"/>
          </a:xfrm>
          <a:prstGeom prst="rect">
            <a:avLst/>
          </a:prstGeom>
        </p:spPr>
        <p:txBody>
          <a:bodyPr wrap="none">
            <a:spAutoFit/>
          </a:bodyPr>
          <a:lstStyle/>
          <a:p>
            <a:r>
              <a:rPr lang="de-DE" sz="1500" dirty="0">
                <a:solidFill>
                  <a:srgbClr val="828F80"/>
                </a:solidFill>
                <a:latin typeface="Heebo" pitchFamily="2" charset="-79"/>
                <a:cs typeface="Heebo" pitchFamily="2" charset="-79"/>
              </a:rPr>
              <a:t>Fenchel</a:t>
            </a:r>
            <a:endParaRPr lang="de-DE" sz="1500" dirty="0">
              <a:solidFill>
                <a:srgbClr val="828F80"/>
              </a:solidFill>
              <a:effectLst/>
              <a:latin typeface="Heebo" pitchFamily="2" charset="-79"/>
              <a:cs typeface="Heebo" pitchFamily="2" charset="-79"/>
            </a:endParaRPr>
          </a:p>
        </p:txBody>
      </p:sp>
      <p:sp>
        <p:nvSpPr>
          <p:cNvPr id="31" name="Rechteck 30">
            <a:extLst>
              <a:ext uri="{FF2B5EF4-FFF2-40B4-BE49-F238E27FC236}">
                <a16:creationId xmlns:a16="http://schemas.microsoft.com/office/drawing/2014/main" id="{6F949C8B-DF32-334A-BD29-C1D12C575DC7}"/>
              </a:ext>
            </a:extLst>
          </p:cNvPr>
          <p:cNvSpPr/>
          <p:nvPr/>
        </p:nvSpPr>
        <p:spPr>
          <a:xfrm>
            <a:off x="3520667" y="4312346"/>
            <a:ext cx="952505" cy="323165"/>
          </a:xfrm>
          <a:prstGeom prst="rect">
            <a:avLst/>
          </a:prstGeom>
        </p:spPr>
        <p:txBody>
          <a:bodyPr wrap="none">
            <a:spAutoFit/>
          </a:bodyPr>
          <a:lstStyle/>
          <a:p>
            <a:r>
              <a:rPr lang="de-DE" sz="1500" dirty="0">
                <a:solidFill>
                  <a:srgbClr val="828F80"/>
                </a:solidFill>
                <a:latin typeface="Heebo" pitchFamily="2" charset="-79"/>
                <a:cs typeface="Heebo" pitchFamily="2" charset="-79"/>
              </a:rPr>
              <a:t>Kurkuma</a:t>
            </a:r>
            <a:endParaRPr lang="de-DE" sz="1500" dirty="0">
              <a:solidFill>
                <a:srgbClr val="828F80"/>
              </a:solidFill>
              <a:effectLst/>
              <a:latin typeface="Heebo" pitchFamily="2" charset="-79"/>
              <a:cs typeface="Heebo" pitchFamily="2" charset="-79"/>
            </a:endParaRPr>
          </a:p>
        </p:txBody>
      </p:sp>
      <p:sp>
        <p:nvSpPr>
          <p:cNvPr id="32" name="Rechteck 31">
            <a:extLst>
              <a:ext uri="{FF2B5EF4-FFF2-40B4-BE49-F238E27FC236}">
                <a16:creationId xmlns:a16="http://schemas.microsoft.com/office/drawing/2014/main" id="{04C609FA-A454-2C41-95AA-0248001517CA}"/>
              </a:ext>
            </a:extLst>
          </p:cNvPr>
          <p:cNvSpPr/>
          <p:nvPr/>
        </p:nvSpPr>
        <p:spPr>
          <a:xfrm>
            <a:off x="3520667" y="5267635"/>
            <a:ext cx="1013419" cy="323165"/>
          </a:xfrm>
          <a:prstGeom prst="rect">
            <a:avLst/>
          </a:prstGeom>
        </p:spPr>
        <p:txBody>
          <a:bodyPr wrap="none">
            <a:spAutoFit/>
          </a:bodyPr>
          <a:lstStyle/>
          <a:p>
            <a:r>
              <a:rPr lang="de-DE" sz="1500" dirty="0">
                <a:solidFill>
                  <a:srgbClr val="828F80"/>
                </a:solidFill>
                <a:latin typeface="Heebo" pitchFamily="2" charset="-79"/>
                <a:cs typeface="Heebo" pitchFamily="2" charset="-79"/>
              </a:rPr>
              <a:t>Koriander</a:t>
            </a:r>
            <a:endParaRPr lang="de-DE" sz="1500" dirty="0">
              <a:solidFill>
                <a:srgbClr val="828F80"/>
              </a:solidFill>
              <a:effectLst/>
              <a:latin typeface="Heebo" pitchFamily="2" charset="-79"/>
              <a:cs typeface="Heebo" pitchFamily="2" charset="-79"/>
            </a:endParaRPr>
          </a:p>
        </p:txBody>
      </p:sp>
      <p:sp>
        <p:nvSpPr>
          <p:cNvPr id="33" name="Rechteck 32">
            <a:extLst>
              <a:ext uri="{FF2B5EF4-FFF2-40B4-BE49-F238E27FC236}">
                <a16:creationId xmlns:a16="http://schemas.microsoft.com/office/drawing/2014/main" id="{E648C3CC-EE86-4849-B267-29BB4AED0A0D}"/>
              </a:ext>
            </a:extLst>
          </p:cNvPr>
          <p:cNvSpPr/>
          <p:nvPr/>
        </p:nvSpPr>
        <p:spPr>
          <a:xfrm>
            <a:off x="3538366" y="6052925"/>
            <a:ext cx="779381" cy="323165"/>
          </a:xfrm>
          <a:prstGeom prst="rect">
            <a:avLst/>
          </a:prstGeom>
        </p:spPr>
        <p:txBody>
          <a:bodyPr wrap="none">
            <a:spAutoFit/>
          </a:bodyPr>
          <a:lstStyle/>
          <a:p>
            <a:r>
              <a:rPr lang="de-DE" sz="1500" dirty="0">
                <a:solidFill>
                  <a:srgbClr val="828F80"/>
                </a:solidFill>
                <a:latin typeface="Heebo" pitchFamily="2" charset="-79"/>
                <a:cs typeface="Heebo" pitchFamily="2" charset="-79"/>
              </a:rPr>
              <a:t>Pfeffer</a:t>
            </a:r>
            <a:endParaRPr lang="de-DE" sz="1500" dirty="0">
              <a:solidFill>
                <a:srgbClr val="828F80"/>
              </a:solidFill>
              <a:effectLst/>
              <a:latin typeface="Heebo" pitchFamily="2" charset="-79"/>
              <a:cs typeface="Heebo" pitchFamily="2" charset="-79"/>
            </a:endParaRPr>
          </a:p>
        </p:txBody>
      </p:sp>
      <p:pic>
        <p:nvPicPr>
          <p:cNvPr id="43" name="Grafik 42">
            <a:extLst>
              <a:ext uri="{FF2B5EF4-FFF2-40B4-BE49-F238E27FC236}">
                <a16:creationId xmlns:a16="http://schemas.microsoft.com/office/drawing/2014/main" id="{70F96178-E203-A14D-8830-A3231320E519}"/>
              </a:ext>
            </a:extLst>
          </p:cNvPr>
          <p:cNvPicPr>
            <a:picLocks noChangeAspect="1"/>
          </p:cNvPicPr>
          <p:nvPr/>
        </p:nvPicPr>
        <p:blipFill>
          <a:blip r:embed="rId5"/>
          <a:stretch>
            <a:fillRect/>
          </a:stretch>
        </p:blipFill>
        <p:spPr>
          <a:xfrm>
            <a:off x="7900563" y="0"/>
            <a:ext cx="1054100" cy="6781800"/>
          </a:xfrm>
          <a:prstGeom prst="rect">
            <a:avLst/>
          </a:prstGeom>
        </p:spPr>
      </p:pic>
      <p:sp>
        <p:nvSpPr>
          <p:cNvPr id="44" name="Rechteck 43">
            <a:extLst>
              <a:ext uri="{FF2B5EF4-FFF2-40B4-BE49-F238E27FC236}">
                <a16:creationId xmlns:a16="http://schemas.microsoft.com/office/drawing/2014/main" id="{8649BA5E-B1DD-F748-9F10-0F2A9C60CE3A}"/>
              </a:ext>
            </a:extLst>
          </p:cNvPr>
          <p:cNvSpPr/>
          <p:nvPr/>
        </p:nvSpPr>
        <p:spPr>
          <a:xfrm>
            <a:off x="9072774" y="382697"/>
            <a:ext cx="1220206" cy="323165"/>
          </a:xfrm>
          <a:prstGeom prst="rect">
            <a:avLst/>
          </a:prstGeom>
        </p:spPr>
        <p:txBody>
          <a:bodyPr wrap="none">
            <a:spAutoFit/>
          </a:bodyPr>
          <a:lstStyle/>
          <a:p>
            <a:r>
              <a:rPr lang="de-DE" sz="1500" dirty="0">
                <a:solidFill>
                  <a:srgbClr val="828F80"/>
                </a:solidFill>
                <a:latin typeface="Heebo" pitchFamily="2" charset="-79"/>
                <a:cs typeface="Heebo" pitchFamily="2" charset="-79"/>
              </a:rPr>
              <a:t>Topinambur</a:t>
            </a:r>
            <a:endParaRPr lang="de-DE" sz="1500" dirty="0">
              <a:solidFill>
                <a:srgbClr val="828F80"/>
              </a:solidFill>
              <a:effectLst/>
              <a:latin typeface="Heebo" pitchFamily="2" charset="-79"/>
              <a:cs typeface="Heebo" pitchFamily="2" charset="-79"/>
            </a:endParaRPr>
          </a:p>
        </p:txBody>
      </p:sp>
      <p:sp>
        <p:nvSpPr>
          <p:cNvPr id="45" name="Rechteck 44">
            <a:extLst>
              <a:ext uri="{FF2B5EF4-FFF2-40B4-BE49-F238E27FC236}">
                <a16:creationId xmlns:a16="http://schemas.microsoft.com/office/drawing/2014/main" id="{D8C7B51F-98A1-F040-B2FA-EF17C6C6A473}"/>
              </a:ext>
            </a:extLst>
          </p:cNvPr>
          <p:cNvSpPr/>
          <p:nvPr/>
        </p:nvSpPr>
        <p:spPr>
          <a:xfrm>
            <a:off x="9101628" y="1064851"/>
            <a:ext cx="1162498" cy="323165"/>
          </a:xfrm>
          <a:prstGeom prst="rect">
            <a:avLst/>
          </a:prstGeom>
        </p:spPr>
        <p:txBody>
          <a:bodyPr wrap="none">
            <a:spAutoFit/>
          </a:bodyPr>
          <a:lstStyle/>
          <a:p>
            <a:r>
              <a:rPr lang="de-DE" sz="1500" dirty="0">
                <a:solidFill>
                  <a:srgbClr val="828F80"/>
                </a:solidFill>
                <a:latin typeface="Heebo" pitchFamily="2" charset="-79"/>
                <a:cs typeface="Heebo" pitchFamily="2" charset="-79"/>
              </a:rPr>
              <a:t>Löwenzahn</a:t>
            </a:r>
            <a:endParaRPr lang="de-DE" sz="1500" dirty="0">
              <a:solidFill>
                <a:srgbClr val="828F80"/>
              </a:solidFill>
              <a:effectLst/>
              <a:latin typeface="Heebo" pitchFamily="2" charset="-79"/>
              <a:cs typeface="Heebo" pitchFamily="2" charset="-79"/>
            </a:endParaRPr>
          </a:p>
        </p:txBody>
      </p:sp>
      <p:sp>
        <p:nvSpPr>
          <p:cNvPr id="46" name="Rechteck 45">
            <a:extLst>
              <a:ext uri="{FF2B5EF4-FFF2-40B4-BE49-F238E27FC236}">
                <a16:creationId xmlns:a16="http://schemas.microsoft.com/office/drawing/2014/main" id="{D0E78A58-6D7C-2644-AE3B-7D9F78A42315}"/>
              </a:ext>
            </a:extLst>
          </p:cNvPr>
          <p:cNvSpPr/>
          <p:nvPr/>
        </p:nvSpPr>
        <p:spPr>
          <a:xfrm>
            <a:off x="9086348" y="1711132"/>
            <a:ext cx="1146468" cy="323165"/>
          </a:xfrm>
          <a:prstGeom prst="rect">
            <a:avLst/>
          </a:prstGeom>
        </p:spPr>
        <p:txBody>
          <a:bodyPr wrap="none">
            <a:spAutoFit/>
          </a:bodyPr>
          <a:lstStyle/>
          <a:p>
            <a:r>
              <a:rPr lang="de-DE" sz="1500" dirty="0" err="1">
                <a:solidFill>
                  <a:srgbClr val="828F80"/>
                </a:solidFill>
                <a:latin typeface="Heebo" pitchFamily="2" charset="-79"/>
                <a:cs typeface="Heebo" pitchFamily="2" charset="-79"/>
              </a:rPr>
              <a:t>Chiasamen</a:t>
            </a:r>
            <a:endParaRPr lang="de-DE" sz="1500" dirty="0">
              <a:solidFill>
                <a:srgbClr val="828F80"/>
              </a:solidFill>
              <a:effectLst/>
              <a:latin typeface="Heebo" pitchFamily="2" charset="-79"/>
              <a:cs typeface="Heebo" pitchFamily="2" charset="-79"/>
            </a:endParaRPr>
          </a:p>
        </p:txBody>
      </p:sp>
      <p:sp>
        <p:nvSpPr>
          <p:cNvPr id="47" name="Rechteck 46">
            <a:extLst>
              <a:ext uri="{FF2B5EF4-FFF2-40B4-BE49-F238E27FC236}">
                <a16:creationId xmlns:a16="http://schemas.microsoft.com/office/drawing/2014/main" id="{F8A57D75-535C-4749-A5C9-3FBCF6B5C31E}"/>
              </a:ext>
            </a:extLst>
          </p:cNvPr>
          <p:cNvSpPr/>
          <p:nvPr/>
        </p:nvSpPr>
        <p:spPr>
          <a:xfrm>
            <a:off x="9112725" y="2057242"/>
            <a:ext cx="561372" cy="323165"/>
          </a:xfrm>
          <a:prstGeom prst="rect">
            <a:avLst/>
          </a:prstGeom>
        </p:spPr>
        <p:txBody>
          <a:bodyPr wrap="none">
            <a:spAutoFit/>
          </a:bodyPr>
          <a:lstStyle/>
          <a:p>
            <a:r>
              <a:rPr lang="de-DE" sz="1500" dirty="0">
                <a:solidFill>
                  <a:srgbClr val="828F80"/>
                </a:solidFill>
                <a:latin typeface="Heebo" pitchFamily="2" charset="-79"/>
                <a:cs typeface="Heebo" pitchFamily="2" charset="-79"/>
              </a:rPr>
              <a:t>Anis</a:t>
            </a:r>
            <a:endParaRPr lang="de-DE" sz="1500" dirty="0">
              <a:solidFill>
                <a:srgbClr val="828F80"/>
              </a:solidFill>
              <a:effectLst/>
              <a:latin typeface="Heebo" pitchFamily="2" charset="-79"/>
              <a:cs typeface="Heebo" pitchFamily="2" charset="-79"/>
            </a:endParaRPr>
          </a:p>
        </p:txBody>
      </p:sp>
      <p:sp>
        <p:nvSpPr>
          <p:cNvPr id="48" name="Rechteck 47">
            <a:extLst>
              <a:ext uri="{FF2B5EF4-FFF2-40B4-BE49-F238E27FC236}">
                <a16:creationId xmlns:a16="http://schemas.microsoft.com/office/drawing/2014/main" id="{D59DF75D-9722-3C42-B487-61F7E1058F0D}"/>
              </a:ext>
            </a:extLst>
          </p:cNvPr>
          <p:cNvSpPr/>
          <p:nvPr/>
        </p:nvSpPr>
        <p:spPr>
          <a:xfrm>
            <a:off x="9112725" y="2622337"/>
            <a:ext cx="854721" cy="323165"/>
          </a:xfrm>
          <a:prstGeom prst="rect">
            <a:avLst/>
          </a:prstGeom>
        </p:spPr>
        <p:txBody>
          <a:bodyPr wrap="none">
            <a:spAutoFit/>
          </a:bodyPr>
          <a:lstStyle/>
          <a:p>
            <a:r>
              <a:rPr lang="de-DE" sz="1500" dirty="0">
                <a:solidFill>
                  <a:srgbClr val="828F80"/>
                </a:solidFill>
                <a:latin typeface="Heebo" pitchFamily="2" charset="-79"/>
                <a:cs typeface="Heebo" pitchFamily="2" charset="-79"/>
              </a:rPr>
              <a:t>Fenchel</a:t>
            </a:r>
            <a:endParaRPr lang="de-DE" sz="1500" dirty="0">
              <a:solidFill>
                <a:srgbClr val="828F80"/>
              </a:solidFill>
              <a:effectLst/>
              <a:latin typeface="Heebo" pitchFamily="2" charset="-79"/>
              <a:cs typeface="Heebo" pitchFamily="2" charset="-79"/>
            </a:endParaRPr>
          </a:p>
        </p:txBody>
      </p:sp>
      <p:sp>
        <p:nvSpPr>
          <p:cNvPr id="49" name="Rechteck 48">
            <a:extLst>
              <a:ext uri="{FF2B5EF4-FFF2-40B4-BE49-F238E27FC236}">
                <a16:creationId xmlns:a16="http://schemas.microsoft.com/office/drawing/2014/main" id="{775408F8-E82F-0A44-8506-244D3CB0B9F6}"/>
              </a:ext>
            </a:extLst>
          </p:cNvPr>
          <p:cNvSpPr/>
          <p:nvPr/>
        </p:nvSpPr>
        <p:spPr>
          <a:xfrm>
            <a:off x="9101628" y="3352417"/>
            <a:ext cx="952505" cy="323165"/>
          </a:xfrm>
          <a:prstGeom prst="rect">
            <a:avLst/>
          </a:prstGeom>
        </p:spPr>
        <p:txBody>
          <a:bodyPr wrap="none">
            <a:spAutoFit/>
          </a:bodyPr>
          <a:lstStyle/>
          <a:p>
            <a:r>
              <a:rPr lang="de-DE" sz="1500" dirty="0">
                <a:solidFill>
                  <a:srgbClr val="828F80"/>
                </a:solidFill>
                <a:latin typeface="Heebo" pitchFamily="2" charset="-79"/>
                <a:cs typeface="Heebo" pitchFamily="2" charset="-79"/>
              </a:rPr>
              <a:t>Kurkuma</a:t>
            </a:r>
            <a:endParaRPr lang="de-DE" sz="1500" dirty="0">
              <a:solidFill>
                <a:srgbClr val="828F80"/>
              </a:solidFill>
              <a:effectLst/>
              <a:latin typeface="Heebo" pitchFamily="2" charset="-79"/>
              <a:cs typeface="Heebo" pitchFamily="2" charset="-79"/>
            </a:endParaRPr>
          </a:p>
        </p:txBody>
      </p:sp>
      <p:sp>
        <p:nvSpPr>
          <p:cNvPr id="50" name="Rechteck 49">
            <a:extLst>
              <a:ext uri="{FF2B5EF4-FFF2-40B4-BE49-F238E27FC236}">
                <a16:creationId xmlns:a16="http://schemas.microsoft.com/office/drawing/2014/main" id="{DDA889DF-47AC-F248-8A2C-DA06D16592A7}"/>
              </a:ext>
            </a:extLst>
          </p:cNvPr>
          <p:cNvSpPr/>
          <p:nvPr/>
        </p:nvSpPr>
        <p:spPr>
          <a:xfrm>
            <a:off x="9064570" y="4164499"/>
            <a:ext cx="1476686" cy="323165"/>
          </a:xfrm>
          <a:prstGeom prst="rect">
            <a:avLst/>
          </a:prstGeom>
        </p:spPr>
        <p:txBody>
          <a:bodyPr wrap="none">
            <a:spAutoFit/>
          </a:bodyPr>
          <a:lstStyle/>
          <a:p>
            <a:pPr algn="r"/>
            <a:r>
              <a:rPr lang="de-DE" sz="1500" dirty="0" err="1">
                <a:solidFill>
                  <a:srgbClr val="828F80"/>
                </a:solidFill>
                <a:latin typeface="Heebo" pitchFamily="2" charset="-79"/>
                <a:cs typeface="Heebo" pitchFamily="2" charset="-79"/>
              </a:rPr>
              <a:t>Chlorella</a:t>
            </a:r>
            <a:r>
              <a:rPr lang="de-DE" sz="1500" dirty="0">
                <a:solidFill>
                  <a:srgbClr val="828F80"/>
                </a:solidFill>
                <a:latin typeface="Heebo" pitchFamily="2" charset="-79"/>
                <a:cs typeface="Heebo" pitchFamily="2" charset="-79"/>
              </a:rPr>
              <a:t>-Algen</a:t>
            </a:r>
            <a:endParaRPr lang="de-DE" sz="1500" dirty="0">
              <a:solidFill>
                <a:srgbClr val="828F80"/>
              </a:solidFill>
              <a:effectLst/>
              <a:latin typeface="Heebo" pitchFamily="2" charset="-79"/>
              <a:cs typeface="Heebo" pitchFamily="2" charset="-79"/>
            </a:endParaRPr>
          </a:p>
        </p:txBody>
      </p:sp>
      <p:sp>
        <p:nvSpPr>
          <p:cNvPr id="51" name="Rechteck 50">
            <a:extLst>
              <a:ext uri="{FF2B5EF4-FFF2-40B4-BE49-F238E27FC236}">
                <a16:creationId xmlns:a16="http://schemas.microsoft.com/office/drawing/2014/main" id="{EEB6C90C-4BD3-D04F-B94A-3A1C1C6032DC}"/>
              </a:ext>
            </a:extLst>
          </p:cNvPr>
          <p:cNvSpPr/>
          <p:nvPr/>
        </p:nvSpPr>
        <p:spPr>
          <a:xfrm>
            <a:off x="9101628" y="4940665"/>
            <a:ext cx="779381" cy="323165"/>
          </a:xfrm>
          <a:prstGeom prst="rect">
            <a:avLst/>
          </a:prstGeom>
        </p:spPr>
        <p:txBody>
          <a:bodyPr wrap="none">
            <a:spAutoFit/>
          </a:bodyPr>
          <a:lstStyle/>
          <a:p>
            <a:pPr algn="r"/>
            <a:r>
              <a:rPr lang="de-DE" sz="1500" dirty="0">
                <a:solidFill>
                  <a:srgbClr val="828F80"/>
                </a:solidFill>
                <a:latin typeface="Heebo" pitchFamily="2" charset="-79"/>
                <a:cs typeface="Heebo" pitchFamily="2" charset="-79"/>
              </a:rPr>
              <a:t>Pfeffer</a:t>
            </a:r>
            <a:endParaRPr lang="de-DE" sz="1500" dirty="0">
              <a:solidFill>
                <a:srgbClr val="828F80"/>
              </a:solidFill>
              <a:effectLst/>
              <a:latin typeface="Heebo" pitchFamily="2" charset="-79"/>
              <a:cs typeface="Heebo" pitchFamily="2" charset="-79"/>
            </a:endParaRPr>
          </a:p>
        </p:txBody>
      </p:sp>
      <p:sp>
        <p:nvSpPr>
          <p:cNvPr id="52" name="Rechteck 51">
            <a:extLst>
              <a:ext uri="{FF2B5EF4-FFF2-40B4-BE49-F238E27FC236}">
                <a16:creationId xmlns:a16="http://schemas.microsoft.com/office/drawing/2014/main" id="{64EEE5AD-D1F3-B243-A783-93C839B935AD}"/>
              </a:ext>
            </a:extLst>
          </p:cNvPr>
          <p:cNvSpPr/>
          <p:nvPr/>
        </p:nvSpPr>
        <p:spPr>
          <a:xfrm>
            <a:off x="9104521" y="5429217"/>
            <a:ext cx="1184940" cy="323165"/>
          </a:xfrm>
          <a:prstGeom prst="rect">
            <a:avLst/>
          </a:prstGeom>
        </p:spPr>
        <p:txBody>
          <a:bodyPr wrap="none">
            <a:spAutoFit/>
          </a:bodyPr>
          <a:lstStyle/>
          <a:p>
            <a:pPr algn="r"/>
            <a:r>
              <a:rPr lang="de-DE" sz="1500" dirty="0">
                <a:solidFill>
                  <a:srgbClr val="828F80"/>
                </a:solidFill>
                <a:latin typeface="Heebo" pitchFamily="2" charset="-79"/>
                <a:cs typeface="Heebo" pitchFamily="2" charset="-79"/>
              </a:rPr>
              <a:t>Weizengras</a:t>
            </a:r>
            <a:endParaRPr lang="de-DE" sz="1500" dirty="0">
              <a:solidFill>
                <a:srgbClr val="828F80"/>
              </a:solidFill>
              <a:effectLst/>
              <a:latin typeface="Heebo" pitchFamily="2" charset="-79"/>
              <a:cs typeface="Heebo" pitchFamily="2" charset="-79"/>
            </a:endParaRPr>
          </a:p>
        </p:txBody>
      </p:sp>
      <p:sp>
        <p:nvSpPr>
          <p:cNvPr id="53" name="Rechteck 52">
            <a:extLst>
              <a:ext uri="{FF2B5EF4-FFF2-40B4-BE49-F238E27FC236}">
                <a16:creationId xmlns:a16="http://schemas.microsoft.com/office/drawing/2014/main" id="{362B45FC-B20B-1041-91C6-C9CBFE71FE43}"/>
              </a:ext>
            </a:extLst>
          </p:cNvPr>
          <p:cNvSpPr/>
          <p:nvPr/>
        </p:nvSpPr>
        <p:spPr>
          <a:xfrm>
            <a:off x="9086348" y="5982870"/>
            <a:ext cx="914032" cy="323165"/>
          </a:xfrm>
          <a:prstGeom prst="rect">
            <a:avLst/>
          </a:prstGeom>
        </p:spPr>
        <p:txBody>
          <a:bodyPr wrap="none">
            <a:spAutoFit/>
          </a:bodyPr>
          <a:lstStyle/>
          <a:p>
            <a:pPr algn="r"/>
            <a:r>
              <a:rPr lang="de-DE" sz="1500" dirty="0">
                <a:solidFill>
                  <a:srgbClr val="828F80"/>
                </a:solidFill>
                <a:latin typeface="Heebo" pitchFamily="2" charset="-79"/>
                <a:cs typeface="Heebo" pitchFamily="2" charset="-79"/>
              </a:rPr>
              <a:t>Leinsaat</a:t>
            </a:r>
            <a:endParaRPr lang="de-DE" sz="1500" dirty="0">
              <a:solidFill>
                <a:srgbClr val="828F80"/>
              </a:solidFill>
              <a:effectLst/>
              <a:latin typeface="Heebo" pitchFamily="2" charset="-79"/>
              <a:cs typeface="Heebo" pitchFamily="2" charset="-79"/>
            </a:endParaRPr>
          </a:p>
        </p:txBody>
      </p:sp>
      <p:sp>
        <p:nvSpPr>
          <p:cNvPr id="54" name="Rechteck 53">
            <a:extLst>
              <a:ext uri="{FF2B5EF4-FFF2-40B4-BE49-F238E27FC236}">
                <a16:creationId xmlns:a16="http://schemas.microsoft.com/office/drawing/2014/main" id="{7A7C4402-39F5-9E4D-9FCA-F55CDA096639}"/>
              </a:ext>
            </a:extLst>
          </p:cNvPr>
          <p:cNvSpPr/>
          <p:nvPr/>
        </p:nvSpPr>
        <p:spPr>
          <a:xfrm>
            <a:off x="9064018" y="6374940"/>
            <a:ext cx="1797287" cy="323165"/>
          </a:xfrm>
          <a:prstGeom prst="rect">
            <a:avLst/>
          </a:prstGeom>
        </p:spPr>
        <p:txBody>
          <a:bodyPr wrap="none">
            <a:spAutoFit/>
          </a:bodyPr>
          <a:lstStyle/>
          <a:p>
            <a:pPr algn="r"/>
            <a:r>
              <a:rPr lang="de-DE" sz="1500" dirty="0">
                <a:solidFill>
                  <a:srgbClr val="828F80"/>
                </a:solidFill>
                <a:latin typeface="Heebo" pitchFamily="2" charset="-79"/>
                <a:cs typeface="Heebo" pitchFamily="2" charset="-79"/>
              </a:rPr>
              <a:t>Flohsamenschalen</a:t>
            </a:r>
            <a:endParaRPr lang="de-DE" sz="1500" dirty="0">
              <a:solidFill>
                <a:srgbClr val="828F80"/>
              </a:solidFill>
              <a:effectLst/>
              <a:latin typeface="Heebo" pitchFamily="2" charset="-79"/>
              <a:cs typeface="Heebo" pitchFamily="2" charset="-79"/>
            </a:endParaRPr>
          </a:p>
        </p:txBody>
      </p:sp>
    </p:spTree>
    <p:extLst>
      <p:ext uri="{BB962C8B-B14F-4D97-AF65-F5344CB8AC3E}">
        <p14:creationId xmlns:p14="http://schemas.microsoft.com/office/powerpoint/2010/main" val="3892838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039B3E-E6F8-A041-8D95-D06D761FF86F}"/>
              </a:ext>
            </a:extLst>
          </p:cNvPr>
          <p:cNvSpPr>
            <a:spLocks noGrp="1"/>
          </p:cNvSpPr>
          <p:nvPr>
            <p:ph type="title"/>
          </p:nvPr>
        </p:nvSpPr>
        <p:spPr>
          <a:xfrm>
            <a:off x="2152650" y="365127"/>
            <a:ext cx="7886700" cy="1060262"/>
          </a:xfrm>
        </p:spPr>
        <p:txBody>
          <a:bodyPr>
            <a:normAutofit/>
          </a:bodyPr>
          <a:lstStyle/>
          <a:p>
            <a:r>
              <a:rPr lang="de-DE" sz="2800" dirty="0">
                <a:solidFill>
                  <a:srgbClr val="83907F"/>
                </a:solidFill>
                <a:latin typeface="Heebo Medium" pitchFamily="2" charset="-79"/>
                <a:cs typeface="Heebo Medium" pitchFamily="2" charset="-79"/>
              </a:rPr>
              <a:t>             </a:t>
            </a:r>
          </a:p>
        </p:txBody>
      </p:sp>
      <p:sp>
        <p:nvSpPr>
          <p:cNvPr id="3" name="Inhaltsplatzhalter 2">
            <a:extLst>
              <a:ext uri="{FF2B5EF4-FFF2-40B4-BE49-F238E27FC236}">
                <a16:creationId xmlns:a16="http://schemas.microsoft.com/office/drawing/2014/main" id="{F5420CF7-F099-9746-94C9-CE3B4B306DF1}"/>
              </a:ext>
            </a:extLst>
          </p:cNvPr>
          <p:cNvSpPr>
            <a:spLocks noGrp="1"/>
          </p:cNvSpPr>
          <p:nvPr>
            <p:ph idx="1"/>
          </p:nvPr>
        </p:nvSpPr>
        <p:spPr>
          <a:xfrm>
            <a:off x="2152650" y="1542864"/>
            <a:ext cx="7886700" cy="3889749"/>
          </a:xfrm>
        </p:spPr>
        <p:txBody>
          <a:bodyPr>
            <a:normAutofit/>
          </a:bodyPr>
          <a:lstStyle/>
          <a:p>
            <a:pPr marL="0" indent="0">
              <a:buNone/>
            </a:pPr>
            <a:r>
              <a:rPr lang="de-DE" dirty="0"/>
              <a:t>     </a:t>
            </a:r>
          </a:p>
        </p:txBody>
      </p:sp>
      <p:pic>
        <p:nvPicPr>
          <p:cNvPr id="7" name="Grafik 6"/>
          <p:cNvPicPr>
            <a:picLocks noChangeAspect="1"/>
          </p:cNvPicPr>
          <p:nvPr/>
        </p:nvPicPr>
        <p:blipFill>
          <a:blip r:embed="rId2"/>
          <a:stretch>
            <a:fillRect/>
          </a:stretch>
        </p:blipFill>
        <p:spPr>
          <a:xfrm>
            <a:off x="2928257" y="1118928"/>
            <a:ext cx="6335486" cy="4737619"/>
          </a:xfrm>
          <a:prstGeom prst="rect">
            <a:avLst/>
          </a:prstGeom>
        </p:spPr>
      </p:pic>
    </p:spTree>
    <p:extLst>
      <p:ext uri="{BB962C8B-B14F-4D97-AF65-F5344CB8AC3E}">
        <p14:creationId xmlns:p14="http://schemas.microsoft.com/office/powerpoint/2010/main" val="20083797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05007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Der Dickdarm</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4" name="Rechteck 3">
            <a:extLst>
              <a:ext uri="{FF2B5EF4-FFF2-40B4-BE49-F238E27FC236}">
                <a16:creationId xmlns:a16="http://schemas.microsoft.com/office/drawing/2014/main" id="{7EF4B2C1-85CA-C24F-9F5B-FE9F01D1682D}"/>
              </a:ext>
            </a:extLst>
          </p:cNvPr>
          <p:cNvSpPr/>
          <p:nvPr/>
        </p:nvSpPr>
        <p:spPr>
          <a:xfrm>
            <a:off x="2688235" y="1881506"/>
            <a:ext cx="7295213" cy="3477875"/>
          </a:xfrm>
          <a:prstGeom prst="rect">
            <a:avLst/>
          </a:prstGeom>
        </p:spPr>
        <p:txBody>
          <a:bodyPr wrap="square">
            <a:spAutoFit/>
          </a:bodyPr>
          <a:lstStyle/>
          <a:p>
            <a:r>
              <a:rPr lang="de-DE" sz="2000" dirty="0">
                <a:solidFill>
                  <a:srgbClr val="828F80"/>
                </a:solidFill>
                <a:latin typeface="Rubik Medium" pitchFamily="2" charset="-79"/>
                <a:cs typeface="Rubik Medium" pitchFamily="2" charset="-79"/>
              </a:rPr>
              <a:t>ist der Schwerstarbeiter des Körpers. Seine Aufgabe ist es, dem noch flüssigen Speisebrei, der aus Magen und Dünndarm kommt, das Wasser und das Salz zu entziehen, in den Körper zu leiten und den unverdaulichen Rest auszuscheiden. </a:t>
            </a:r>
          </a:p>
          <a:p>
            <a:endParaRPr lang="de-DE" sz="2000" dirty="0">
              <a:solidFill>
                <a:srgbClr val="828F80"/>
              </a:solidFill>
              <a:latin typeface="Rubik Medium" pitchFamily="2" charset="-79"/>
              <a:cs typeface="Rubik Medium" pitchFamily="2" charset="-79"/>
            </a:endParaRPr>
          </a:p>
          <a:p>
            <a:r>
              <a:rPr lang="de-DE" sz="2000" dirty="0">
                <a:solidFill>
                  <a:srgbClr val="828F80"/>
                </a:solidFill>
                <a:latin typeface="Rubik Medium" pitchFamily="2" charset="-79"/>
                <a:cs typeface="Rubik Medium" pitchFamily="2" charset="-79"/>
              </a:rPr>
              <a:t>Mit der Nahrung gelangen auch Krankheitserreger und andere für den Körper schädliche Umweltstoffe in den Darm. Deshalb liegen 80 Prozent der körpereigenen Abwehrzellen (des "Immunsystems“) im Darm. Sie machen die unerwünschten Eindringlinge unschädlich.</a:t>
            </a:r>
          </a:p>
        </p:txBody>
      </p:sp>
      <p:pic>
        <p:nvPicPr>
          <p:cNvPr id="11" name="Grafik 10">
            <a:extLst>
              <a:ext uri="{FF2B5EF4-FFF2-40B4-BE49-F238E27FC236}">
                <a16:creationId xmlns:a16="http://schemas.microsoft.com/office/drawing/2014/main" id="{8959EAF9-BD77-D748-9132-1F3B5D7FD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4272" y="610408"/>
            <a:ext cx="2346960" cy="1063752"/>
          </a:xfrm>
          <a:prstGeom prst="rect">
            <a:avLst/>
          </a:prstGeom>
        </p:spPr>
      </p:pic>
    </p:spTree>
    <p:extLst>
      <p:ext uri="{BB962C8B-B14F-4D97-AF65-F5344CB8AC3E}">
        <p14:creationId xmlns:p14="http://schemas.microsoft.com/office/powerpoint/2010/main" val="3522848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5420CF7-F099-9746-94C9-CE3B4B306DF1}"/>
              </a:ext>
            </a:extLst>
          </p:cNvPr>
          <p:cNvSpPr>
            <a:spLocks noGrp="1"/>
          </p:cNvSpPr>
          <p:nvPr>
            <p:ph idx="4294967295"/>
          </p:nvPr>
        </p:nvSpPr>
        <p:spPr>
          <a:xfrm>
            <a:off x="1524000" y="1543051"/>
            <a:ext cx="7886700" cy="3889375"/>
          </a:xfrm>
        </p:spPr>
        <p:txBody>
          <a:bodyPr>
            <a:normAutofit/>
          </a:bodyPr>
          <a:lstStyle/>
          <a:p>
            <a:endParaRPr lang="de-DE" dirty="0"/>
          </a:p>
          <a:p>
            <a:pPr marL="0" indent="0">
              <a:buNone/>
            </a:pPr>
            <a:endParaRPr lang="de-DE" dirty="0"/>
          </a:p>
        </p:txBody>
      </p:sp>
      <p:cxnSp>
        <p:nvCxnSpPr>
          <p:cNvPr id="11" name="Gerade Verbindung 10">
            <a:extLst>
              <a:ext uri="{FF2B5EF4-FFF2-40B4-BE49-F238E27FC236}">
                <a16:creationId xmlns:a16="http://schemas.microsoft.com/office/drawing/2014/main" id="{76CB77DE-9F47-B24A-8EE3-50A41677CDE1}"/>
              </a:ext>
            </a:extLst>
          </p:cNvPr>
          <p:cNvCxnSpPr>
            <a:cxnSpLocks/>
          </p:cNvCxnSpPr>
          <p:nvPr/>
        </p:nvCxnSpPr>
        <p:spPr>
          <a:xfrm>
            <a:off x="-1460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E2DE12A6-DC2A-314E-9C67-788E92A148AE}"/>
              </a:ext>
            </a:extLst>
          </p:cNvPr>
          <p:cNvSpPr txBox="1">
            <a:spLocks/>
          </p:cNvSpPr>
          <p:nvPr/>
        </p:nvSpPr>
        <p:spPr>
          <a:xfrm>
            <a:off x="312611" y="-21853"/>
            <a:ext cx="6223100" cy="77760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de-DE" sz="1800" dirty="0">
                <a:solidFill>
                  <a:srgbClr val="385433"/>
                </a:solidFill>
                <a:latin typeface="Rubik Medium" pitchFamily="2" charset="-79"/>
                <a:cs typeface="Rubik Medium" pitchFamily="2" charset="-79"/>
              </a:rPr>
            </a:br>
            <a:br>
              <a:rPr lang="de-DE" sz="1800" dirty="0">
                <a:solidFill>
                  <a:srgbClr val="385433"/>
                </a:solidFill>
                <a:latin typeface="Rubik Medium" pitchFamily="2" charset="-79"/>
                <a:cs typeface="Rubik Medium" pitchFamily="2" charset="-79"/>
              </a:rPr>
            </a:br>
            <a:r>
              <a:rPr lang="de-DE" sz="1800" dirty="0">
                <a:solidFill>
                  <a:srgbClr val="385433"/>
                </a:solidFill>
                <a:latin typeface="Rubik Medium" pitchFamily="2" charset="-79"/>
                <a:cs typeface="Rubik Medium" pitchFamily="2" charset="-79"/>
              </a:rPr>
              <a:t>Woraus besteht unser Immunsystem</a:t>
            </a:r>
            <a:br>
              <a:rPr lang="de-DE" sz="1800" dirty="0">
                <a:solidFill>
                  <a:srgbClr val="385433"/>
                </a:solidFill>
                <a:latin typeface="Rubik Medium" pitchFamily="2" charset="-79"/>
                <a:cs typeface="Rubik Medium" pitchFamily="2" charset="-79"/>
              </a:rPr>
            </a:br>
            <a:endParaRPr lang="de-DE" sz="1800" dirty="0">
              <a:solidFill>
                <a:srgbClr val="385433"/>
              </a:solidFill>
              <a:latin typeface="Rubik Medium" pitchFamily="2" charset="-79"/>
              <a:cs typeface="Rubik Medium" pitchFamily="2" charset="-79"/>
            </a:endParaRPr>
          </a:p>
        </p:txBody>
      </p:sp>
      <p:pic>
        <p:nvPicPr>
          <p:cNvPr id="13" name="Grafik 12">
            <a:extLst>
              <a:ext uri="{FF2B5EF4-FFF2-40B4-BE49-F238E27FC236}">
                <a16:creationId xmlns:a16="http://schemas.microsoft.com/office/drawing/2014/main" id="{3CE89A15-AAEA-B04B-89DE-791310686CCA}"/>
              </a:ext>
            </a:extLst>
          </p:cNvPr>
          <p:cNvPicPr>
            <a:picLocks noChangeAspect="1"/>
          </p:cNvPicPr>
          <p:nvPr/>
        </p:nvPicPr>
        <p:blipFill>
          <a:blip r:embed="rId2"/>
          <a:stretch>
            <a:fillRect/>
          </a:stretch>
        </p:blipFill>
        <p:spPr>
          <a:xfrm>
            <a:off x="2394857" y="-326572"/>
            <a:ext cx="12192000" cy="6858000"/>
          </a:xfrm>
          <a:prstGeom prst="rect">
            <a:avLst/>
          </a:prstGeom>
        </p:spPr>
      </p:pic>
      <p:cxnSp>
        <p:nvCxnSpPr>
          <p:cNvPr id="15" name="Gerade Verbindung mit Pfeil 14">
            <a:extLst>
              <a:ext uri="{FF2B5EF4-FFF2-40B4-BE49-F238E27FC236}">
                <a16:creationId xmlns:a16="http://schemas.microsoft.com/office/drawing/2014/main" id="{B4FB9EC4-4248-3441-AA82-62415F220550}"/>
              </a:ext>
            </a:extLst>
          </p:cNvPr>
          <p:cNvCxnSpPr>
            <a:cxnSpLocks/>
          </p:cNvCxnSpPr>
          <p:nvPr/>
        </p:nvCxnSpPr>
        <p:spPr>
          <a:xfrm flipH="1">
            <a:off x="4508156" y="3341914"/>
            <a:ext cx="1478988" cy="0"/>
          </a:xfrm>
          <a:prstGeom prst="straightConnector1">
            <a:avLst/>
          </a:prstGeom>
          <a:ln w="76200">
            <a:solidFill>
              <a:srgbClr val="C99944"/>
            </a:solidFill>
            <a:tailEnd type="triangle"/>
          </a:ln>
        </p:spPr>
        <p:style>
          <a:lnRef idx="3">
            <a:schemeClr val="accent4"/>
          </a:lnRef>
          <a:fillRef idx="0">
            <a:schemeClr val="accent4"/>
          </a:fillRef>
          <a:effectRef idx="2">
            <a:schemeClr val="accent4"/>
          </a:effectRef>
          <a:fontRef idx="minor">
            <a:schemeClr val="tx1"/>
          </a:fontRef>
        </p:style>
      </p:cxnSp>
      <p:sp>
        <p:nvSpPr>
          <p:cNvPr id="16" name="Rechteck 15">
            <a:extLst>
              <a:ext uri="{FF2B5EF4-FFF2-40B4-BE49-F238E27FC236}">
                <a16:creationId xmlns:a16="http://schemas.microsoft.com/office/drawing/2014/main" id="{D78184E5-5C33-B146-8A42-04F59986C007}"/>
              </a:ext>
            </a:extLst>
          </p:cNvPr>
          <p:cNvSpPr/>
          <p:nvPr/>
        </p:nvSpPr>
        <p:spPr>
          <a:xfrm>
            <a:off x="11153416" y="244198"/>
            <a:ext cx="950902"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0DAD878E-8291-5342-96AC-30C45EF2A74E}"/>
              </a:ext>
            </a:extLst>
          </p:cNvPr>
          <p:cNvSpPr/>
          <p:nvPr/>
        </p:nvSpPr>
        <p:spPr>
          <a:xfrm>
            <a:off x="765612" y="2187752"/>
            <a:ext cx="3742544" cy="2308324"/>
          </a:xfrm>
          <a:prstGeom prst="rect">
            <a:avLst/>
          </a:prstGeom>
        </p:spPr>
        <p:txBody>
          <a:bodyPr wrap="square">
            <a:spAutoFit/>
          </a:bodyPr>
          <a:lstStyle/>
          <a:p>
            <a:r>
              <a:rPr lang="de-DE" sz="2400" dirty="0">
                <a:solidFill>
                  <a:srgbClr val="CC7547"/>
                </a:solidFill>
                <a:latin typeface="Rubik Medium" pitchFamily="2" charset="-79"/>
                <a:cs typeface="Rubik Medium" pitchFamily="2" charset="-79"/>
              </a:rPr>
              <a:t>Tatsache ist, Gesundheit und Darm gehören zusammen!  Nahezu 80% aller Immunzellen sind im Darm beheimatet</a:t>
            </a:r>
          </a:p>
        </p:txBody>
      </p:sp>
    </p:spTree>
    <p:extLst>
      <p:ext uri="{BB962C8B-B14F-4D97-AF65-F5344CB8AC3E}">
        <p14:creationId xmlns:p14="http://schemas.microsoft.com/office/powerpoint/2010/main" val="279551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86150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Darmbakterien – Immunsystem </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93270E61-E79F-D346-8618-0768F52BCC4D}"/>
              </a:ext>
            </a:extLst>
          </p:cNvPr>
          <p:cNvSpPr/>
          <p:nvPr/>
        </p:nvSpPr>
        <p:spPr>
          <a:xfrm>
            <a:off x="2688237" y="1889321"/>
            <a:ext cx="7400144" cy="2862322"/>
          </a:xfrm>
          <a:prstGeom prst="rect">
            <a:avLst/>
          </a:prstGeom>
        </p:spPr>
        <p:txBody>
          <a:bodyPr wrap="square">
            <a:spAutoFit/>
          </a:bodyPr>
          <a:lstStyle/>
          <a:p>
            <a:r>
              <a:rPr lang="de-DE" dirty="0">
                <a:solidFill>
                  <a:srgbClr val="828F80"/>
                </a:solidFill>
                <a:latin typeface="Rubik Medium" pitchFamily="2" charset="-79"/>
                <a:cs typeface="Rubik Medium" pitchFamily="2" charset="-79"/>
              </a:rPr>
              <a:t>Theoretisch könnten wir jeden Tag mehrmals sterben: </a:t>
            </a:r>
          </a:p>
          <a:p>
            <a:r>
              <a:rPr lang="de-DE" dirty="0">
                <a:solidFill>
                  <a:srgbClr val="828F80"/>
                </a:solidFill>
                <a:latin typeface="Rubik Medium" pitchFamily="2" charset="-79"/>
                <a:cs typeface="Rubik Medium" pitchFamily="2" charset="-79"/>
              </a:rPr>
              <a:t>Wir bekommen Krebs, beginnen zu schimmeln, werden von Bakterien angeknabbert oder von Viren infiziert. </a:t>
            </a:r>
          </a:p>
          <a:p>
            <a:r>
              <a:rPr lang="de-DE" dirty="0">
                <a:solidFill>
                  <a:srgbClr val="828F80"/>
                </a:solidFill>
                <a:latin typeface="Rubik Medium" pitchFamily="2" charset="-79"/>
                <a:cs typeface="Rubik Medium" pitchFamily="2" charset="-79"/>
              </a:rPr>
              <a:t>Jeden Tag wird uns mehrere Male das Leben gerettet.</a:t>
            </a:r>
          </a:p>
          <a:p>
            <a:r>
              <a:rPr lang="de-DE" dirty="0">
                <a:solidFill>
                  <a:srgbClr val="828F80"/>
                </a:solidFill>
                <a:latin typeface="Rubik Medium" pitchFamily="2" charset="-79"/>
                <a:cs typeface="Rubik Medium" pitchFamily="2" charset="-79"/>
              </a:rPr>
              <a:t>Seltsam wachsende Zellen werden abgetötet, Pilzsporen werden eliminiert, Bakterien zerlöchert und Viren durchgeschnitten.</a:t>
            </a:r>
          </a:p>
          <a:p>
            <a:r>
              <a:rPr lang="de-DE" dirty="0">
                <a:solidFill>
                  <a:srgbClr val="828F80"/>
                </a:solidFill>
                <a:latin typeface="Rubik Medium" pitchFamily="2" charset="-79"/>
                <a:cs typeface="Rubik Medium" pitchFamily="2" charset="-79"/>
              </a:rPr>
              <a:t>Diesen Service erledigt unser Immunsystem mit sehr vielen kleinen Zellen.</a:t>
            </a:r>
          </a:p>
          <a:p>
            <a:endParaRPr lang="de-DE" dirty="0">
              <a:solidFill>
                <a:srgbClr val="828F80"/>
              </a:solidFill>
              <a:latin typeface="Rubik Medium" pitchFamily="2" charset="-79"/>
              <a:cs typeface="Rubik Medium" pitchFamily="2" charset="-79"/>
            </a:endParaRPr>
          </a:p>
          <a:p>
            <a:r>
              <a:rPr lang="de-DE" dirty="0">
                <a:solidFill>
                  <a:srgbClr val="CC7647"/>
                </a:solidFill>
                <a:latin typeface="Rubik Medium" pitchFamily="2" charset="-79"/>
                <a:cs typeface="Rubik Medium" pitchFamily="2" charset="-79"/>
              </a:rPr>
              <a:t>Bei diesem Vorgang spielen die Darmbakterien die größte Rolle.</a:t>
            </a:r>
          </a:p>
        </p:txBody>
      </p:sp>
    </p:spTree>
    <p:extLst>
      <p:ext uri="{BB962C8B-B14F-4D97-AF65-F5344CB8AC3E}">
        <p14:creationId xmlns:p14="http://schemas.microsoft.com/office/powerpoint/2010/main" val="21376266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106740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Darm</a:t>
            </a:r>
            <a:br>
              <a:rPr lang="de-DE" dirty="0"/>
            </a:br>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1776447" y="5898084"/>
            <a:ext cx="2924198" cy="307777"/>
          </a:xfrm>
          <a:prstGeom prst="rect">
            <a:avLst/>
          </a:prstGeom>
        </p:spPr>
        <p:txBody>
          <a:bodyPr wrap="none">
            <a:spAutoFit/>
          </a:bodyPr>
          <a:lstStyle/>
          <a:p>
            <a:pPr algn="ctr"/>
            <a:r>
              <a:rPr lang="de-DE" sz="1400" dirty="0">
                <a:solidFill>
                  <a:srgbClr val="83907F"/>
                </a:solidFill>
                <a:latin typeface="Heebo Medium" pitchFamily="2" charset="-79"/>
                <a:cs typeface="Heebo Medium" pitchFamily="2" charset="-79"/>
              </a:rPr>
              <a:t>3 Monatspaket zur Darmreinigung</a:t>
            </a:r>
            <a:endParaRPr lang="de-DE" sz="1400" dirty="0">
              <a:solidFill>
                <a:srgbClr val="385433"/>
              </a:solidFill>
              <a:effectLst/>
              <a:latin typeface="Rubik Medium" pitchFamily="2" charset="-79"/>
              <a:cs typeface="Rubik Medium" pitchFamily="2" charset="-79"/>
            </a:endParaRPr>
          </a:p>
        </p:txBody>
      </p:sp>
      <p:sp>
        <p:nvSpPr>
          <p:cNvPr id="19" name="Rechteck 18">
            <a:extLst>
              <a:ext uri="{FF2B5EF4-FFF2-40B4-BE49-F238E27FC236}">
                <a16:creationId xmlns:a16="http://schemas.microsoft.com/office/drawing/2014/main" id="{0F06990D-829C-E74E-8751-5A47E773DDDC}"/>
              </a:ext>
            </a:extLst>
          </p:cNvPr>
          <p:cNvSpPr/>
          <p:nvPr/>
        </p:nvSpPr>
        <p:spPr>
          <a:xfrm>
            <a:off x="7619276" y="5898083"/>
            <a:ext cx="1922321" cy="307777"/>
          </a:xfrm>
          <a:prstGeom prst="rect">
            <a:avLst/>
          </a:prstGeom>
        </p:spPr>
        <p:txBody>
          <a:bodyPr wrap="none">
            <a:spAutoFit/>
          </a:bodyPr>
          <a:lstStyle/>
          <a:p>
            <a:pPr algn="r"/>
            <a:r>
              <a:rPr lang="de-DE" sz="1400" dirty="0">
                <a:solidFill>
                  <a:srgbClr val="83907F"/>
                </a:solidFill>
                <a:latin typeface="Heebo Medium" pitchFamily="2" charset="-79"/>
                <a:cs typeface="Heebo Medium" pitchFamily="2" charset="-79"/>
              </a:rPr>
              <a:t>Darmpaket Darmflora</a:t>
            </a:r>
            <a:endParaRPr lang="de-DE" sz="1400" dirty="0">
              <a:solidFill>
                <a:srgbClr val="385433"/>
              </a:solidFill>
              <a:effectLst/>
              <a:latin typeface="Heebo Medium" pitchFamily="2" charset="-79"/>
              <a:cs typeface="Heebo Medium" pitchFamily="2" charset="-79"/>
            </a:endParaRPr>
          </a:p>
        </p:txBody>
      </p:sp>
      <p:pic>
        <p:nvPicPr>
          <p:cNvPr id="34" name="Grafik 33" descr="Ein Bild, das Text, Alkohol, Getränk enthält.&#10;&#10;Automatisch generierte Beschreibung">
            <a:extLst>
              <a:ext uri="{FF2B5EF4-FFF2-40B4-BE49-F238E27FC236}">
                <a16:creationId xmlns:a16="http://schemas.microsoft.com/office/drawing/2014/main" id="{83070595-81CF-3946-84B0-D08EAD5D4CA1}"/>
              </a:ext>
            </a:extLst>
          </p:cNvPr>
          <p:cNvPicPr>
            <a:picLocks noChangeAspect="1"/>
          </p:cNvPicPr>
          <p:nvPr/>
        </p:nvPicPr>
        <p:blipFill>
          <a:blip r:embed="rId2"/>
          <a:stretch>
            <a:fillRect/>
          </a:stretch>
        </p:blipFill>
        <p:spPr>
          <a:xfrm>
            <a:off x="6790518" y="1063820"/>
            <a:ext cx="1430137" cy="4834263"/>
          </a:xfrm>
          <a:prstGeom prst="rect">
            <a:avLst/>
          </a:prstGeom>
        </p:spPr>
      </p:pic>
      <p:pic>
        <p:nvPicPr>
          <p:cNvPr id="36" name="Grafik 35">
            <a:extLst>
              <a:ext uri="{FF2B5EF4-FFF2-40B4-BE49-F238E27FC236}">
                <a16:creationId xmlns:a16="http://schemas.microsoft.com/office/drawing/2014/main" id="{115D76E1-251C-8B44-99A9-B710E64242EE}"/>
              </a:ext>
            </a:extLst>
          </p:cNvPr>
          <p:cNvPicPr>
            <a:picLocks noChangeAspect="1"/>
          </p:cNvPicPr>
          <p:nvPr/>
        </p:nvPicPr>
        <p:blipFill>
          <a:blip r:embed="rId3"/>
          <a:stretch>
            <a:fillRect/>
          </a:stretch>
        </p:blipFill>
        <p:spPr>
          <a:xfrm>
            <a:off x="1776447" y="2240785"/>
            <a:ext cx="1833774" cy="3563609"/>
          </a:xfrm>
          <a:prstGeom prst="rect">
            <a:avLst/>
          </a:prstGeom>
        </p:spPr>
      </p:pic>
      <p:pic>
        <p:nvPicPr>
          <p:cNvPr id="38" name="Grafik 37" descr="Ein Bild, das Text, Alkohol, Getränk enthält.&#10;&#10;Automatisch generierte Beschreibung">
            <a:extLst>
              <a:ext uri="{FF2B5EF4-FFF2-40B4-BE49-F238E27FC236}">
                <a16:creationId xmlns:a16="http://schemas.microsoft.com/office/drawing/2014/main" id="{84530DAC-AAC5-6D4F-92CF-8D65EFAD8218}"/>
              </a:ext>
            </a:extLst>
          </p:cNvPr>
          <p:cNvPicPr>
            <a:picLocks noChangeAspect="1"/>
          </p:cNvPicPr>
          <p:nvPr/>
        </p:nvPicPr>
        <p:blipFill>
          <a:blip r:embed="rId2"/>
          <a:stretch>
            <a:fillRect/>
          </a:stretch>
        </p:blipFill>
        <p:spPr>
          <a:xfrm>
            <a:off x="3522111" y="970131"/>
            <a:ext cx="1430137" cy="4834263"/>
          </a:xfrm>
          <a:prstGeom prst="rect">
            <a:avLst/>
          </a:prstGeom>
        </p:spPr>
      </p:pic>
      <p:pic>
        <p:nvPicPr>
          <p:cNvPr id="3" name="Grafik 2" descr="Ein Bild, das Text enthält.&#10;&#10;Automatisch generierte Beschreibung">
            <a:extLst>
              <a:ext uri="{FF2B5EF4-FFF2-40B4-BE49-F238E27FC236}">
                <a16:creationId xmlns:a16="http://schemas.microsoft.com/office/drawing/2014/main" id="{01AAA435-AA59-F940-9C40-DAE77101ACDD}"/>
              </a:ext>
            </a:extLst>
          </p:cNvPr>
          <p:cNvPicPr>
            <a:picLocks noChangeAspect="1"/>
          </p:cNvPicPr>
          <p:nvPr/>
        </p:nvPicPr>
        <p:blipFill>
          <a:blip r:embed="rId4"/>
          <a:stretch>
            <a:fillRect/>
          </a:stretch>
        </p:blipFill>
        <p:spPr>
          <a:xfrm>
            <a:off x="8364537" y="2106213"/>
            <a:ext cx="2354119" cy="3791870"/>
          </a:xfrm>
          <a:prstGeom prst="rect">
            <a:avLst/>
          </a:prstGeom>
        </p:spPr>
      </p:pic>
    </p:spTree>
    <p:extLst>
      <p:ext uri="{BB962C8B-B14F-4D97-AF65-F5344CB8AC3E}">
        <p14:creationId xmlns:p14="http://schemas.microsoft.com/office/powerpoint/2010/main" val="1964304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1187079" y="244198"/>
            <a:ext cx="917239"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Verdauung</a:t>
            </a:r>
            <a:endParaRPr lang="de-DE" sz="1200" dirty="0">
              <a:solidFill>
                <a:srgbClr val="385433"/>
              </a:solidFill>
              <a:effectLst/>
              <a:latin typeface="Heebo Light" pitchFamily="2" charset="-79"/>
              <a:cs typeface="Heebo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Darm</a:t>
            </a:r>
            <a:br>
              <a:rPr lang="de-DE" dirty="0"/>
            </a:br>
            <a:endParaRPr lang="de-DE" dirty="0"/>
          </a:p>
        </p:txBody>
      </p:sp>
      <p:sp>
        <p:nvSpPr>
          <p:cNvPr id="10" name="Rechteck 9">
            <a:extLst>
              <a:ext uri="{FF2B5EF4-FFF2-40B4-BE49-F238E27FC236}">
                <a16:creationId xmlns:a16="http://schemas.microsoft.com/office/drawing/2014/main" id="{91DFE316-5751-CF47-B561-8D97856F6936}"/>
              </a:ext>
            </a:extLst>
          </p:cNvPr>
          <p:cNvSpPr/>
          <p:nvPr/>
        </p:nvSpPr>
        <p:spPr>
          <a:xfrm>
            <a:off x="5859762" y="-181304"/>
            <a:ext cx="2721937"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9D786FC2-67A8-8F4C-9FAC-F8209B250E9E}"/>
              </a:ext>
            </a:extLst>
          </p:cNvPr>
          <p:cNvSpPr txBox="1"/>
          <p:nvPr/>
        </p:nvSpPr>
        <p:spPr>
          <a:xfrm>
            <a:off x="7183938" y="2566157"/>
            <a:ext cx="1590690" cy="600164"/>
          </a:xfrm>
          <a:prstGeom prst="rect">
            <a:avLst/>
          </a:prstGeom>
          <a:noFill/>
        </p:spPr>
        <p:txBody>
          <a:bodyPr wrap="square" rtlCol="0">
            <a:spAutoFit/>
          </a:bodyPr>
          <a:lstStyle/>
          <a:p>
            <a:r>
              <a:rPr lang="de-DE" sz="1500" dirty="0">
                <a:solidFill>
                  <a:srgbClr val="828F80"/>
                </a:solidFill>
                <a:latin typeface="Heebo" pitchFamily="2" charset="-79"/>
                <a:cs typeface="Heebo" pitchFamily="2" charset="-79"/>
              </a:rPr>
              <a:t>Topinambur</a:t>
            </a:r>
          </a:p>
          <a:p>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717726" y="5939815"/>
            <a:ext cx="1779654" cy="307777"/>
          </a:xfrm>
          <a:prstGeom prst="rect">
            <a:avLst/>
          </a:prstGeom>
        </p:spPr>
        <p:txBody>
          <a:bodyPr wrap="none">
            <a:spAutoFit/>
          </a:bodyPr>
          <a:lstStyle/>
          <a:p>
            <a:pPr algn="ctr"/>
            <a:r>
              <a:rPr lang="de-DE" sz="1400" dirty="0" err="1">
                <a:solidFill>
                  <a:srgbClr val="385433"/>
                </a:solidFill>
                <a:latin typeface="Heebo Medium" pitchFamily="2" charset="-79"/>
                <a:cs typeface="Heebo Medium" pitchFamily="2" charset="-79"/>
              </a:rPr>
              <a:t>ProTop</a:t>
            </a:r>
            <a:r>
              <a:rPr lang="de-DE" sz="1400" dirty="0">
                <a:solidFill>
                  <a:srgbClr val="385433"/>
                </a:solidFill>
                <a:latin typeface="Heebo Medium" pitchFamily="2" charset="-79"/>
                <a:cs typeface="Heebo Medium" pitchFamily="2" charset="-79"/>
              </a:rPr>
              <a:t> Antioxidans</a:t>
            </a:r>
            <a:endParaRPr lang="de-DE" sz="1400" dirty="0">
              <a:solidFill>
                <a:srgbClr val="385433"/>
              </a:solidFill>
              <a:effectLst/>
              <a:latin typeface="Heebo Medium" pitchFamily="2" charset="-79"/>
              <a:cs typeface="Heebo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1317248" y="4437823"/>
            <a:ext cx="1117614" cy="830997"/>
          </a:xfrm>
          <a:prstGeom prst="rect">
            <a:avLst/>
          </a:prstGeom>
        </p:spPr>
        <p:txBody>
          <a:bodyPr wrap="none">
            <a:spAutoFit/>
          </a:bodyPr>
          <a:lstStyle/>
          <a:p>
            <a:pPr algn="r"/>
            <a:r>
              <a:rPr lang="de-DE" sz="1200" dirty="0">
                <a:solidFill>
                  <a:srgbClr val="828F80"/>
                </a:solidFill>
                <a:latin typeface="Heebo" pitchFamily="2" charset="-79"/>
                <a:cs typeface="Heebo" pitchFamily="2" charset="-79"/>
              </a:rPr>
              <a:t>probiotisches</a:t>
            </a:r>
          </a:p>
          <a:p>
            <a:pPr algn="r"/>
            <a:r>
              <a:rPr lang="de-DE" sz="1200" dirty="0">
                <a:solidFill>
                  <a:srgbClr val="828F80"/>
                </a:solidFill>
                <a:latin typeface="Heebo" pitchFamily="2" charset="-79"/>
                <a:cs typeface="Heebo" pitchFamily="2" charset="-79"/>
              </a:rPr>
              <a:t>Getränk</a:t>
            </a:r>
          </a:p>
          <a:p>
            <a:pPr algn="r"/>
            <a:r>
              <a:rPr lang="de-DE" sz="1200" dirty="0">
                <a:solidFill>
                  <a:srgbClr val="828F80"/>
                </a:solidFill>
                <a:latin typeface="Heebo" pitchFamily="2" charset="-79"/>
                <a:cs typeface="Heebo" pitchFamily="2" charset="-79"/>
              </a:rPr>
              <a:t>b</a:t>
            </a:r>
            <a:r>
              <a:rPr lang="de-DE" sz="1200" dirty="0">
                <a:solidFill>
                  <a:srgbClr val="828F80"/>
                </a:solidFill>
                <a:effectLst/>
                <a:latin typeface="Heebo" pitchFamily="2" charset="-79"/>
                <a:cs typeface="Heebo" pitchFamily="2" charset="-79"/>
              </a:rPr>
              <a:t>iozertifiziert</a:t>
            </a:r>
          </a:p>
          <a:p>
            <a:pPr algn="r"/>
            <a:r>
              <a:rPr lang="de-DE" sz="1200" dirty="0">
                <a:solidFill>
                  <a:srgbClr val="828F80"/>
                </a:solidFill>
                <a:latin typeface="Heebo" pitchFamily="2" charset="-79"/>
                <a:cs typeface="Heebo" pitchFamily="2" charset="-79"/>
              </a:rPr>
              <a:t>fermentiert</a:t>
            </a:r>
            <a:endParaRPr lang="de-DE" sz="1200" dirty="0">
              <a:solidFill>
                <a:srgbClr val="828F80"/>
              </a:solidFill>
              <a:effectLst/>
              <a:latin typeface="Heebo" pitchFamily="2" charset="-79"/>
              <a:cs typeface="Heebo" pitchFamily="2" charset="-79"/>
            </a:endParaRPr>
          </a:p>
        </p:txBody>
      </p:sp>
      <p:pic>
        <p:nvPicPr>
          <p:cNvPr id="4" name="Grafik 3">
            <a:extLst>
              <a:ext uri="{FF2B5EF4-FFF2-40B4-BE49-F238E27FC236}">
                <a16:creationId xmlns:a16="http://schemas.microsoft.com/office/drawing/2014/main" id="{F1B39EBD-DD42-3844-9BE0-A4939C0B6619}"/>
              </a:ext>
            </a:extLst>
          </p:cNvPr>
          <p:cNvPicPr>
            <a:picLocks noChangeAspect="1"/>
          </p:cNvPicPr>
          <p:nvPr/>
        </p:nvPicPr>
        <p:blipFill>
          <a:blip r:embed="rId2"/>
          <a:stretch>
            <a:fillRect/>
          </a:stretch>
        </p:blipFill>
        <p:spPr>
          <a:xfrm>
            <a:off x="6081466" y="1908442"/>
            <a:ext cx="1295400" cy="1727200"/>
          </a:xfrm>
          <a:prstGeom prst="rect">
            <a:avLst/>
          </a:prstGeom>
        </p:spPr>
      </p:pic>
      <p:sp>
        <p:nvSpPr>
          <p:cNvPr id="9" name="Rechteck 8">
            <a:extLst>
              <a:ext uri="{FF2B5EF4-FFF2-40B4-BE49-F238E27FC236}">
                <a16:creationId xmlns:a16="http://schemas.microsoft.com/office/drawing/2014/main" id="{B7D71AFC-09E3-F345-A9B5-00BC53E306F5}"/>
              </a:ext>
            </a:extLst>
          </p:cNvPr>
          <p:cNvSpPr/>
          <p:nvPr/>
        </p:nvSpPr>
        <p:spPr>
          <a:xfrm>
            <a:off x="9132319" y="4223951"/>
            <a:ext cx="2811762" cy="1569660"/>
          </a:xfrm>
          <a:prstGeom prst="rect">
            <a:avLst/>
          </a:prstGeom>
        </p:spPr>
        <p:txBody>
          <a:bodyPr wrap="square">
            <a:spAutoFit/>
          </a:bodyPr>
          <a:lstStyle/>
          <a:p>
            <a:pPr marL="171450" indent="-171450">
              <a:buFont typeface="Arial" panose="020B0604020202020204" pitchFamily="34" charset="0"/>
              <a:buChar char="•"/>
            </a:pPr>
            <a:r>
              <a:rPr lang="de-DE" sz="1200" dirty="0">
                <a:solidFill>
                  <a:srgbClr val="828F80"/>
                </a:solidFill>
                <a:latin typeface="Heebo" pitchFamily="2" charset="-79"/>
                <a:cs typeface="Heebo" pitchFamily="2" charset="-79"/>
              </a:rPr>
              <a:t>Aufbau der Darmflora (z. B. nach Antibiotikaeinnahme)‬</a:t>
            </a:r>
          </a:p>
          <a:p>
            <a:pPr marL="171450" indent="-171450">
              <a:buFont typeface="Arial" panose="020B0604020202020204" pitchFamily="34" charset="0"/>
              <a:buChar char="•"/>
            </a:pPr>
            <a:r>
              <a:rPr lang="de-DE" sz="1200" dirty="0">
                <a:solidFill>
                  <a:srgbClr val="828F80"/>
                </a:solidFill>
                <a:latin typeface="Heebo" pitchFamily="2" charset="-79"/>
                <a:cs typeface="Heebo" pitchFamily="2" charset="-79"/>
              </a:rPr>
              <a:t>Regulierung bei Durchfall bzw. Verstopfung</a:t>
            </a:r>
          </a:p>
          <a:p>
            <a:pPr marL="171450" indent="-171450">
              <a:buFont typeface="Arial" panose="020B0604020202020204" pitchFamily="34" charset="0"/>
              <a:buChar char="•"/>
            </a:pPr>
            <a:r>
              <a:rPr lang="de-DE" sz="1200" dirty="0">
                <a:solidFill>
                  <a:srgbClr val="828F80"/>
                </a:solidFill>
                <a:latin typeface="Heebo" pitchFamily="2" charset="-79"/>
                <a:cs typeface="Heebo" pitchFamily="2" charset="-79"/>
              </a:rPr>
              <a:t>Stärkung des Immunsystems</a:t>
            </a:r>
          </a:p>
          <a:p>
            <a:pPr marL="171450" indent="-171450">
              <a:buFont typeface="Arial" panose="020B0604020202020204" pitchFamily="34" charset="0"/>
              <a:buChar char="•"/>
            </a:pPr>
            <a:r>
              <a:rPr lang="de-DE" sz="1200" dirty="0">
                <a:solidFill>
                  <a:srgbClr val="828F80"/>
                </a:solidFill>
                <a:latin typeface="Heebo" pitchFamily="2" charset="-79"/>
                <a:cs typeface="Heebo" pitchFamily="2" charset="-79"/>
              </a:rPr>
              <a:t>Besserung bei Lebensmittelunverträglichkeiten‭ (Laktose, Fruktose...)‬</a:t>
            </a:r>
            <a:endParaRPr lang="de-DE" sz="1200" dirty="0">
              <a:solidFill>
                <a:srgbClr val="828F80"/>
              </a:solidFill>
              <a:effectLst/>
              <a:latin typeface="Heebo" pitchFamily="2" charset="-79"/>
              <a:cs typeface="Heebo" pitchFamily="2" charset="-79"/>
            </a:endParaRPr>
          </a:p>
        </p:txBody>
      </p:sp>
      <p:pic>
        <p:nvPicPr>
          <p:cNvPr id="16" name="Grafik 15">
            <a:extLst>
              <a:ext uri="{FF2B5EF4-FFF2-40B4-BE49-F238E27FC236}">
                <a16:creationId xmlns:a16="http://schemas.microsoft.com/office/drawing/2014/main" id="{26B6D1E8-A8CC-7047-9B88-6E05CA2B932B}"/>
              </a:ext>
            </a:extLst>
          </p:cNvPr>
          <p:cNvPicPr>
            <a:picLocks noChangeAspect="1"/>
          </p:cNvPicPr>
          <p:nvPr/>
        </p:nvPicPr>
        <p:blipFill>
          <a:blip r:embed="rId3"/>
          <a:stretch>
            <a:fillRect/>
          </a:stretch>
        </p:blipFill>
        <p:spPr>
          <a:xfrm>
            <a:off x="8865619" y="4269032"/>
            <a:ext cx="266700" cy="266700"/>
          </a:xfrm>
          <a:prstGeom prst="rect">
            <a:avLst/>
          </a:prstGeom>
        </p:spPr>
      </p:pic>
      <p:pic>
        <p:nvPicPr>
          <p:cNvPr id="18" name="Grafik 17" descr="Ein Bild, das Text, Alkohol, Getränk enthält.&#10;&#10;Automatisch generierte Beschreibung">
            <a:extLst>
              <a:ext uri="{FF2B5EF4-FFF2-40B4-BE49-F238E27FC236}">
                <a16:creationId xmlns:a16="http://schemas.microsoft.com/office/drawing/2014/main" id="{86995FB7-6706-C946-98E9-851D4B66D8AA}"/>
              </a:ext>
            </a:extLst>
          </p:cNvPr>
          <p:cNvPicPr>
            <a:picLocks noChangeAspect="1"/>
          </p:cNvPicPr>
          <p:nvPr/>
        </p:nvPicPr>
        <p:blipFill>
          <a:blip r:embed="rId4"/>
          <a:stretch>
            <a:fillRect/>
          </a:stretch>
        </p:blipFill>
        <p:spPr>
          <a:xfrm>
            <a:off x="2593272" y="797681"/>
            <a:ext cx="1430137" cy="4834263"/>
          </a:xfrm>
          <a:prstGeom prst="rect">
            <a:avLst/>
          </a:prstGeom>
        </p:spPr>
      </p:pic>
    </p:spTree>
    <p:extLst>
      <p:ext uri="{BB962C8B-B14F-4D97-AF65-F5344CB8AC3E}">
        <p14:creationId xmlns:p14="http://schemas.microsoft.com/office/powerpoint/2010/main" val="40508137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486295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1187079" y="244198"/>
            <a:ext cx="917239"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Verdauung</a:t>
            </a:r>
            <a:endParaRPr lang="de-DE" sz="1200" dirty="0">
              <a:solidFill>
                <a:srgbClr val="385433"/>
              </a:solidFill>
              <a:effectLst/>
              <a:latin typeface="Heebo Light" pitchFamily="2" charset="-79"/>
              <a:cs typeface="Heebo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Heebo Medium" pitchFamily="2" charset="-79"/>
                <a:cs typeface="Heebo Medium" pitchFamily="2" charset="-79"/>
              </a:rPr>
              <a:t>Darm</a:t>
            </a:r>
            <a:br>
              <a:rPr lang="de-DE" dirty="0"/>
            </a:br>
            <a:endParaRPr lang="de-DE" dirty="0"/>
          </a:p>
        </p:txBody>
      </p:sp>
      <p:sp>
        <p:nvSpPr>
          <p:cNvPr id="10" name="Rechteck 9">
            <a:extLst>
              <a:ext uri="{FF2B5EF4-FFF2-40B4-BE49-F238E27FC236}">
                <a16:creationId xmlns:a16="http://schemas.microsoft.com/office/drawing/2014/main" id="{91DFE316-5751-CF47-B561-8D97856F6936}"/>
              </a:ext>
            </a:extLst>
          </p:cNvPr>
          <p:cNvSpPr/>
          <p:nvPr/>
        </p:nvSpPr>
        <p:spPr>
          <a:xfrm>
            <a:off x="5859762" y="-181304"/>
            <a:ext cx="2721937"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9D786FC2-67A8-8F4C-9FAC-F8209B250E9E}"/>
              </a:ext>
            </a:extLst>
          </p:cNvPr>
          <p:cNvSpPr txBox="1"/>
          <p:nvPr/>
        </p:nvSpPr>
        <p:spPr>
          <a:xfrm>
            <a:off x="7183938" y="2566157"/>
            <a:ext cx="1590690" cy="600164"/>
          </a:xfrm>
          <a:prstGeom prst="rect">
            <a:avLst/>
          </a:prstGeom>
          <a:noFill/>
        </p:spPr>
        <p:txBody>
          <a:bodyPr wrap="square" rtlCol="0">
            <a:spAutoFit/>
          </a:bodyPr>
          <a:lstStyle/>
          <a:p>
            <a:r>
              <a:rPr lang="de-DE" sz="1500" dirty="0">
                <a:solidFill>
                  <a:srgbClr val="828F80"/>
                </a:solidFill>
                <a:latin typeface="Heebo" pitchFamily="2" charset="-79"/>
                <a:cs typeface="Heebo" pitchFamily="2" charset="-79"/>
              </a:rPr>
              <a:t>Topinambur</a:t>
            </a:r>
          </a:p>
          <a:p>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912492" y="5939815"/>
            <a:ext cx="1390124" cy="307777"/>
          </a:xfrm>
          <a:prstGeom prst="rect">
            <a:avLst/>
          </a:prstGeom>
        </p:spPr>
        <p:txBody>
          <a:bodyPr wrap="none">
            <a:spAutoFit/>
          </a:bodyPr>
          <a:lstStyle/>
          <a:p>
            <a:pPr algn="ctr"/>
            <a:r>
              <a:rPr lang="de-DE" sz="1400" dirty="0" err="1">
                <a:solidFill>
                  <a:srgbClr val="385433"/>
                </a:solidFill>
                <a:latin typeface="Heebo Medium" pitchFamily="2" charset="-79"/>
                <a:cs typeface="Heebo Medium" pitchFamily="2" charset="-79"/>
              </a:rPr>
              <a:t>ProTop</a:t>
            </a:r>
            <a:r>
              <a:rPr lang="de-DE" sz="1400" dirty="0">
                <a:solidFill>
                  <a:srgbClr val="385433"/>
                </a:solidFill>
                <a:latin typeface="Heebo Medium" pitchFamily="2" charset="-79"/>
                <a:cs typeface="Heebo Medium" pitchFamily="2" charset="-79"/>
              </a:rPr>
              <a:t> Extrakt</a:t>
            </a:r>
            <a:endParaRPr lang="de-DE" sz="1400" dirty="0">
              <a:solidFill>
                <a:srgbClr val="385433"/>
              </a:solidFill>
              <a:effectLst/>
              <a:latin typeface="Heebo Medium" pitchFamily="2" charset="-79"/>
              <a:cs typeface="Heebo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975555" y="4041111"/>
            <a:ext cx="1263997" cy="1200329"/>
          </a:xfrm>
          <a:prstGeom prst="rect">
            <a:avLst/>
          </a:prstGeom>
        </p:spPr>
        <p:txBody>
          <a:bodyPr wrap="square">
            <a:spAutoFit/>
          </a:bodyPr>
          <a:lstStyle/>
          <a:p>
            <a:pPr algn="r"/>
            <a:r>
              <a:rPr lang="de-DE" sz="1200" dirty="0">
                <a:solidFill>
                  <a:srgbClr val="828F80"/>
                </a:solidFill>
                <a:latin typeface="Heebo" pitchFamily="2" charset="-79"/>
                <a:cs typeface="Heebo" pitchFamily="2" charset="-79"/>
              </a:rPr>
              <a:t>Probiotische und präbiotische Presslinge</a:t>
            </a:r>
          </a:p>
          <a:p>
            <a:pPr algn="r"/>
            <a:r>
              <a:rPr lang="de-DE" sz="1200" dirty="0">
                <a:solidFill>
                  <a:srgbClr val="828F80"/>
                </a:solidFill>
                <a:latin typeface="Heebo" pitchFamily="2" charset="-79"/>
                <a:cs typeface="Heebo" pitchFamily="2" charset="-79"/>
              </a:rPr>
              <a:t>b</a:t>
            </a:r>
            <a:r>
              <a:rPr lang="de-DE" sz="1200" dirty="0">
                <a:solidFill>
                  <a:srgbClr val="828F80"/>
                </a:solidFill>
                <a:effectLst/>
                <a:latin typeface="Heebo" pitchFamily="2" charset="-79"/>
                <a:cs typeface="Heebo" pitchFamily="2" charset="-79"/>
              </a:rPr>
              <a:t>iozertifiziert</a:t>
            </a:r>
          </a:p>
          <a:p>
            <a:pPr algn="r"/>
            <a:r>
              <a:rPr lang="de-DE" sz="1200" dirty="0">
                <a:solidFill>
                  <a:srgbClr val="828F80"/>
                </a:solidFill>
                <a:latin typeface="Heebo" pitchFamily="2" charset="-79"/>
                <a:cs typeface="Heebo" pitchFamily="2" charset="-79"/>
              </a:rPr>
              <a:t>fermentiert</a:t>
            </a:r>
            <a:endParaRPr lang="de-DE" sz="1200" dirty="0">
              <a:solidFill>
                <a:srgbClr val="828F80"/>
              </a:solidFill>
              <a:effectLst/>
              <a:latin typeface="Heebo" pitchFamily="2" charset="-79"/>
              <a:cs typeface="Heebo" pitchFamily="2" charset="-79"/>
            </a:endParaRPr>
          </a:p>
        </p:txBody>
      </p:sp>
      <p:pic>
        <p:nvPicPr>
          <p:cNvPr id="4" name="Grafik 3">
            <a:extLst>
              <a:ext uri="{FF2B5EF4-FFF2-40B4-BE49-F238E27FC236}">
                <a16:creationId xmlns:a16="http://schemas.microsoft.com/office/drawing/2014/main" id="{F1B39EBD-DD42-3844-9BE0-A4939C0B6619}"/>
              </a:ext>
            </a:extLst>
          </p:cNvPr>
          <p:cNvPicPr>
            <a:picLocks noChangeAspect="1"/>
          </p:cNvPicPr>
          <p:nvPr/>
        </p:nvPicPr>
        <p:blipFill>
          <a:blip r:embed="rId2"/>
          <a:stretch>
            <a:fillRect/>
          </a:stretch>
        </p:blipFill>
        <p:spPr>
          <a:xfrm>
            <a:off x="6081466" y="1908442"/>
            <a:ext cx="1295400" cy="1727200"/>
          </a:xfrm>
          <a:prstGeom prst="rect">
            <a:avLst/>
          </a:prstGeom>
        </p:spPr>
      </p:pic>
      <p:pic>
        <p:nvPicPr>
          <p:cNvPr id="16" name="Grafik 15">
            <a:extLst>
              <a:ext uri="{FF2B5EF4-FFF2-40B4-BE49-F238E27FC236}">
                <a16:creationId xmlns:a16="http://schemas.microsoft.com/office/drawing/2014/main" id="{26B6D1E8-A8CC-7047-9B88-6E05CA2B932B}"/>
              </a:ext>
            </a:extLst>
          </p:cNvPr>
          <p:cNvPicPr>
            <a:picLocks noChangeAspect="1"/>
          </p:cNvPicPr>
          <p:nvPr/>
        </p:nvPicPr>
        <p:blipFill>
          <a:blip r:embed="rId3"/>
          <a:stretch>
            <a:fillRect/>
          </a:stretch>
        </p:blipFill>
        <p:spPr>
          <a:xfrm>
            <a:off x="8865619" y="1615018"/>
            <a:ext cx="266700" cy="266700"/>
          </a:xfrm>
          <a:prstGeom prst="rect">
            <a:avLst/>
          </a:prstGeom>
        </p:spPr>
      </p:pic>
      <p:sp>
        <p:nvSpPr>
          <p:cNvPr id="2" name="Rechteck 1">
            <a:extLst>
              <a:ext uri="{FF2B5EF4-FFF2-40B4-BE49-F238E27FC236}">
                <a16:creationId xmlns:a16="http://schemas.microsoft.com/office/drawing/2014/main" id="{4DC04182-4A30-5D4C-A480-8B21800E61A4}"/>
              </a:ext>
            </a:extLst>
          </p:cNvPr>
          <p:cNvSpPr/>
          <p:nvPr/>
        </p:nvSpPr>
        <p:spPr>
          <a:xfrm>
            <a:off x="9176127" y="1619744"/>
            <a:ext cx="2386062" cy="2492990"/>
          </a:xfrm>
          <a:prstGeom prst="rect">
            <a:avLst/>
          </a:prstGeom>
        </p:spPr>
        <p:txBody>
          <a:bodyPr wrap="square">
            <a:spAutoFit/>
          </a:bodyPr>
          <a:lstStyle/>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Presslinge aus fermentierter Topinambur</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Leckerbissen für den </a:t>
            </a:r>
            <a:r>
              <a:rPr lang="de-DE" sz="1200" dirty="0" err="1">
                <a:solidFill>
                  <a:srgbClr val="828F80"/>
                </a:solidFill>
                <a:latin typeface="Rubik" pitchFamily="2" charset="-79"/>
                <a:cs typeface="Rubik" pitchFamily="2" charset="-79"/>
              </a:rPr>
              <a:t>Bifidus</a:t>
            </a:r>
            <a:endParaRPr lang="de-DE" sz="1200" dirty="0">
              <a:solidFill>
                <a:srgbClr val="828F80"/>
              </a:solidFill>
              <a:latin typeface="Rubik" pitchFamily="2" charset="-79"/>
              <a:cs typeface="Rubik" pitchFamily="2" charset="-79"/>
            </a:endParaRP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Alternative zu Pro Top Antioxidans</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Stabilisiert den Darm</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Einnahmeempfehlung: 1- 3 Presslinge pro Tag</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Sehr gut auf Reisen</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Aufbau der Darmflora</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Aufbau von Vitamin K2</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Frauen in den Wechseljahren </a:t>
            </a:r>
          </a:p>
        </p:txBody>
      </p:sp>
      <p:pic>
        <p:nvPicPr>
          <p:cNvPr id="17" name="Grafik 16">
            <a:extLst>
              <a:ext uri="{FF2B5EF4-FFF2-40B4-BE49-F238E27FC236}">
                <a16:creationId xmlns:a16="http://schemas.microsoft.com/office/drawing/2014/main" id="{A5B0523A-D4B2-EC42-9411-3A56286812BE}"/>
              </a:ext>
            </a:extLst>
          </p:cNvPr>
          <p:cNvPicPr>
            <a:picLocks noChangeAspect="1"/>
          </p:cNvPicPr>
          <p:nvPr/>
        </p:nvPicPr>
        <p:blipFill>
          <a:blip r:embed="rId4"/>
          <a:stretch>
            <a:fillRect/>
          </a:stretch>
        </p:blipFill>
        <p:spPr>
          <a:xfrm>
            <a:off x="2325226" y="2772042"/>
            <a:ext cx="2871651" cy="2871651"/>
          </a:xfrm>
          <a:prstGeom prst="rect">
            <a:avLst/>
          </a:prstGeom>
        </p:spPr>
      </p:pic>
    </p:spTree>
    <p:extLst>
      <p:ext uri="{BB962C8B-B14F-4D97-AF65-F5344CB8AC3E}">
        <p14:creationId xmlns:p14="http://schemas.microsoft.com/office/powerpoint/2010/main" val="24443523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861507" y="610408"/>
            <a:ext cx="550411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Die Grundlage des Lebens…  </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93270E61-E79F-D346-8618-0768F52BCC4D}"/>
              </a:ext>
            </a:extLst>
          </p:cNvPr>
          <p:cNvSpPr/>
          <p:nvPr/>
        </p:nvSpPr>
        <p:spPr>
          <a:xfrm>
            <a:off x="2433403" y="1604508"/>
            <a:ext cx="8134661" cy="830997"/>
          </a:xfrm>
          <a:prstGeom prst="rect">
            <a:avLst/>
          </a:prstGeom>
        </p:spPr>
        <p:txBody>
          <a:bodyPr wrap="square">
            <a:spAutoFit/>
          </a:bodyPr>
          <a:lstStyle/>
          <a:p>
            <a:r>
              <a:rPr lang="de-DE" sz="2400" dirty="0">
                <a:solidFill>
                  <a:srgbClr val="83907F"/>
                </a:solidFill>
                <a:latin typeface="Rubik Medium" pitchFamily="2" charset="-79"/>
                <a:cs typeface="Rubik Medium" pitchFamily="2" charset="-79"/>
              </a:rPr>
              <a:t>Die Grundlage des Lebens und unserer Gesundheit liegt in der Hand von Mikroorganismen.</a:t>
            </a:r>
            <a:endParaRPr lang="de-DE" sz="2400" dirty="0">
              <a:solidFill>
                <a:srgbClr val="CC7647"/>
              </a:solidFill>
              <a:latin typeface="Rubik Medium" pitchFamily="2" charset="-79"/>
              <a:cs typeface="Rubik Medium" pitchFamily="2" charset="-79"/>
            </a:endParaRPr>
          </a:p>
        </p:txBody>
      </p:sp>
      <p:sp>
        <p:nvSpPr>
          <p:cNvPr id="4" name="Rechteck 3">
            <a:extLst>
              <a:ext uri="{FF2B5EF4-FFF2-40B4-BE49-F238E27FC236}">
                <a16:creationId xmlns:a16="http://schemas.microsoft.com/office/drawing/2014/main" id="{EDB9BB40-F221-E042-A726-B8C33597DA96}"/>
              </a:ext>
            </a:extLst>
          </p:cNvPr>
          <p:cNvSpPr/>
          <p:nvPr/>
        </p:nvSpPr>
        <p:spPr>
          <a:xfrm>
            <a:off x="2433403" y="2978725"/>
            <a:ext cx="8134660" cy="1569660"/>
          </a:xfrm>
          <a:prstGeom prst="rect">
            <a:avLst/>
          </a:prstGeom>
        </p:spPr>
        <p:txBody>
          <a:bodyPr wrap="square">
            <a:spAutoFit/>
          </a:bodyPr>
          <a:lstStyle/>
          <a:p>
            <a:pPr>
              <a:buSzPct val="45000"/>
            </a:pPr>
            <a:r>
              <a:rPr lang="de-DE" altLang="de-DE" sz="2400" dirty="0">
                <a:solidFill>
                  <a:srgbClr val="CC7547"/>
                </a:solidFill>
                <a:latin typeface="Rubik Medium" pitchFamily="2" charset="-79"/>
                <a:cs typeface="Rubik Medium" pitchFamily="2" charset="-79"/>
              </a:rPr>
              <a:t>Jede noch so gute naturheilkundliche Behandlung,</a:t>
            </a:r>
          </a:p>
          <a:p>
            <a:pPr>
              <a:buSzPct val="45000"/>
            </a:pPr>
            <a:r>
              <a:rPr lang="de-DE" altLang="de-DE" sz="2400" dirty="0">
                <a:solidFill>
                  <a:srgbClr val="CC7547"/>
                </a:solidFill>
                <a:latin typeface="Rubik Medium" pitchFamily="2" charset="-79"/>
                <a:cs typeface="Rubik Medium" pitchFamily="2" charset="-79"/>
              </a:rPr>
              <a:t>jede Einnahme von Vitaminen, Vitalstoffen,  greift erst, wenn unsere Darmbakterien gesund und vital sind.</a:t>
            </a:r>
          </a:p>
        </p:txBody>
      </p:sp>
    </p:spTree>
    <p:extLst>
      <p:ext uri="{BB962C8B-B14F-4D97-AF65-F5344CB8AC3E}">
        <p14:creationId xmlns:p14="http://schemas.microsoft.com/office/powerpoint/2010/main" val="9670909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1ED534BB-F1CC-F943-9341-1F2C0D2C3C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196799"/>
            <a:ext cx="9144000" cy="6464401"/>
          </a:xfrm>
          <a:prstGeom prst="rect">
            <a:avLst/>
          </a:prstGeom>
        </p:spPr>
      </p:pic>
    </p:spTree>
    <p:extLst>
      <p:ext uri="{BB962C8B-B14F-4D97-AF65-F5344CB8AC3E}">
        <p14:creationId xmlns:p14="http://schemas.microsoft.com/office/powerpoint/2010/main" val="27404021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070714" y="610408"/>
            <a:ext cx="550411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So fangen wir an: </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DCA6C3A7-655B-014B-B31F-B1E5852AE946}"/>
              </a:ext>
            </a:extLst>
          </p:cNvPr>
          <p:cNvSpPr/>
          <p:nvPr/>
        </p:nvSpPr>
        <p:spPr>
          <a:xfrm>
            <a:off x="3048000" y="1212771"/>
            <a:ext cx="6096000" cy="5016758"/>
          </a:xfrm>
          <a:prstGeom prst="rect">
            <a:avLst/>
          </a:prstGeom>
        </p:spPr>
        <p:txBody>
          <a:bodyPr>
            <a:spAutoFit/>
          </a:bodyPr>
          <a:lstStyle/>
          <a:p>
            <a:pPr marL="171447" indent="-171447" defTabSz="685791">
              <a:spcBef>
                <a:spcPts val="750"/>
              </a:spcBef>
              <a:buSzPct val="45000"/>
              <a:buFont typeface="StarSymbol"/>
              <a:buChar char="●"/>
            </a:pPr>
            <a:r>
              <a:rPr lang="de-DE" sz="2000" dirty="0">
                <a:solidFill>
                  <a:srgbClr val="385433"/>
                </a:solidFill>
                <a:latin typeface="Rubik Medium" pitchFamily="2" charset="-79"/>
                <a:cs typeface="Rubik Medium" pitchFamily="2" charset="-79"/>
              </a:rPr>
              <a:t>Täglich </a:t>
            </a:r>
            <a:r>
              <a:rPr lang="de-DE" sz="2000" dirty="0">
                <a:solidFill>
                  <a:srgbClr val="CC7547"/>
                </a:solidFill>
                <a:latin typeface="Rubik Medium" pitchFamily="2" charset="-79"/>
                <a:cs typeface="Rubik Medium" pitchFamily="2" charset="-79"/>
              </a:rPr>
              <a:t>1 TL </a:t>
            </a:r>
            <a:r>
              <a:rPr lang="de-DE" sz="2000" dirty="0" err="1">
                <a:solidFill>
                  <a:srgbClr val="CC7547"/>
                </a:solidFill>
                <a:latin typeface="Rubik Medium" pitchFamily="2" charset="-79"/>
                <a:cs typeface="Rubik Medium" pitchFamily="2" charset="-79"/>
              </a:rPr>
              <a:t>ProTop</a:t>
            </a:r>
            <a:r>
              <a:rPr lang="de-DE" sz="2000" dirty="0">
                <a:solidFill>
                  <a:srgbClr val="CC7547"/>
                </a:solidFill>
                <a:latin typeface="Rubik Medium" pitchFamily="2" charset="-79"/>
                <a:cs typeface="Rubik Medium" pitchFamily="2" charset="-79"/>
              </a:rPr>
              <a:t> Antioxidans oder Base </a:t>
            </a:r>
            <a:r>
              <a:rPr lang="de-DE" sz="2000" dirty="0">
                <a:solidFill>
                  <a:srgbClr val="385433"/>
                </a:solidFill>
                <a:latin typeface="Rubik Medium" pitchFamily="2" charset="-79"/>
                <a:cs typeface="Rubik Medium" pitchFamily="2" charset="-79"/>
              </a:rPr>
              <a:t>mit Wasser </a:t>
            </a:r>
            <a:r>
              <a:rPr lang="de-DE" sz="2000" dirty="0" err="1">
                <a:solidFill>
                  <a:srgbClr val="385433"/>
                </a:solidFill>
                <a:latin typeface="Rubik Medium" pitchFamily="2" charset="-79"/>
                <a:cs typeface="Rubik Medium" pitchFamily="2" charset="-79"/>
              </a:rPr>
              <a:t>schlückchenweise</a:t>
            </a:r>
            <a:r>
              <a:rPr lang="de-DE" sz="2000" dirty="0">
                <a:solidFill>
                  <a:srgbClr val="385433"/>
                </a:solidFill>
                <a:latin typeface="Rubik Medium" pitchFamily="2" charset="-79"/>
                <a:cs typeface="Rubik Medium" pitchFamily="2" charset="-79"/>
              </a:rPr>
              <a:t> trinken. Bei Neigung zu Durchfall abends nehmen; bei Neigung zu Verstopfung morgens. </a:t>
            </a:r>
          </a:p>
          <a:p>
            <a:pPr marL="171447" indent="-171447" defTabSz="685791">
              <a:spcBef>
                <a:spcPts val="750"/>
              </a:spcBef>
              <a:buSzPct val="45000"/>
              <a:buFont typeface="StarSymbol"/>
              <a:buChar char="●"/>
            </a:pPr>
            <a:r>
              <a:rPr lang="de-DE" sz="2000" dirty="0">
                <a:solidFill>
                  <a:srgbClr val="385433"/>
                </a:solidFill>
                <a:latin typeface="Rubik Medium" pitchFamily="2" charset="-79"/>
                <a:cs typeface="Rubik Medium" pitchFamily="2" charset="-79"/>
              </a:rPr>
              <a:t>Täglich </a:t>
            </a:r>
            <a:r>
              <a:rPr lang="de-DE" sz="2000" dirty="0">
                <a:solidFill>
                  <a:srgbClr val="CC7547"/>
                </a:solidFill>
                <a:latin typeface="Rubik Medium" pitchFamily="2" charset="-79"/>
                <a:cs typeface="Rubik Medium" pitchFamily="2" charset="-79"/>
              </a:rPr>
              <a:t>1 TL </a:t>
            </a:r>
            <a:r>
              <a:rPr lang="de-DE" sz="2000" dirty="0" err="1">
                <a:solidFill>
                  <a:srgbClr val="CC7547"/>
                </a:solidFill>
                <a:latin typeface="Rubik Medium" pitchFamily="2" charset="-79"/>
                <a:cs typeface="Rubik Medium" pitchFamily="2" charset="-79"/>
              </a:rPr>
              <a:t>ProTop</a:t>
            </a:r>
            <a:r>
              <a:rPr lang="de-DE" sz="2000" dirty="0">
                <a:solidFill>
                  <a:srgbClr val="CC7547"/>
                </a:solidFill>
                <a:latin typeface="Rubik Medium" pitchFamily="2" charset="-79"/>
                <a:cs typeface="Rubik Medium" pitchFamily="2" charset="-79"/>
              </a:rPr>
              <a:t> </a:t>
            </a:r>
            <a:r>
              <a:rPr lang="de-DE" sz="2000" dirty="0" err="1">
                <a:solidFill>
                  <a:srgbClr val="CC7547"/>
                </a:solidFill>
                <a:latin typeface="Rubik Medium" pitchFamily="2" charset="-79"/>
                <a:cs typeface="Rubik Medium" pitchFamily="2" charset="-79"/>
              </a:rPr>
              <a:t>DarmKur</a:t>
            </a:r>
            <a:r>
              <a:rPr lang="de-DE" sz="2000" dirty="0">
                <a:solidFill>
                  <a:srgbClr val="CC7547"/>
                </a:solidFill>
                <a:latin typeface="Rubik Medium" pitchFamily="2" charset="-79"/>
                <a:cs typeface="Rubik Medium" pitchFamily="2" charset="-79"/>
              </a:rPr>
              <a:t> oder </a:t>
            </a:r>
            <a:r>
              <a:rPr lang="de-DE" sz="2000" dirty="0" err="1">
                <a:solidFill>
                  <a:srgbClr val="CC7547"/>
                </a:solidFill>
                <a:latin typeface="Rubik Medium" pitchFamily="2" charset="-79"/>
                <a:cs typeface="Rubik Medium" pitchFamily="2" charset="-79"/>
              </a:rPr>
              <a:t>DarmSensitive</a:t>
            </a:r>
            <a:r>
              <a:rPr lang="de-DE" sz="2000" dirty="0">
                <a:solidFill>
                  <a:srgbClr val="CC7547"/>
                </a:solidFill>
                <a:latin typeface="Rubik Medium" pitchFamily="2" charset="-79"/>
                <a:cs typeface="Rubik Medium" pitchFamily="2" charset="-79"/>
              </a:rPr>
              <a:t> </a:t>
            </a:r>
            <a:r>
              <a:rPr lang="de-DE" sz="2000" dirty="0">
                <a:solidFill>
                  <a:srgbClr val="385433"/>
                </a:solidFill>
                <a:latin typeface="Rubik Medium" pitchFamily="2" charset="-79"/>
                <a:cs typeface="Rubik Medium" pitchFamily="2" charset="-79"/>
              </a:rPr>
              <a:t>in Wasser, Müsli, </a:t>
            </a:r>
            <a:r>
              <a:rPr lang="de-DE" sz="2000" dirty="0" err="1">
                <a:solidFill>
                  <a:srgbClr val="385433"/>
                </a:solidFill>
                <a:latin typeface="Rubik Medium" pitchFamily="2" charset="-79"/>
                <a:cs typeface="Rubik Medium" pitchFamily="2" charset="-79"/>
              </a:rPr>
              <a:t>Smoothie</a:t>
            </a:r>
            <a:r>
              <a:rPr lang="de-DE" sz="2000" dirty="0">
                <a:solidFill>
                  <a:srgbClr val="385433"/>
                </a:solidFill>
                <a:latin typeface="Rubik Medium" pitchFamily="2" charset="-79"/>
                <a:cs typeface="Rubik Medium" pitchFamily="2" charset="-79"/>
              </a:rPr>
              <a:t>, Ziegenmilch, Joghurt geben und trinken oder essen.</a:t>
            </a:r>
          </a:p>
          <a:p>
            <a:pPr marL="171447" indent="-171447" defTabSz="685791">
              <a:spcBef>
                <a:spcPts val="750"/>
              </a:spcBef>
              <a:buSzPct val="45000"/>
              <a:buFont typeface="StarSymbol"/>
              <a:buChar char="●"/>
            </a:pPr>
            <a:r>
              <a:rPr lang="de-DE" sz="2000" dirty="0">
                <a:solidFill>
                  <a:srgbClr val="385433"/>
                </a:solidFill>
                <a:latin typeface="Rubik Medium" pitchFamily="2" charset="-79"/>
                <a:cs typeface="Rubik Medium" pitchFamily="2" charset="-79"/>
              </a:rPr>
              <a:t>Tipps: Täglich mind. 30 </a:t>
            </a:r>
            <a:r>
              <a:rPr lang="de-DE" sz="2000" dirty="0" err="1">
                <a:solidFill>
                  <a:srgbClr val="385433"/>
                </a:solidFill>
                <a:latin typeface="Rubik Medium" pitchFamily="2" charset="-79"/>
                <a:cs typeface="Rubik Medium" pitchFamily="2" charset="-79"/>
              </a:rPr>
              <a:t>g</a:t>
            </a:r>
            <a:r>
              <a:rPr lang="de-DE" sz="2000" dirty="0">
                <a:solidFill>
                  <a:srgbClr val="385433"/>
                </a:solidFill>
                <a:latin typeface="Rubik Medium" pitchFamily="2" charset="-79"/>
                <a:cs typeface="Rubik Medium" pitchFamily="2" charset="-79"/>
              </a:rPr>
              <a:t> bestehend aus Topinambur, Kartoffeln, Hafer, Hirse, Maniok, Zwiebel, Knoblauch, Lauch, Spargel, Chicorée, Schwarzwurzel, Artischocken </a:t>
            </a:r>
          </a:p>
          <a:p>
            <a:pPr marL="171447" indent="-171447" defTabSz="685791">
              <a:spcBef>
                <a:spcPts val="750"/>
              </a:spcBef>
              <a:buSzPct val="45000"/>
              <a:buFont typeface="StarSymbol"/>
              <a:buChar char="●"/>
            </a:pPr>
            <a:r>
              <a:rPr lang="de-DE" sz="2000" dirty="0">
                <a:solidFill>
                  <a:srgbClr val="385433"/>
                </a:solidFill>
                <a:latin typeface="Rubik Medium" pitchFamily="2" charset="-79"/>
                <a:cs typeface="Rubik Medium" pitchFamily="2" charset="-79"/>
              </a:rPr>
              <a:t>Täglich Kefir, Molke, Quark, Sauermilch, Joghurt, Miso, Käse, Rote-Beete, Most, Sauerkraut, Saure Sahne, Sojasoße, Tofu</a:t>
            </a:r>
          </a:p>
        </p:txBody>
      </p:sp>
    </p:spTree>
    <p:extLst>
      <p:ext uri="{BB962C8B-B14F-4D97-AF65-F5344CB8AC3E}">
        <p14:creationId xmlns:p14="http://schemas.microsoft.com/office/powerpoint/2010/main" val="16551609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070714" y="610408"/>
            <a:ext cx="550411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86767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Gut für den Darm</a:t>
            </a:r>
            <a:br>
              <a:rPr lang="de-DE" dirty="0"/>
            </a:br>
            <a:endParaRPr lang="de-DE" dirty="0"/>
          </a:p>
        </p:txBody>
      </p:sp>
      <p:sp>
        <p:nvSpPr>
          <p:cNvPr id="10" name="Rechteck 9">
            <a:extLst>
              <a:ext uri="{FF2B5EF4-FFF2-40B4-BE49-F238E27FC236}">
                <a16:creationId xmlns:a16="http://schemas.microsoft.com/office/drawing/2014/main" id="{926EA828-F39E-EA41-AFCA-6DF7DDBDFF16}"/>
              </a:ext>
            </a:extLst>
          </p:cNvPr>
          <p:cNvSpPr/>
          <p:nvPr/>
        </p:nvSpPr>
        <p:spPr>
          <a:xfrm>
            <a:off x="11153417" y="244198"/>
            <a:ext cx="950901"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Verdauung</a:t>
            </a:r>
            <a:endParaRPr lang="de-DE" sz="1200" dirty="0">
              <a:solidFill>
                <a:srgbClr val="385433"/>
              </a:solidFill>
              <a:effectLst/>
              <a:latin typeface="Rubik Light" pitchFamily="2" charset="-79"/>
              <a:cs typeface="Rubik Light" pitchFamily="2" charset="-79"/>
            </a:endParaRPr>
          </a:p>
        </p:txBody>
      </p:sp>
      <p:sp>
        <p:nvSpPr>
          <p:cNvPr id="6" name="Inhaltsplatzhalter 2">
            <a:extLst>
              <a:ext uri="{FF2B5EF4-FFF2-40B4-BE49-F238E27FC236}">
                <a16:creationId xmlns:a16="http://schemas.microsoft.com/office/drawing/2014/main" id="{4352B43C-EE43-0543-BFF8-E5185A2CD978}"/>
              </a:ext>
            </a:extLst>
          </p:cNvPr>
          <p:cNvSpPr>
            <a:spLocks noGrp="1"/>
          </p:cNvSpPr>
          <p:nvPr>
            <p:ph idx="1"/>
          </p:nvPr>
        </p:nvSpPr>
        <p:spPr>
          <a:xfrm>
            <a:off x="2152649" y="1542864"/>
            <a:ext cx="8145593" cy="4704728"/>
          </a:xfrm>
        </p:spPr>
        <p:txBody>
          <a:bodyPr>
            <a:normAutofit lnSpcReduction="10000"/>
          </a:bodyPr>
          <a:lstStyle/>
          <a:p>
            <a:r>
              <a:rPr lang="de-DE" sz="2200" dirty="0">
                <a:solidFill>
                  <a:srgbClr val="828F80"/>
                </a:solidFill>
                <a:latin typeface="Rubik Medium" pitchFamily="2" charset="-79"/>
                <a:cs typeface="Rubik Medium" pitchFamily="2" charset="-79"/>
              </a:rPr>
              <a:t>Kurkumin</a:t>
            </a:r>
          </a:p>
          <a:p>
            <a:r>
              <a:rPr lang="de-DE" sz="2200" dirty="0">
                <a:solidFill>
                  <a:srgbClr val="828F80"/>
                </a:solidFill>
                <a:latin typeface="Rubik Medium" pitchFamily="2" charset="-79"/>
                <a:cs typeface="Rubik Medium" pitchFamily="2" charset="-79"/>
              </a:rPr>
              <a:t>B-Komplex </a:t>
            </a:r>
          </a:p>
          <a:p>
            <a:r>
              <a:rPr lang="de-DE" sz="2200" dirty="0">
                <a:solidFill>
                  <a:srgbClr val="828F80"/>
                </a:solidFill>
                <a:latin typeface="Rubik Medium" pitchFamily="2" charset="-79"/>
                <a:cs typeface="Rubik Medium" pitchFamily="2" charset="-79"/>
              </a:rPr>
              <a:t>Weihrauch</a:t>
            </a:r>
          </a:p>
          <a:p>
            <a:r>
              <a:rPr lang="de-DE" sz="2200" dirty="0">
                <a:solidFill>
                  <a:srgbClr val="828F80"/>
                </a:solidFill>
                <a:latin typeface="Rubik Medium" pitchFamily="2" charset="-79"/>
                <a:cs typeface="Rubik Medium" pitchFamily="2" charset="-79"/>
              </a:rPr>
              <a:t>Leinöl </a:t>
            </a:r>
          </a:p>
          <a:p>
            <a:r>
              <a:rPr lang="de-DE" sz="2200" dirty="0">
                <a:solidFill>
                  <a:srgbClr val="828F80"/>
                </a:solidFill>
                <a:latin typeface="Rubik Medium" pitchFamily="2" charset="-79"/>
                <a:cs typeface="Rubik Medium" pitchFamily="2" charset="-79"/>
              </a:rPr>
              <a:t>Kräuter vor allem mit Bitterstoffen </a:t>
            </a:r>
          </a:p>
          <a:p>
            <a:r>
              <a:rPr lang="de-DE" sz="2200" dirty="0">
                <a:solidFill>
                  <a:srgbClr val="828F80"/>
                </a:solidFill>
                <a:latin typeface="Rubik Medium" pitchFamily="2" charset="-79"/>
                <a:cs typeface="Rubik Medium" pitchFamily="2" charset="-79"/>
              </a:rPr>
              <a:t>Aminosäuren: z.B. </a:t>
            </a:r>
            <a:r>
              <a:rPr lang="de-DE" sz="2200" dirty="0" err="1">
                <a:solidFill>
                  <a:srgbClr val="828F80"/>
                </a:solidFill>
                <a:latin typeface="Rubik Medium" pitchFamily="2" charset="-79"/>
                <a:cs typeface="Rubik Medium" pitchFamily="2" charset="-79"/>
              </a:rPr>
              <a:t>Threonin</a:t>
            </a:r>
            <a:endParaRPr lang="de-DE" sz="2200" dirty="0">
              <a:solidFill>
                <a:srgbClr val="828F80"/>
              </a:solidFill>
              <a:latin typeface="Rubik Medium" pitchFamily="2" charset="-79"/>
              <a:cs typeface="Rubik Medium" pitchFamily="2" charset="-79"/>
            </a:endParaRPr>
          </a:p>
          <a:p>
            <a:r>
              <a:rPr lang="de-DE" sz="2200" dirty="0">
                <a:solidFill>
                  <a:srgbClr val="828F80"/>
                </a:solidFill>
                <a:latin typeface="Rubik Medium" pitchFamily="2" charset="-79"/>
                <a:cs typeface="Rubik Medium" pitchFamily="2" charset="-79"/>
              </a:rPr>
              <a:t>L-Glutamin: Kakao, Lachs, Joghurt, Eier, Walnüsse,  Linsen     </a:t>
            </a:r>
          </a:p>
          <a:p>
            <a:r>
              <a:rPr lang="de-DE" sz="2200" dirty="0">
                <a:solidFill>
                  <a:srgbClr val="828F80"/>
                </a:solidFill>
                <a:latin typeface="Rubik Medium" pitchFamily="2" charset="-79"/>
                <a:cs typeface="Rubik Medium" pitchFamily="2" charset="-79"/>
              </a:rPr>
              <a:t>Obst zuckerarm: Beeren, Papaya, Aprikosen, Pfirsiche, reife Bananen              </a:t>
            </a:r>
          </a:p>
          <a:p>
            <a:r>
              <a:rPr lang="de-DE" sz="2200" dirty="0">
                <a:solidFill>
                  <a:srgbClr val="828F80"/>
                </a:solidFill>
                <a:latin typeface="Rubik Medium" pitchFamily="2" charset="-79"/>
                <a:cs typeface="Rubik Medium" pitchFamily="2" charset="-79"/>
              </a:rPr>
              <a:t>Halten sie ein Mittagsschläfchen und bewegen sie sich. </a:t>
            </a:r>
          </a:p>
          <a:p>
            <a:r>
              <a:rPr lang="de-DE" sz="2200" dirty="0">
                <a:solidFill>
                  <a:srgbClr val="828F80"/>
                </a:solidFill>
                <a:latin typeface="Rubik Medium" pitchFamily="2" charset="-79"/>
                <a:cs typeface="Rubik Medium" pitchFamily="2" charset="-79"/>
              </a:rPr>
              <a:t>Haben sie es schon mal mit Meditation versucht.                 </a:t>
            </a:r>
          </a:p>
          <a:p>
            <a:pPr marL="0" indent="0">
              <a:buNone/>
            </a:pPr>
            <a:endParaRPr lang="de-DE" dirty="0"/>
          </a:p>
        </p:txBody>
      </p:sp>
    </p:spTree>
    <p:extLst>
      <p:ext uri="{BB962C8B-B14F-4D97-AF65-F5344CB8AC3E}">
        <p14:creationId xmlns:p14="http://schemas.microsoft.com/office/powerpoint/2010/main" val="3558734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isch, Esstisch enthält.&#10;&#10;Automatisch generierte Beschreibung">
            <a:extLst>
              <a:ext uri="{FF2B5EF4-FFF2-40B4-BE49-F238E27FC236}">
                <a16:creationId xmlns:a16="http://schemas.microsoft.com/office/drawing/2014/main" id="{2A38FD48-0F16-754A-90A3-E8381B807EDA}"/>
              </a:ext>
            </a:extLst>
          </p:cNvPr>
          <p:cNvPicPr>
            <a:picLocks noChangeAspect="1"/>
          </p:cNvPicPr>
          <p:nvPr/>
        </p:nvPicPr>
        <p:blipFill>
          <a:blip r:embed="rId3"/>
          <a:stretch>
            <a:fillRect/>
          </a:stretch>
        </p:blipFill>
        <p:spPr>
          <a:xfrm>
            <a:off x="-183882" y="329469"/>
            <a:ext cx="10998200" cy="5588000"/>
          </a:xfrm>
          <a:prstGeom prst="rect">
            <a:avLst/>
          </a:prstGeom>
        </p:spPr>
      </p:pic>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281534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Qualität unserer Nahrung</a:t>
            </a:r>
            <a:br>
              <a:rPr lang="de-DE" dirty="0"/>
            </a:br>
            <a:endParaRPr lang="de-DE" dirty="0"/>
          </a:p>
        </p:txBody>
      </p:sp>
      <p:pic>
        <p:nvPicPr>
          <p:cNvPr id="10" name="Grafik 9">
            <a:extLst>
              <a:ext uri="{FF2B5EF4-FFF2-40B4-BE49-F238E27FC236}">
                <a16:creationId xmlns:a16="http://schemas.microsoft.com/office/drawing/2014/main" id="{F8F7D681-BDB2-114F-96F0-0EBADB3124C9}"/>
              </a:ext>
            </a:extLst>
          </p:cNvPr>
          <p:cNvPicPr>
            <a:picLocks noChangeAspect="1"/>
          </p:cNvPicPr>
          <p:nvPr/>
        </p:nvPicPr>
        <p:blipFill>
          <a:blip r:embed="rId4"/>
          <a:stretch>
            <a:fillRect/>
          </a:stretch>
        </p:blipFill>
        <p:spPr>
          <a:xfrm>
            <a:off x="4460343" y="843920"/>
            <a:ext cx="266700" cy="266700"/>
          </a:xfrm>
          <a:prstGeom prst="rect">
            <a:avLst/>
          </a:prstGeom>
        </p:spPr>
      </p:pic>
      <p:sp>
        <p:nvSpPr>
          <p:cNvPr id="3" name="Rechteck 2">
            <a:extLst>
              <a:ext uri="{FF2B5EF4-FFF2-40B4-BE49-F238E27FC236}">
                <a16:creationId xmlns:a16="http://schemas.microsoft.com/office/drawing/2014/main" id="{F49AE2EC-2F2B-4A47-A9B1-6C4FF33EEA36}"/>
              </a:ext>
            </a:extLst>
          </p:cNvPr>
          <p:cNvSpPr/>
          <p:nvPr/>
        </p:nvSpPr>
        <p:spPr>
          <a:xfrm>
            <a:off x="4727043" y="843920"/>
            <a:ext cx="3161071" cy="646331"/>
          </a:xfrm>
          <a:prstGeom prst="rect">
            <a:avLst/>
          </a:prstGeom>
        </p:spPr>
        <p:txBody>
          <a:bodyPr wrap="square">
            <a:spAutoFit/>
          </a:bodyPr>
          <a:lstStyle/>
          <a:p>
            <a:r>
              <a:rPr lang="de-DE" sz="1200" dirty="0">
                <a:solidFill>
                  <a:srgbClr val="828F80"/>
                </a:solidFill>
                <a:latin typeface="Rubik" pitchFamily="2" charset="-79"/>
                <a:cs typeface="Rubik" pitchFamily="2" charset="-79"/>
              </a:rPr>
              <a:t>Der Anteil an lebenswichtigen Mineralien ging um 30 – 95 % zurück. Der Anteil an Mikroorganismen fiel auf unter 1 %.‬</a:t>
            </a:r>
            <a:endParaRPr lang="de-DE" sz="1200" dirty="0">
              <a:solidFill>
                <a:srgbClr val="828F80"/>
              </a:solidFill>
              <a:effectLst/>
              <a:latin typeface="Rubik" pitchFamily="2" charset="-79"/>
              <a:cs typeface="Rubik" pitchFamily="2" charset="-79"/>
            </a:endParaRPr>
          </a:p>
        </p:txBody>
      </p:sp>
      <p:sp>
        <p:nvSpPr>
          <p:cNvPr id="8" name="Rechteck 7">
            <a:extLst>
              <a:ext uri="{FF2B5EF4-FFF2-40B4-BE49-F238E27FC236}">
                <a16:creationId xmlns:a16="http://schemas.microsoft.com/office/drawing/2014/main" id="{FC36A696-A13A-094B-8F78-A79EB6109C13}"/>
              </a:ext>
            </a:extLst>
          </p:cNvPr>
          <p:cNvSpPr/>
          <p:nvPr/>
        </p:nvSpPr>
        <p:spPr>
          <a:xfrm>
            <a:off x="1377682" y="5621611"/>
            <a:ext cx="2504212" cy="477054"/>
          </a:xfrm>
          <a:prstGeom prst="rect">
            <a:avLst/>
          </a:prstGeom>
        </p:spPr>
        <p:txBody>
          <a:bodyPr wrap="none">
            <a:spAutoFit/>
          </a:bodyPr>
          <a:lstStyle/>
          <a:p>
            <a:pPr algn="ctr"/>
            <a:r>
              <a:rPr lang="de-DE" sz="2500" b="1" i="1" dirty="0">
                <a:solidFill>
                  <a:srgbClr val="385433"/>
                </a:solidFill>
                <a:latin typeface="Philosopher" pitchFamily="2" charset="77"/>
              </a:rPr>
              <a:t>gesunder Boden</a:t>
            </a:r>
            <a:endParaRPr lang="de-DE" sz="2500" dirty="0">
              <a:solidFill>
                <a:srgbClr val="385433"/>
              </a:solidFill>
              <a:effectLst/>
              <a:latin typeface="Philosopher" pitchFamily="2" charset="77"/>
            </a:endParaRPr>
          </a:p>
        </p:txBody>
      </p:sp>
      <p:sp>
        <p:nvSpPr>
          <p:cNvPr id="14" name="Rechteck 13">
            <a:extLst>
              <a:ext uri="{FF2B5EF4-FFF2-40B4-BE49-F238E27FC236}">
                <a16:creationId xmlns:a16="http://schemas.microsoft.com/office/drawing/2014/main" id="{3DC6B2E6-909D-7443-94E6-4D7DD5A93866}"/>
              </a:ext>
            </a:extLst>
          </p:cNvPr>
          <p:cNvSpPr/>
          <p:nvPr/>
        </p:nvSpPr>
        <p:spPr>
          <a:xfrm>
            <a:off x="4961911" y="5621611"/>
            <a:ext cx="2707793" cy="477054"/>
          </a:xfrm>
          <a:prstGeom prst="rect">
            <a:avLst/>
          </a:prstGeom>
        </p:spPr>
        <p:txBody>
          <a:bodyPr wrap="none">
            <a:spAutoFit/>
          </a:bodyPr>
          <a:lstStyle/>
          <a:p>
            <a:pPr algn="ctr"/>
            <a:r>
              <a:rPr lang="de-DE" sz="2500" b="1" i="1" dirty="0">
                <a:solidFill>
                  <a:srgbClr val="385433"/>
                </a:solidFill>
                <a:latin typeface="Philosopher" pitchFamily="2" charset="77"/>
              </a:rPr>
              <a:t>gesunde Pflanzen</a:t>
            </a:r>
            <a:endParaRPr lang="de-DE" sz="2500" dirty="0">
              <a:solidFill>
                <a:srgbClr val="385433"/>
              </a:solidFill>
              <a:effectLst/>
              <a:latin typeface="Philosopher" pitchFamily="2" charset="77"/>
            </a:endParaRPr>
          </a:p>
        </p:txBody>
      </p:sp>
      <p:sp>
        <p:nvSpPr>
          <p:cNvPr id="15" name="Rechteck 14">
            <a:extLst>
              <a:ext uri="{FF2B5EF4-FFF2-40B4-BE49-F238E27FC236}">
                <a16:creationId xmlns:a16="http://schemas.microsoft.com/office/drawing/2014/main" id="{645451FE-1775-A140-9A02-107CDF5234B5}"/>
              </a:ext>
            </a:extLst>
          </p:cNvPr>
          <p:cNvSpPr/>
          <p:nvPr/>
        </p:nvSpPr>
        <p:spPr>
          <a:xfrm>
            <a:off x="7888114" y="5621611"/>
            <a:ext cx="2707794" cy="477054"/>
          </a:xfrm>
          <a:prstGeom prst="rect">
            <a:avLst/>
          </a:prstGeom>
        </p:spPr>
        <p:txBody>
          <a:bodyPr wrap="none">
            <a:spAutoFit/>
          </a:bodyPr>
          <a:lstStyle/>
          <a:p>
            <a:pPr algn="ctr"/>
            <a:r>
              <a:rPr lang="de-DE" sz="2500" b="1" i="1" dirty="0">
                <a:solidFill>
                  <a:srgbClr val="385433"/>
                </a:solidFill>
                <a:latin typeface="Philosopher" pitchFamily="2" charset="77"/>
              </a:rPr>
              <a:t>gesunder Mensch</a:t>
            </a:r>
            <a:endParaRPr lang="de-DE" sz="2500" dirty="0">
              <a:solidFill>
                <a:srgbClr val="385433"/>
              </a:solidFill>
              <a:effectLst/>
              <a:latin typeface="Philosopher" pitchFamily="2" charset="77"/>
            </a:endParaRPr>
          </a:p>
        </p:txBody>
      </p:sp>
      <p:sp>
        <p:nvSpPr>
          <p:cNvPr id="11" name="Rechteck 10">
            <a:extLst>
              <a:ext uri="{FF2B5EF4-FFF2-40B4-BE49-F238E27FC236}">
                <a16:creationId xmlns:a16="http://schemas.microsoft.com/office/drawing/2014/main" id="{55E94EA9-4AF7-5A44-B084-3EDAF4EC4817}"/>
              </a:ext>
            </a:extLst>
          </p:cNvPr>
          <p:cNvSpPr/>
          <p:nvPr/>
        </p:nvSpPr>
        <p:spPr>
          <a:xfrm>
            <a:off x="168813" y="6532276"/>
            <a:ext cx="9758958" cy="215444"/>
          </a:xfrm>
          <a:prstGeom prst="rect">
            <a:avLst/>
          </a:prstGeom>
        </p:spPr>
        <p:txBody>
          <a:bodyPr wrap="square">
            <a:spAutoFit/>
          </a:bodyPr>
          <a:lstStyle/>
          <a:p>
            <a:r>
              <a:rPr lang="de-DE" sz="800" dirty="0">
                <a:solidFill>
                  <a:srgbClr val="828F80"/>
                </a:solidFill>
                <a:latin typeface="Rubik" pitchFamily="2" charset="-79"/>
                <a:cs typeface="Rubik" pitchFamily="2" charset="-79"/>
              </a:rPr>
              <a:t>Quellen: http://</a:t>
            </a:r>
            <a:r>
              <a:rPr lang="de-DE" sz="800" dirty="0" err="1">
                <a:solidFill>
                  <a:srgbClr val="828F80"/>
                </a:solidFill>
                <a:latin typeface="Rubik" pitchFamily="2" charset="-79"/>
                <a:cs typeface="Rubik" pitchFamily="2" charset="-79"/>
              </a:rPr>
              <a:t>g-sund.ch</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files</a:t>
            </a:r>
            <a:r>
              <a:rPr lang="de-DE" sz="800" dirty="0">
                <a:solidFill>
                  <a:srgbClr val="828F80"/>
                </a:solidFill>
                <a:latin typeface="Rubik" pitchFamily="2" charset="-79"/>
                <a:cs typeface="Rubik" pitchFamily="2" charset="-79"/>
              </a:rPr>
              <a:t>/Vergleich-einer-in-1985-erstellten-Studie-und-den-in-1996-und-2002-in-einem-Lebensmittellabor-ermittelten-Werten-in-Obst-und-Gemuese_1ju2a414.pdf</a:t>
            </a:r>
          </a:p>
        </p:txBody>
      </p:sp>
      <p:sp>
        <p:nvSpPr>
          <p:cNvPr id="16" name="Rechteck 15">
            <a:extLst>
              <a:ext uri="{FF2B5EF4-FFF2-40B4-BE49-F238E27FC236}">
                <a16:creationId xmlns:a16="http://schemas.microsoft.com/office/drawing/2014/main" id="{21D9DF86-2A59-E846-880D-674F9B058D5A}"/>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25955405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9260270" y="244198"/>
            <a:ext cx="284404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Wer ist die </a:t>
            </a:r>
            <a:r>
              <a:rPr lang="de-DE" sz="1200" dirty="0" err="1">
                <a:solidFill>
                  <a:srgbClr val="385433"/>
                </a:solidFill>
                <a:latin typeface="Rubik Light" pitchFamily="2" charset="-79"/>
                <a:cs typeface="Rubik Light" pitchFamily="2" charset="-79"/>
              </a:rPr>
              <a:t>Eußenheimer</a:t>
            </a:r>
            <a:r>
              <a:rPr lang="de-DE" sz="1200" dirty="0">
                <a:solidFill>
                  <a:srgbClr val="385433"/>
                </a:solidFill>
                <a:latin typeface="Rubik Light" pitchFamily="2" charset="-79"/>
                <a:cs typeface="Rubik Light" pitchFamily="2" charset="-79"/>
              </a:rPr>
              <a:t> Manufaktur?‬</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6715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2" y="283680"/>
            <a:ext cx="3173538" cy="718411"/>
          </a:xfrm>
        </p:spPr>
        <p:txBody>
          <a:bodyPr>
            <a:normAutofit fontScale="90000"/>
          </a:bodyPr>
          <a:lstStyle/>
          <a:p>
            <a:br>
              <a:rPr lang="de-DE" sz="2000" dirty="0">
                <a:latin typeface="Heebo" pitchFamily="2" charset="-79"/>
                <a:cs typeface="Heebo" pitchFamily="2" charset="-79"/>
              </a:rPr>
            </a:br>
            <a:br>
              <a:rPr lang="de-DE" sz="2000" dirty="0">
                <a:latin typeface="Rubik Medium" pitchFamily="2" charset="-79"/>
                <a:cs typeface="Rubik Medium" pitchFamily="2" charset="-79"/>
              </a:rPr>
            </a:br>
            <a:r>
              <a:rPr lang="de-DE" sz="2000" dirty="0" err="1">
                <a:solidFill>
                  <a:srgbClr val="385433"/>
                </a:solidFill>
                <a:latin typeface="Rubik Medium" pitchFamily="2" charset="-79"/>
                <a:cs typeface="Rubik Medium" pitchFamily="2" charset="-79"/>
              </a:rPr>
              <a:t>Eußenheimer</a:t>
            </a:r>
            <a:r>
              <a:rPr lang="de-DE" sz="2000" dirty="0">
                <a:solidFill>
                  <a:srgbClr val="385433"/>
                </a:solidFill>
                <a:latin typeface="Rubik Medium" pitchFamily="2" charset="-79"/>
                <a:cs typeface="Rubik Medium" pitchFamily="2" charset="-79"/>
              </a:rPr>
              <a:t> Manufaktur</a:t>
            </a:r>
            <a:br>
              <a:rPr lang="de-DE" dirty="0"/>
            </a:br>
            <a:endParaRPr lang="de-DE" dirty="0"/>
          </a:p>
        </p:txBody>
      </p:sp>
      <p:sp>
        <p:nvSpPr>
          <p:cNvPr id="2" name="Rechteck 1">
            <a:extLst>
              <a:ext uri="{FF2B5EF4-FFF2-40B4-BE49-F238E27FC236}">
                <a16:creationId xmlns:a16="http://schemas.microsoft.com/office/drawing/2014/main" id="{0F8A2D43-421C-6C4F-BF58-F6BFD13E5DFF}"/>
              </a:ext>
            </a:extLst>
          </p:cNvPr>
          <p:cNvSpPr/>
          <p:nvPr/>
        </p:nvSpPr>
        <p:spPr>
          <a:xfrm>
            <a:off x="7818952" y="1236230"/>
            <a:ext cx="4272855" cy="3570208"/>
          </a:xfrm>
          <a:prstGeom prst="rect">
            <a:avLst/>
          </a:prstGeom>
        </p:spPr>
        <p:txBody>
          <a:bodyPr wrap="square">
            <a:spAutoFit/>
          </a:bodyPr>
          <a:lstStyle/>
          <a:p>
            <a:r>
              <a:rPr lang="de-DE" sz="2800" i="1" dirty="0">
                <a:solidFill>
                  <a:srgbClr val="385433"/>
                </a:solidFill>
                <a:latin typeface="Philosopher" pitchFamily="2" charset="77"/>
              </a:rPr>
              <a:t>Das Gute wird sich vermehren und die Zukunft wieder erblühen lassen.</a:t>
            </a:r>
            <a:endParaRPr lang="de-DE" sz="2800" dirty="0">
              <a:solidFill>
                <a:srgbClr val="385433"/>
              </a:solidFill>
              <a:latin typeface="Philosopher" pitchFamily="2" charset="77"/>
            </a:endParaRPr>
          </a:p>
          <a:p>
            <a:endParaRPr lang="de-DE" dirty="0">
              <a:solidFill>
                <a:srgbClr val="385433"/>
              </a:solidFill>
              <a:latin typeface="Heebo" pitchFamily="2" charset="-79"/>
              <a:cs typeface="Heebo" pitchFamily="2" charset="-79"/>
            </a:endParaRPr>
          </a:p>
          <a:p>
            <a:r>
              <a:rPr lang="de-DE" sz="1600" dirty="0">
                <a:solidFill>
                  <a:srgbClr val="385433"/>
                </a:solidFill>
                <a:latin typeface="Rubik" pitchFamily="2" charset="-79"/>
                <a:cs typeface="Rubik" pitchFamily="2" charset="-79"/>
              </a:rPr>
              <a:t>Mikroorganismen sind der </a:t>
            </a:r>
            <a:r>
              <a:rPr lang="de-DE" sz="1600" b="1" dirty="0">
                <a:solidFill>
                  <a:srgbClr val="385433"/>
                </a:solidFill>
                <a:latin typeface="Rubik" pitchFamily="2" charset="-79"/>
                <a:cs typeface="Rubik" pitchFamily="2" charset="-79"/>
              </a:rPr>
              <a:t>Ursprung</a:t>
            </a:r>
            <a:r>
              <a:rPr lang="de-DE" sz="1600" dirty="0">
                <a:solidFill>
                  <a:srgbClr val="385433"/>
                </a:solidFill>
                <a:latin typeface="Rubik" pitchFamily="2" charset="-79"/>
                <a:cs typeface="Rubik" pitchFamily="2" charset="-79"/>
              </a:rPr>
              <a:t> von allen organischen Lebens. Sie sind unsere </a:t>
            </a:r>
            <a:r>
              <a:rPr lang="de-DE" sz="1600" b="1" dirty="0">
                <a:solidFill>
                  <a:srgbClr val="385433"/>
                </a:solidFill>
                <a:latin typeface="Rubik" pitchFamily="2" charset="-79"/>
                <a:cs typeface="Rubik" pitchFamily="2" charset="-79"/>
              </a:rPr>
              <a:t>Freunde, uneigennützige Helfer, Wegbegleiter, Heiler für Böden, Menschen, Tiere, Natur und unseren Planeten. Sie sind Lebewesen wie wir.‬</a:t>
            </a:r>
          </a:p>
        </p:txBody>
      </p:sp>
      <p:pic>
        <p:nvPicPr>
          <p:cNvPr id="14" name="Grafik 13">
            <a:extLst>
              <a:ext uri="{FF2B5EF4-FFF2-40B4-BE49-F238E27FC236}">
                <a16:creationId xmlns:a16="http://schemas.microsoft.com/office/drawing/2014/main" id="{F208E225-FC8C-4741-B2F7-BC207AC621E1}"/>
              </a:ext>
            </a:extLst>
          </p:cNvPr>
          <p:cNvPicPr>
            <a:picLocks noChangeAspect="1"/>
          </p:cNvPicPr>
          <p:nvPr/>
        </p:nvPicPr>
        <p:blipFill>
          <a:blip r:embed="rId2"/>
          <a:stretch>
            <a:fillRect/>
          </a:stretch>
        </p:blipFill>
        <p:spPr>
          <a:xfrm>
            <a:off x="911517" y="5291185"/>
            <a:ext cx="7374965" cy="1382806"/>
          </a:xfrm>
          <a:prstGeom prst="rect">
            <a:avLst/>
          </a:prstGeom>
        </p:spPr>
      </p:pic>
      <p:sp>
        <p:nvSpPr>
          <p:cNvPr id="15" name="Rechteck 14">
            <a:extLst>
              <a:ext uri="{FF2B5EF4-FFF2-40B4-BE49-F238E27FC236}">
                <a16:creationId xmlns:a16="http://schemas.microsoft.com/office/drawing/2014/main" id="{81CAFE5E-6965-D145-8634-C979DAF62035}"/>
              </a:ext>
            </a:extLst>
          </p:cNvPr>
          <p:cNvSpPr/>
          <p:nvPr/>
        </p:nvSpPr>
        <p:spPr>
          <a:xfrm>
            <a:off x="868879" y="4968020"/>
            <a:ext cx="1106393"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Menschen</a:t>
            </a:r>
            <a:endParaRPr lang="de-DE" sz="1500" dirty="0">
              <a:solidFill>
                <a:srgbClr val="828F80"/>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536ADEE4-78EF-7C40-9B84-6B321EC3577A}"/>
              </a:ext>
            </a:extLst>
          </p:cNvPr>
          <p:cNvSpPr/>
          <p:nvPr/>
        </p:nvSpPr>
        <p:spPr>
          <a:xfrm>
            <a:off x="2408170" y="4968020"/>
            <a:ext cx="986167"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Haushalt</a:t>
            </a:r>
            <a:endParaRPr lang="de-DE" sz="1500" dirty="0">
              <a:solidFill>
                <a:srgbClr val="828F80"/>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A3FD4D0E-A103-9449-99B1-DAB9A5967195}"/>
              </a:ext>
            </a:extLst>
          </p:cNvPr>
          <p:cNvSpPr/>
          <p:nvPr/>
        </p:nvSpPr>
        <p:spPr>
          <a:xfrm>
            <a:off x="3816635" y="4968020"/>
            <a:ext cx="1154483" cy="553998"/>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Boden und</a:t>
            </a:r>
          </a:p>
          <a:p>
            <a:pPr algn="ctr"/>
            <a:r>
              <a:rPr lang="de-DE" sz="1500" dirty="0">
                <a:solidFill>
                  <a:srgbClr val="828F80"/>
                </a:solidFill>
                <a:effectLst/>
                <a:latin typeface="Rubik" pitchFamily="2" charset="-79"/>
                <a:cs typeface="Rubik" pitchFamily="2" charset="-79"/>
              </a:rPr>
              <a:t>Pflanzen</a:t>
            </a:r>
          </a:p>
        </p:txBody>
      </p:sp>
      <p:sp>
        <p:nvSpPr>
          <p:cNvPr id="18" name="Rechteck 17">
            <a:extLst>
              <a:ext uri="{FF2B5EF4-FFF2-40B4-BE49-F238E27FC236}">
                <a16:creationId xmlns:a16="http://schemas.microsoft.com/office/drawing/2014/main" id="{DFAF24C5-D0FC-2A4E-960E-9421662DC89A}"/>
              </a:ext>
            </a:extLst>
          </p:cNvPr>
          <p:cNvSpPr/>
          <p:nvPr/>
        </p:nvSpPr>
        <p:spPr>
          <a:xfrm>
            <a:off x="5584797" y="4968020"/>
            <a:ext cx="630301"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Tiere</a:t>
            </a:r>
            <a:endParaRPr lang="de-DE" sz="1500" dirty="0">
              <a:solidFill>
                <a:srgbClr val="828F80"/>
              </a:solidFill>
              <a:effectLst/>
              <a:latin typeface="Rubik" pitchFamily="2" charset="-79"/>
              <a:cs typeface="Rubik" pitchFamily="2" charset="-79"/>
            </a:endParaRPr>
          </a:p>
        </p:txBody>
      </p:sp>
      <p:sp>
        <p:nvSpPr>
          <p:cNvPr id="19" name="Rechteck 18">
            <a:extLst>
              <a:ext uri="{FF2B5EF4-FFF2-40B4-BE49-F238E27FC236}">
                <a16:creationId xmlns:a16="http://schemas.microsoft.com/office/drawing/2014/main" id="{514ABEAD-BA1E-7A4B-8E70-933879010111}"/>
              </a:ext>
            </a:extLst>
          </p:cNvPr>
          <p:cNvSpPr/>
          <p:nvPr/>
        </p:nvSpPr>
        <p:spPr>
          <a:xfrm>
            <a:off x="6993085" y="4968020"/>
            <a:ext cx="825867"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Wasser</a:t>
            </a:r>
            <a:endParaRPr lang="de-DE" sz="1500" dirty="0">
              <a:solidFill>
                <a:srgbClr val="828F80"/>
              </a:solidFill>
              <a:effectLst/>
              <a:latin typeface="Rubik" pitchFamily="2" charset="-79"/>
              <a:cs typeface="Rubik" pitchFamily="2" charset="-79"/>
            </a:endParaRPr>
          </a:p>
        </p:txBody>
      </p:sp>
      <p:pic>
        <p:nvPicPr>
          <p:cNvPr id="4" name="Grafik 3">
            <a:extLst>
              <a:ext uri="{FF2B5EF4-FFF2-40B4-BE49-F238E27FC236}">
                <a16:creationId xmlns:a16="http://schemas.microsoft.com/office/drawing/2014/main" id="{E8D0D5DA-1B33-9841-9928-BF02A91F2F65}"/>
              </a:ext>
            </a:extLst>
          </p:cNvPr>
          <p:cNvPicPr>
            <a:picLocks noChangeAspect="1"/>
          </p:cNvPicPr>
          <p:nvPr/>
        </p:nvPicPr>
        <p:blipFill>
          <a:blip r:embed="rId3"/>
          <a:stretch>
            <a:fillRect/>
          </a:stretch>
        </p:blipFill>
        <p:spPr>
          <a:xfrm>
            <a:off x="1890319" y="2599349"/>
            <a:ext cx="4205681" cy="771412"/>
          </a:xfrm>
          <a:prstGeom prst="rect">
            <a:avLst/>
          </a:prstGeom>
        </p:spPr>
      </p:pic>
    </p:spTree>
    <p:extLst>
      <p:ext uri="{BB962C8B-B14F-4D97-AF65-F5344CB8AC3E}">
        <p14:creationId xmlns:p14="http://schemas.microsoft.com/office/powerpoint/2010/main" val="4093991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enthält.&#10;&#10;Automatisch generierte Beschreibung">
            <a:extLst>
              <a:ext uri="{FF2B5EF4-FFF2-40B4-BE49-F238E27FC236}">
                <a16:creationId xmlns:a16="http://schemas.microsoft.com/office/drawing/2014/main" id="{9437608E-6F75-E04F-A300-650C4EA3E989}"/>
              </a:ext>
            </a:extLst>
          </p:cNvPr>
          <p:cNvPicPr>
            <a:picLocks noChangeAspect="1"/>
          </p:cNvPicPr>
          <p:nvPr/>
        </p:nvPicPr>
        <p:blipFill>
          <a:blip r:embed="rId2"/>
          <a:stretch>
            <a:fillRect/>
          </a:stretch>
        </p:blipFill>
        <p:spPr>
          <a:xfrm>
            <a:off x="4930177" y="-416393"/>
            <a:ext cx="8386905" cy="5933661"/>
          </a:xfrm>
          <a:prstGeom prst="rect">
            <a:avLst/>
          </a:prstGeom>
        </p:spPr>
      </p:pic>
      <p:pic>
        <p:nvPicPr>
          <p:cNvPr id="4" name="Grafik 3">
            <a:extLst>
              <a:ext uri="{FF2B5EF4-FFF2-40B4-BE49-F238E27FC236}">
                <a16:creationId xmlns:a16="http://schemas.microsoft.com/office/drawing/2014/main" id="{B344703C-1863-9C4C-8EE1-1638F4071272}"/>
              </a:ext>
            </a:extLst>
          </p:cNvPr>
          <p:cNvPicPr>
            <a:picLocks noChangeAspect="1"/>
          </p:cNvPicPr>
          <p:nvPr/>
        </p:nvPicPr>
        <p:blipFill>
          <a:blip r:embed="rId3"/>
          <a:stretch>
            <a:fillRect/>
          </a:stretch>
        </p:blipFill>
        <p:spPr>
          <a:xfrm>
            <a:off x="-1943484" y="2796623"/>
            <a:ext cx="8358809" cy="4701830"/>
          </a:xfrm>
          <a:prstGeom prst="rect">
            <a:avLst/>
          </a:prstGeom>
        </p:spPr>
      </p:pic>
      <p:cxnSp>
        <p:nvCxnSpPr>
          <p:cNvPr id="7" name="Gerade Verbindung 6">
            <a:extLst>
              <a:ext uri="{FF2B5EF4-FFF2-40B4-BE49-F238E27FC236}">
                <a16:creationId xmlns:a16="http://schemas.microsoft.com/office/drawing/2014/main" id="{4938B176-C768-0547-947E-CAA9079BB296}"/>
              </a:ext>
            </a:extLst>
          </p:cNvPr>
          <p:cNvCxnSpPr>
            <a:cxnSpLocks/>
          </p:cNvCxnSpPr>
          <p:nvPr/>
        </p:nvCxnSpPr>
        <p:spPr>
          <a:xfrm>
            <a:off x="-26715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034143D-8D6E-7A42-B4A6-08951D621256}"/>
              </a:ext>
            </a:extLst>
          </p:cNvPr>
          <p:cNvSpPr>
            <a:spLocks noGrp="1"/>
          </p:cNvSpPr>
          <p:nvPr>
            <p:ph type="title"/>
          </p:nvPr>
        </p:nvSpPr>
        <p:spPr>
          <a:xfrm>
            <a:off x="312612" y="283680"/>
            <a:ext cx="3173538" cy="718411"/>
          </a:xfrm>
        </p:spPr>
        <p:txBody>
          <a:bodyPr>
            <a:normAutofit fontScale="90000"/>
          </a:bodyPr>
          <a:lstStyle/>
          <a:p>
            <a:br>
              <a:rPr lang="de-DE" sz="2000" dirty="0">
                <a:latin typeface="Heebo" pitchFamily="2" charset="-79"/>
                <a:cs typeface="Heebo" pitchFamily="2" charset="-79"/>
              </a:rPr>
            </a:br>
            <a:br>
              <a:rPr lang="de-DE" sz="2000" dirty="0">
                <a:latin typeface="Rubik Medium" pitchFamily="2" charset="-79"/>
                <a:cs typeface="Rubik Medium" pitchFamily="2" charset="-79"/>
              </a:rPr>
            </a:br>
            <a:r>
              <a:rPr lang="de-DE" sz="2000" dirty="0" err="1">
                <a:solidFill>
                  <a:srgbClr val="385433"/>
                </a:solidFill>
                <a:latin typeface="Rubik Medium" pitchFamily="2" charset="-79"/>
                <a:cs typeface="Rubik Medium" pitchFamily="2" charset="-79"/>
              </a:rPr>
              <a:t>Eußenheimer</a:t>
            </a:r>
            <a:r>
              <a:rPr lang="de-DE" sz="2000" dirty="0">
                <a:solidFill>
                  <a:srgbClr val="385433"/>
                </a:solidFill>
                <a:latin typeface="Rubik Medium" pitchFamily="2" charset="-79"/>
                <a:cs typeface="Rubik Medium" pitchFamily="2" charset="-79"/>
              </a:rPr>
              <a:t> Manufaktur</a:t>
            </a:r>
            <a:br>
              <a:rPr lang="de-DE" dirty="0"/>
            </a:br>
            <a:endParaRPr lang="de-DE" dirty="0"/>
          </a:p>
        </p:txBody>
      </p:sp>
      <p:cxnSp>
        <p:nvCxnSpPr>
          <p:cNvPr id="9" name="Gerade Verbindung 8">
            <a:extLst>
              <a:ext uri="{FF2B5EF4-FFF2-40B4-BE49-F238E27FC236}">
                <a16:creationId xmlns:a16="http://schemas.microsoft.com/office/drawing/2014/main" id="{28C46FE9-46E7-9B40-B40F-C9525F3035DB}"/>
              </a:ext>
            </a:extLst>
          </p:cNvPr>
          <p:cNvCxnSpPr>
            <a:cxnSpLocks/>
          </p:cNvCxnSpPr>
          <p:nvPr/>
        </p:nvCxnSpPr>
        <p:spPr>
          <a:xfrm>
            <a:off x="3512398" y="3465740"/>
            <a:ext cx="5186125" cy="0"/>
          </a:xfrm>
          <a:prstGeom prst="line">
            <a:avLst/>
          </a:prstGeom>
          <a:ln w="698500" cap="rnd">
            <a:solidFill>
              <a:srgbClr val="385433"/>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31CDD903-66BE-D248-A56E-6263A18D2A4D}"/>
              </a:ext>
            </a:extLst>
          </p:cNvPr>
          <p:cNvSpPr/>
          <p:nvPr/>
        </p:nvSpPr>
        <p:spPr>
          <a:xfrm>
            <a:off x="3693996" y="3228945"/>
            <a:ext cx="4804007" cy="400110"/>
          </a:xfrm>
          <a:prstGeom prst="rect">
            <a:avLst/>
          </a:prstGeom>
        </p:spPr>
        <p:txBody>
          <a:bodyPr wrap="square">
            <a:spAutoFit/>
          </a:bodyPr>
          <a:lstStyle/>
          <a:p>
            <a:r>
              <a:rPr lang="de-DE" sz="2000" b="1" dirty="0" err="1">
                <a:solidFill>
                  <a:schemeClr val="bg1"/>
                </a:solidFill>
                <a:latin typeface="Rubik" pitchFamily="2" charset="-79"/>
                <a:cs typeface="Rubik" pitchFamily="2" charset="-79"/>
                <a:hlinkClick r:id="rId4">
                  <a:extLst>
                    <a:ext uri="{A12FA001-AC4F-418D-AE19-62706E023703}">
                      <ahyp:hlinkClr xmlns:ahyp="http://schemas.microsoft.com/office/drawing/2018/hyperlinkcolor" val="tx"/>
                    </a:ext>
                  </a:extLst>
                </a:hlinkClick>
              </a:rPr>
              <a:t>www.</a:t>
            </a:r>
            <a:r>
              <a:rPr lang="de-DE" sz="2000" b="1" dirty="0" err="1">
                <a:solidFill>
                  <a:schemeClr val="bg1"/>
                </a:solidFill>
                <a:latin typeface="Rubik" pitchFamily="2" charset="-79"/>
                <a:cs typeface="Rubik" pitchFamily="2" charset="-79"/>
              </a:rPr>
              <a:t>eussenheimer-manufaktur.de</a:t>
            </a:r>
            <a:endParaRPr lang="de-DE" sz="2000" b="1"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2368483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draußen, Baum, Gras, Blume enthält.&#10;&#10;Automatisch generierte Beschreibung">
            <a:extLst>
              <a:ext uri="{FF2B5EF4-FFF2-40B4-BE49-F238E27FC236}">
                <a16:creationId xmlns:a16="http://schemas.microsoft.com/office/drawing/2014/main" id="{E309726D-5004-AA49-82CF-8CF12C898F16}"/>
              </a:ext>
            </a:extLst>
          </p:cNvPr>
          <p:cNvPicPr>
            <a:picLocks noChangeAspect="1"/>
          </p:cNvPicPr>
          <p:nvPr/>
        </p:nvPicPr>
        <p:blipFill>
          <a:blip r:embed="rId2"/>
          <a:stretch>
            <a:fillRect/>
          </a:stretch>
        </p:blipFill>
        <p:spPr>
          <a:xfrm>
            <a:off x="-112542" y="-710028"/>
            <a:ext cx="12304542" cy="8203028"/>
          </a:xfrm>
          <a:prstGeom prst="rect">
            <a:avLst/>
          </a:prstGeom>
        </p:spPr>
      </p:pic>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pic>
        <p:nvPicPr>
          <p:cNvPr id="10" name="Grafik 9">
            <a:extLst>
              <a:ext uri="{FF2B5EF4-FFF2-40B4-BE49-F238E27FC236}">
                <a16:creationId xmlns:a16="http://schemas.microsoft.com/office/drawing/2014/main" id="{BC23E25E-CDDC-8640-A317-010DD6AF75C2}"/>
              </a:ext>
            </a:extLst>
          </p:cNvPr>
          <p:cNvPicPr>
            <a:picLocks noChangeAspect="1"/>
          </p:cNvPicPr>
          <p:nvPr/>
        </p:nvPicPr>
        <p:blipFill>
          <a:blip r:embed="rId3"/>
          <a:stretch>
            <a:fillRect/>
          </a:stretch>
        </p:blipFill>
        <p:spPr>
          <a:xfrm>
            <a:off x="6322360" y="610408"/>
            <a:ext cx="266700" cy="266700"/>
          </a:xfrm>
          <a:prstGeom prst="rect">
            <a:avLst/>
          </a:prstGeom>
        </p:spPr>
      </p:pic>
      <p:sp>
        <p:nvSpPr>
          <p:cNvPr id="11" name="Rechteck 10">
            <a:extLst>
              <a:ext uri="{FF2B5EF4-FFF2-40B4-BE49-F238E27FC236}">
                <a16:creationId xmlns:a16="http://schemas.microsoft.com/office/drawing/2014/main" id="{3EBE8520-5B8A-954C-902F-BE163C9EAAE2}"/>
              </a:ext>
            </a:extLst>
          </p:cNvPr>
          <p:cNvSpPr/>
          <p:nvPr/>
        </p:nvSpPr>
        <p:spPr>
          <a:xfrm>
            <a:off x="6589060" y="610408"/>
            <a:ext cx="2277851" cy="830997"/>
          </a:xfrm>
          <a:prstGeom prst="rect">
            <a:avLst/>
          </a:prstGeom>
        </p:spPr>
        <p:txBody>
          <a:bodyPr wrap="square">
            <a:spAutoFit/>
          </a:bodyPr>
          <a:lstStyle/>
          <a:p>
            <a:r>
              <a:rPr lang="de-DE" sz="1200" dirty="0">
                <a:solidFill>
                  <a:schemeClr val="bg1"/>
                </a:solidFill>
                <a:latin typeface="Rubik Medium" pitchFamily="2" charset="-79"/>
                <a:cs typeface="Rubik Medium" pitchFamily="2" charset="-79"/>
              </a:rPr>
              <a:t>Zum Thema Effektive Mikroorganismen für Boden und Pflanzen gibt es einen eigenen Vortrag. </a:t>
            </a:r>
            <a:endParaRPr lang="de-DE" sz="1200" dirty="0">
              <a:solidFill>
                <a:schemeClr val="bg1"/>
              </a:solidFill>
              <a:effectLst/>
              <a:latin typeface="Rubik Medium" pitchFamily="2" charset="-79"/>
              <a:cs typeface="Rubik Medium" pitchFamily="2" charset="-79"/>
            </a:endParaRPr>
          </a:p>
        </p:txBody>
      </p:sp>
    </p:spTree>
    <p:extLst>
      <p:ext uri="{BB962C8B-B14F-4D97-AF65-F5344CB8AC3E}">
        <p14:creationId xmlns:p14="http://schemas.microsoft.com/office/powerpoint/2010/main" val="40881397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pic>
        <p:nvPicPr>
          <p:cNvPr id="7" name="Grafik 6" descr="Ein Bild, das Person enthält.&#10;&#10;Automatisch generierte Beschreibung">
            <a:extLst>
              <a:ext uri="{FF2B5EF4-FFF2-40B4-BE49-F238E27FC236}">
                <a16:creationId xmlns:a16="http://schemas.microsoft.com/office/drawing/2014/main" id="{3C008D65-38D1-2843-AE16-5B6D600A3D04}"/>
              </a:ext>
            </a:extLst>
          </p:cNvPr>
          <p:cNvPicPr>
            <a:picLocks noChangeAspect="1"/>
          </p:cNvPicPr>
          <p:nvPr/>
        </p:nvPicPr>
        <p:blipFill>
          <a:blip r:embed="rId2"/>
          <a:stretch>
            <a:fillRect/>
          </a:stretch>
        </p:blipFill>
        <p:spPr>
          <a:xfrm>
            <a:off x="2723240" y="0"/>
            <a:ext cx="5102941" cy="7654412"/>
          </a:xfrm>
          <a:prstGeom prst="rect">
            <a:avLst/>
          </a:prstGeom>
        </p:spPr>
      </p:pic>
      <p:sp>
        <p:nvSpPr>
          <p:cNvPr id="16" name="Rechteck 15">
            <a:extLst>
              <a:ext uri="{FF2B5EF4-FFF2-40B4-BE49-F238E27FC236}">
                <a16:creationId xmlns:a16="http://schemas.microsoft.com/office/drawing/2014/main" id="{FBCDC09B-571A-044F-B775-BCDCB2CE7F8E}"/>
              </a:ext>
            </a:extLst>
          </p:cNvPr>
          <p:cNvSpPr/>
          <p:nvPr/>
        </p:nvSpPr>
        <p:spPr>
          <a:xfrm>
            <a:off x="6597442" y="736546"/>
            <a:ext cx="5281948" cy="2227881"/>
          </a:xfrm>
          <a:prstGeom prst="rect">
            <a:avLst/>
          </a:prstGeom>
          <a:solidFill>
            <a:srgbClr val="C2C9C4">
              <a:alpha val="772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8A829ED7-C099-814C-B3CC-56957160DB21}"/>
              </a:ext>
            </a:extLst>
          </p:cNvPr>
          <p:cNvSpPr/>
          <p:nvPr/>
        </p:nvSpPr>
        <p:spPr>
          <a:xfrm>
            <a:off x="6902536" y="1044283"/>
            <a:ext cx="5415738" cy="1569660"/>
          </a:xfrm>
          <a:prstGeom prst="rect">
            <a:avLst/>
          </a:prstGeom>
        </p:spPr>
        <p:txBody>
          <a:bodyPr wrap="square">
            <a:spAutoFit/>
          </a:bodyPr>
          <a:lstStyle/>
          <a:p>
            <a:r>
              <a:rPr lang="de-DE" sz="2400" dirty="0">
                <a:solidFill>
                  <a:srgbClr val="385433"/>
                </a:solidFill>
                <a:latin typeface="Rubik Medium" pitchFamily="2" charset="-79"/>
                <a:cs typeface="Rubik Medium" pitchFamily="2" charset="-79"/>
              </a:rPr>
              <a:t>In einer Hand voll Erde sollten‭ ‬</a:t>
            </a:r>
          </a:p>
          <a:p>
            <a:r>
              <a:rPr lang="de-DE" sz="2400" dirty="0">
                <a:solidFill>
                  <a:srgbClr val="385433"/>
                </a:solidFill>
                <a:latin typeface="Rubik Medium" pitchFamily="2" charset="-79"/>
                <a:cs typeface="Rubik Medium" pitchFamily="2" charset="-79"/>
              </a:rPr>
              <a:t>mehr Mikroorganismen‭ ‬</a:t>
            </a:r>
          </a:p>
          <a:p>
            <a:r>
              <a:rPr lang="de-DE" sz="2400" dirty="0">
                <a:solidFill>
                  <a:srgbClr val="385433"/>
                </a:solidFill>
                <a:latin typeface="Rubik Medium" pitchFamily="2" charset="-79"/>
                <a:cs typeface="Rubik Medium" pitchFamily="2" charset="-79"/>
              </a:rPr>
              <a:t>enthalten sein als es Menschen </a:t>
            </a:r>
          </a:p>
          <a:p>
            <a:r>
              <a:rPr lang="de-DE" sz="2400" dirty="0">
                <a:solidFill>
                  <a:srgbClr val="385433"/>
                </a:solidFill>
                <a:latin typeface="Rubik Medium" pitchFamily="2" charset="-79"/>
                <a:cs typeface="Rubik Medium" pitchFamily="2" charset="-79"/>
              </a:rPr>
              <a:t>auf unserem Planeten gibt.‬</a:t>
            </a:r>
            <a:endParaRPr lang="de-DE" sz="2400" dirty="0">
              <a:solidFill>
                <a:srgbClr val="385433"/>
              </a:solidFill>
              <a:effectLst/>
              <a:latin typeface="Rubik Medium" pitchFamily="2" charset="-79"/>
              <a:cs typeface="Rubik Medium" pitchFamily="2" charset="-79"/>
            </a:endParaRPr>
          </a:p>
        </p:txBody>
      </p:sp>
      <p:sp>
        <p:nvSpPr>
          <p:cNvPr id="8" name="Rechteck 7">
            <a:extLst>
              <a:ext uri="{FF2B5EF4-FFF2-40B4-BE49-F238E27FC236}">
                <a16:creationId xmlns:a16="http://schemas.microsoft.com/office/drawing/2014/main" id="{24FBCE82-F6AA-4B41-80A3-1E07F415C7E9}"/>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8159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enthält.&#10;&#10;Automatisch generierte Beschreibung">
            <a:extLst>
              <a:ext uri="{FF2B5EF4-FFF2-40B4-BE49-F238E27FC236}">
                <a16:creationId xmlns:a16="http://schemas.microsoft.com/office/drawing/2014/main" id="{FE831027-5EE1-E649-A331-5A1049C1D0C8}"/>
              </a:ext>
            </a:extLst>
          </p:cNvPr>
          <p:cNvPicPr>
            <a:picLocks noChangeAspect="1"/>
          </p:cNvPicPr>
          <p:nvPr/>
        </p:nvPicPr>
        <p:blipFill>
          <a:blip r:embed="rId2"/>
          <a:stretch>
            <a:fillRect/>
          </a:stretch>
        </p:blipFill>
        <p:spPr>
          <a:xfrm>
            <a:off x="-453713" y="674680"/>
            <a:ext cx="12192000" cy="4876800"/>
          </a:xfrm>
          <a:prstGeom prst="rect">
            <a:avLst/>
          </a:prstGeom>
        </p:spPr>
      </p:pic>
      <p:sp>
        <p:nvSpPr>
          <p:cNvPr id="5" name="Rechteck 4">
            <a:extLst>
              <a:ext uri="{FF2B5EF4-FFF2-40B4-BE49-F238E27FC236}">
                <a16:creationId xmlns:a16="http://schemas.microsoft.com/office/drawing/2014/main" id="{4CA17A97-7356-B242-8FE3-CF5DD3DF1684}"/>
              </a:ext>
            </a:extLst>
          </p:cNvPr>
          <p:cNvSpPr/>
          <p:nvPr/>
        </p:nvSpPr>
        <p:spPr>
          <a:xfrm>
            <a:off x="1377975" y="5331594"/>
            <a:ext cx="1244251"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Garten</a:t>
            </a:r>
            <a:endParaRPr lang="de-DE" sz="1500" dirty="0">
              <a:solidFill>
                <a:srgbClr val="385433"/>
              </a:solidFill>
              <a:effectLst/>
              <a:latin typeface="Rubik Medium" pitchFamily="2" charset="-79"/>
              <a:cs typeface="Rubik Medium" pitchFamily="2" charset="-79"/>
            </a:endParaRPr>
          </a:p>
        </p:txBody>
      </p:sp>
      <p:sp>
        <p:nvSpPr>
          <p:cNvPr id="11" name="Rechteck 10">
            <a:extLst>
              <a:ext uri="{FF2B5EF4-FFF2-40B4-BE49-F238E27FC236}">
                <a16:creationId xmlns:a16="http://schemas.microsoft.com/office/drawing/2014/main" id="{F9F1D249-2D06-1642-86C3-663C298BB725}"/>
              </a:ext>
            </a:extLst>
          </p:cNvPr>
          <p:cNvSpPr/>
          <p:nvPr/>
        </p:nvSpPr>
        <p:spPr>
          <a:xfrm>
            <a:off x="2670727" y="4741832"/>
            <a:ext cx="1936749"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Flüssigdünger</a:t>
            </a:r>
            <a:endParaRPr lang="de-DE" sz="1500" dirty="0">
              <a:solidFill>
                <a:srgbClr val="385433"/>
              </a:solidFill>
              <a:effectLst/>
              <a:latin typeface="Rubik Medium" pitchFamily="2" charset="-79"/>
              <a:cs typeface="Rubik Medium" pitchFamily="2" charset="-79"/>
            </a:endParaRPr>
          </a:p>
        </p:txBody>
      </p:sp>
      <p:sp>
        <p:nvSpPr>
          <p:cNvPr id="14" name="Rechteck 13">
            <a:extLst>
              <a:ext uri="{FF2B5EF4-FFF2-40B4-BE49-F238E27FC236}">
                <a16:creationId xmlns:a16="http://schemas.microsoft.com/office/drawing/2014/main" id="{31AD49B0-4211-704B-BCF1-BA3DCC877E0B}"/>
              </a:ext>
            </a:extLst>
          </p:cNvPr>
          <p:cNvSpPr/>
          <p:nvPr/>
        </p:nvSpPr>
        <p:spPr>
          <a:xfrm>
            <a:off x="3469283" y="645513"/>
            <a:ext cx="1766830" cy="323165"/>
          </a:xfrm>
          <a:prstGeom prst="rect">
            <a:avLst/>
          </a:prstGeom>
        </p:spPr>
        <p:txBody>
          <a:bodyPr wrap="none">
            <a:spAutoFit/>
          </a:bodyPr>
          <a:lstStyle/>
          <a:p>
            <a:pPr algn="ctr"/>
            <a:r>
              <a:rPr lang="de-DE" sz="1500" dirty="0">
                <a:solidFill>
                  <a:srgbClr val="385433"/>
                </a:solidFill>
                <a:latin typeface="Rubik Medium" pitchFamily="2" charset="-79"/>
                <a:cs typeface="Rubik Medium" pitchFamily="2" charset="-79"/>
              </a:rPr>
              <a:t>Terra </a:t>
            </a:r>
            <a:r>
              <a:rPr lang="de-DE" sz="1500" dirty="0" err="1">
                <a:solidFill>
                  <a:srgbClr val="385433"/>
                </a:solidFill>
                <a:latin typeface="Rubik Medium" pitchFamily="2" charset="-79"/>
                <a:cs typeface="Rubik Medium" pitchFamily="2" charset="-79"/>
              </a:rPr>
              <a:t>Symbiotika</a:t>
            </a:r>
            <a:endParaRPr lang="de-DE" sz="1500" dirty="0">
              <a:solidFill>
                <a:srgbClr val="385433"/>
              </a:solidFill>
              <a:effectLst/>
              <a:latin typeface="Rubik Medium" pitchFamily="2" charset="-79"/>
              <a:cs typeface="Rubik Medium" pitchFamily="2" charset="-79"/>
            </a:endParaRPr>
          </a:p>
        </p:txBody>
      </p:sp>
      <p:sp>
        <p:nvSpPr>
          <p:cNvPr id="15" name="Rechteck 14">
            <a:extLst>
              <a:ext uri="{FF2B5EF4-FFF2-40B4-BE49-F238E27FC236}">
                <a16:creationId xmlns:a16="http://schemas.microsoft.com/office/drawing/2014/main" id="{EFB39B45-C562-4145-A458-2D0BB6DC990D}"/>
              </a:ext>
            </a:extLst>
          </p:cNvPr>
          <p:cNvSpPr/>
          <p:nvPr/>
        </p:nvSpPr>
        <p:spPr>
          <a:xfrm>
            <a:off x="6291535" y="831075"/>
            <a:ext cx="2138727"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Bokashi</a:t>
            </a:r>
            <a:r>
              <a:rPr lang="de-DE" sz="1500" dirty="0">
                <a:solidFill>
                  <a:srgbClr val="385433"/>
                </a:solidFill>
                <a:latin typeface="Rubik Medium" pitchFamily="2" charset="-79"/>
                <a:cs typeface="Rubik Medium" pitchFamily="2" charset="-79"/>
              </a:rPr>
              <a:t> +400 Pellets</a:t>
            </a:r>
            <a:endParaRPr lang="de-DE" sz="1500" dirty="0">
              <a:solidFill>
                <a:srgbClr val="385433"/>
              </a:solidFill>
              <a:effectLst/>
              <a:latin typeface="Rubik Medium" pitchFamily="2" charset="-79"/>
              <a:cs typeface="Rubik Medium" pitchFamily="2" charset="-79"/>
            </a:endParaRPr>
          </a:p>
        </p:txBody>
      </p:sp>
      <p:sp>
        <p:nvSpPr>
          <p:cNvPr id="17" name="Rechteck 16">
            <a:extLst>
              <a:ext uri="{FF2B5EF4-FFF2-40B4-BE49-F238E27FC236}">
                <a16:creationId xmlns:a16="http://schemas.microsoft.com/office/drawing/2014/main" id="{95065298-E6BD-4948-B76D-52C986765D53}"/>
              </a:ext>
            </a:extLst>
          </p:cNvPr>
          <p:cNvSpPr/>
          <p:nvPr/>
        </p:nvSpPr>
        <p:spPr>
          <a:xfrm>
            <a:off x="6306864" y="5308399"/>
            <a:ext cx="1770036"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a:t>
            </a:r>
            <a:r>
              <a:rPr lang="de-DE" sz="1500" dirty="0" err="1">
                <a:solidFill>
                  <a:srgbClr val="385433"/>
                </a:solidFill>
                <a:latin typeface="Rubik Medium" pitchFamily="2" charset="-79"/>
                <a:cs typeface="Rubik Medium" pitchFamily="2" charset="-79"/>
              </a:rPr>
              <a:t>KompostTee</a:t>
            </a:r>
            <a:endParaRPr lang="de-DE" sz="1500" dirty="0">
              <a:solidFill>
                <a:srgbClr val="385433"/>
              </a:solidFill>
              <a:effectLst/>
              <a:latin typeface="Rubik Medium" pitchFamily="2" charset="-79"/>
              <a:cs typeface="Rubik Medium" pitchFamily="2" charset="-79"/>
            </a:endParaRPr>
          </a:p>
        </p:txBody>
      </p:sp>
      <p:sp>
        <p:nvSpPr>
          <p:cNvPr id="18" name="Rechteck 17">
            <a:extLst>
              <a:ext uri="{FF2B5EF4-FFF2-40B4-BE49-F238E27FC236}">
                <a16:creationId xmlns:a16="http://schemas.microsoft.com/office/drawing/2014/main" id="{BF5D2991-35E6-4E4F-93B8-4F49FE251C5E}"/>
              </a:ext>
            </a:extLst>
          </p:cNvPr>
          <p:cNvSpPr/>
          <p:nvPr/>
        </p:nvSpPr>
        <p:spPr>
          <a:xfrm>
            <a:off x="8431789" y="5527205"/>
            <a:ext cx="2066591" cy="553998"/>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Pflanzenschutz</a:t>
            </a:r>
          </a:p>
          <a:p>
            <a:pPr algn="ctr"/>
            <a:r>
              <a:rPr lang="de-DE" sz="1500" dirty="0">
                <a:solidFill>
                  <a:srgbClr val="385433"/>
                </a:solidFill>
                <a:effectLst/>
                <a:latin typeface="Rubik Medium" pitchFamily="2" charset="-79"/>
                <a:cs typeface="Rubik Medium" pitchFamily="2" charset="-79"/>
              </a:rPr>
              <a:t>Mehltau</a:t>
            </a:r>
          </a:p>
        </p:txBody>
      </p:sp>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sp>
        <p:nvSpPr>
          <p:cNvPr id="19" name="Rechteck 18">
            <a:extLst>
              <a:ext uri="{FF2B5EF4-FFF2-40B4-BE49-F238E27FC236}">
                <a16:creationId xmlns:a16="http://schemas.microsoft.com/office/drawing/2014/main" id="{9914BCC1-CFD6-F740-B677-F5C5F13F17E5}"/>
              </a:ext>
            </a:extLst>
          </p:cNvPr>
          <p:cNvSpPr/>
          <p:nvPr/>
        </p:nvSpPr>
        <p:spPr>
          <a:xfrm>
            <a:off x="9880471" y="3017557"/>
            <a:ext cx="875561" cy="323165"/>
          </a:xfrm>
          <a:prstGeom prst="rect">
            <a:avLst/>
          </a:prstGeom>
        </p:spPr>
        <p:txBody>
          <a:bodyPr wrap="none">
            <a:spAutoFit/>
          </a:bodyPr>
          <a:lstStyle/>
          <a:p>
            <a:pPr algn="ctr"/>
            <a:r>
              <a:rPr lang="de-DE" sz="1500" dirty="0">
                <a:solidFill>
                  <a:srgbClr val="385433"/>
                </a:solidFill>
                <a:latin typeface="Rubik Medium" pitchFamily="2" charset="-79"/>
                <a:cs typeface="Rubik Medium" pitchFamily="2" charset="-79"/>
              </a:rPr>
              <a:t>EM 500</a:t>
            </a:r>
            <a:endParaRPr lang="de-DE" sz="1500" dirty="0">
              <a:solidFill>
                <a:srgbClr val="385433"/>
              </a:solidFill>
              <a:effectLst/>
              <a:latin typeface="Rubik Medium" pitchFamily="2" charset="-79"/>
              <a:cs typeface="Rubik Medium" pitchFamily="2" charset="-79"/>
            </a:endParaRPr>
          </a:p>
        </p:txBody>
      </p:sp>
      <p:pic>
        <p:nvPicPr>
          <p:cNvPr id="20" name="Grafik 19">
            <a:extLst>
              <a:ext uri="{FF2B5EF4-FFF2-40B4-BE49-F238E27FC236}">
                <a16:creationId xmlns:a16="http://schemas.microsoft.com/office/drawing/2014/main" id="{A63D56BD-50FE-BD4B-800E-090FDB5360B9}"/>
              </a:ext>
            </a:extLst>
          </p:cNvPr>
          <p:cNvPicPr>
            <a:picLocks noChangeAspect="1"/>
          </p:cNvPicPr>
          <p:nvPr/>
        </p:nvPicPr>
        <p:blipFill>
          <a:blip r:embed="rId3"/>
          <a:stretch>
            <a:fillRect/>
          </a:stretch>
        </p:blipFill>
        <p:spPr>
          <a:xfrm>
            <a:off x="9232925" y="1119899"/>
            <a:ext cx="266700" cy="266700"/>
          </a:xfrm>
          <a:prstGeom prst="rect">
            <a:avLst/>
          </a:prstGeom>
        </p:spPr>
      </p:pic>
      <p:sp>
        <p:nvSpPr>
          <p:cNvPr id="21" name="Rechteck 20">
            <a:extLst>
              <a:ext uri="{FF2B5EF4-FFF2-40B4-BE49-F238E27FC236}">
                <a16:creationId xmlns:a16="http://schemas.microsoft.com/office/drawing/2014/main" id="{E3B7DE11-5904-EF4E-8E3F-EE8D2269A1F9}"/>
              </a:ext>
            </a:extLst>
          </p:cNvPr>
          <p:cNvSpPr/>
          <p:nvPr/>
        </p:nvSpPr>
        <p:spPr>
          <a:xfrm>
            <a:off x="9499626" y="1119899"/>
            <a:ext cx="1799746"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Biozertifiziert und z</a:t>
            </a:r>
            <a:r>
              <a:rPr lang="de-DE" sz="1200" dirty="0">
                <a:solidFill>
                  <a:srgbClr val="828F80"/>
                </a:solidFill>
                <a:effectLst/>
                <a:latin typeface="Rubik" pitchFamily="2" charset="-79"/>
                <a:cs typeface="Rubik" pitchFamily="2" charset="-79"/>
              </a:rPr>
              <a:t>ugelassen für den ökologischen </a:t>
            </a:r>
            <a:r>
              <a:rPr lang="de-DE" sz="1200" dirty="0">
                <a:solidFill>
                  <a:srgbClr val="828F80"/>
                </a:solidFill>
                <a:latin typeface="Rubik" pitchFamily="2" charset="-79"/>
                <a:cs typeface="Rubik" pitchFamily="2" charset="-79"/>
              </a:rPr>
              <a:t>Land- und Gartenbau.</a:t>
            </a:r>
            <a:endParaRPr lang="de-DE" sz="1200" dirty="0">
              <a:solidFill>
                <a:srgbClr val="828F80"/>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C1BBF9A4-3931-7446-9E80-99D9B5845807}"/>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5943135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84438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Zitronenwasser</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pic>
        <p:nvPicPr>
          <p:cNvPr id="4" name="Grafik 3">
            <a:extLst>
              <a:ext uri="{FF2B5EF4-FFF2-40B4-BE49-F238E27FC236}">
                <a16:creationId xmlns:a16="http://schemas.microsoft.com/office/drawing/2014/main" id="{55BEF486-EF6A-1841-9CC5-9A43FD94B41F}"/>
              </a:ext>
            </a:extLst>
          </p:cNvPr>
          <p:cNvPicPr>
            <a:picLocks noChangeAspect="1"/>
          </p:cNvPicPr>
          <p:nvPr/>
        </p:nvPicPr>
        <p:blipFill>
          <a:blip r:embed="rId2"/>
          <a:stretch>
            <a:fillRect/>
          </a:stretch>
        </p:blipFill>
        <p:spPr>
          <a:xfrm>
            <a:off x="7620000" y="0"/>
            <a:ext cx="4572000" cy="6858000"/>
          </a:xfrm>
          <a:prstGeom prst="rect">
            <a:avLst/>
          </a:prstGeom>
        </p:spPr>
      </p:pic>
      <p:sp>
        <p:nvSpPr>
          <p:cNvPr id="5" name="Rechteck 4">
            <a:extLst>
              <a:ext uri="{FF2B5EF4-FFF2-40B4-BE49-F238E27FC236}">
                <a16:creationId xmlns:a16="http://schemas.microsoft.com/office/drawing/2014/main" id="{A1D5F402-7234-1140-B6A6-5BF483FF13EA}"/>
              </a:ext>
            </a:extLst>
          </p:cNvPr>
          <p:cNvSpPr/>
          <p:nvPr/>
        </p:nvSpPr>
        <p:spPr>
          <a:xfrm>
            <a:off x="1447800" y="2413337"/>
            <a:ext cx="4953000" cy="2031325"/>
          </a:xfrm>
          <a:prstGeom prst="rect">
            <a:avLst/>
          </a:prstGeom>
        </p:spPr>
        <p:txBody>
          <a:bodyPr wrap="square">
            <a:spAutoFit/>
          </a:bodyPr>
          <a:lstStyle/>
          <a:p>
            <a:r>
              <a:rPr lang="de-DE" dirty="0">
                <a:solidFill>
                  <a:srgbClr val="828F80"/>
                </a:solidFill>
                <a:latin typeface="Rubik" pitchFamily="2" charset="-79"/>
                <a:cs typeface="Rubik" pitchFamily="2" charset="-79"/>
              </a:rPr>
              <a:t>Jeden Morgen Zitronenwasser:</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½ Biozitrone auspressen und mit 200 ml stillem Wasser vor dem Frühstück trinken. </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Über den Tag verteilt mind. 1,5 – 2 l stilles Wasser trinken. </a:t>
            </a:r>
          </a:p>
        </p:txBody>
      </p:sp>
    </p:spTree>
    <p:extLst>
      <p:ext uri="{BB962C8B-B14F-4D97-AF65-F5344CB8AC3E}">
        <p14:creationId xmlns:p14="http://schemas.microsoft.com/office/powerpoint/2010/main" val="3279042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6450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78338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Wie kann ich meine Probleme vorzeitig erkennen?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53889B10-0816-B748-ACE5-15501A40B3AC}"/>
              </a:ext>
            </a:extLst>
          </p:cNvPr>
          <p:cNvSpPr/>
          <p:nvPr/>
        </p:nvSpPr>
        <p:spPr>
          <a:xfrm>
            <a:off x="1075508" y="1951672"/>
            <a:ext cx="6096000" cy="1477328"/>
          </a:xfrm>
          <a:prstGeom prst="rect">
            <a:avLst/>
          </a:prstGeom>
        </p:spPr>
        <p:txBody>
          <a:bodyPr>
            <a:spAutoFit/>
          </a:bodyPr>
          <a:lstStyle/>
          <a:p>
            <a:r>
              <a:rPr lang="de-DE" dirty="0">
                <a:solidFill>
                  <a:srgbClr val="828F80"/>
                </a:solidFill>
                <a:latin typeface="Rubik" pitchFamily="2" charset="-79"/>
                <a:cs typeface="Rubik" pitchFamily="2" charset="-79"/>
              </a:rPr>
              <a:t>Eine Vitalstoff Analyse visualisiert gesundheitliche Störungen jeder Art. Damit ermöglicht </a:t>
            </a:r>
            <a:r>
              <a:rPr lang="de-DE" dirty="0">
                <a:solidFill>
                  <a:srgbClr val="CC7547"/>
                </a:solidFill>
                <a:latin typeface="Rubik" pitchFamily="2" charset="-79"/>
                <a:cs typeface="Rubik" pitchFamily="2" charset="-79"/>
              </a:rPr>
              <a:t>der </a:t>
            </a:r>
            <a:r>
              <a:rPr lang="de-DE" dirty="0" err="1">
                <a:solidFill>
                  <a:srgbClr val="CC7547"/>
                </a:solidFill>
                <a:latin typeface="Rubik" pitchFamily="2" charset="-79"/>
                <a:cs typeface="Rubik" pitchFamily="2" charset="-79"/>
              </a:rPr>
              <a:t>Vieva</a:t>
            </a:r>
            <a:r>
              <a:rPr lang="de-DE" dirty="0">
                <a:solidFill>
                  <a:srgbClr val="CC7547"/>
                </a:solidFill>
                <a:latin typeface="Rubik" pitchFamily="2" charset="-79"/>
                <a:cs typeface="Rubik" pitchFamily="2" charset="-79"/>
              </a:rPr>
              <a:t> Vitalscan </a:t>
            </a:r>
            <a:r>
              <a:rPr lang="de-DE" dirty="0">
                <a:solidFill>
                  <a:srgbClr val="828F80"/>
                </a:solidFill>
                <a:latin typeface="Rubik" pitchFamily="2" charset="-79"/>
                <a:cs typeface="Rubik" pitchFamily="2" charset="-79"/>
              </a:rPr>
              <a:t>die eigentliche Ursache einer körperlichen Beeinträchtigung wesentlich schneller ausfindig zu machen.</a:t>
            </a:r>
          </a:p>
        </p:txBody>
      </p:sp>
      <p:pic>
        <p:nvPicPr>
          <p:cNvPr id="5" name="Grafik 4" descr="Ein Bild, das drinnen, elektronisch enthält.&#10;&#10;Automatisch generierte Beschreibung">
            <a:extLst>
              <a:ext uri="{FF2B5EF4-FFF2-40B4-BE49-F238E27FC236}">
                <a16:creationId xmlns:a16="http://schemas.microsoft.com/office/drawing/2014/main" id="{3EEAA2EA-02CD-6848-83DC-49510B137E2B}"/>
              </a:ext>
            </a:extLst>
          </p:cNvPr>
          <p:cNvPicPr>
            <a:picLocks noChangeAspect="1"/>
          </p:cNvPicPr>
          <p:nvPr/>
        </p:nvPicPr>
        <p:blipFill>
          <a:blip r:embed="rId2"/>
          <a:stretch>
            <a:fillRect/>
          </a:stretch>
        </p:blipFill>
        <p:spPr>
          <a:xfrm>
            <a:off x="3368222" y="4218097"/>
            <a:ext cx="3150144" cy="1934955"/>
          </a:xfrm>
          <a:prstGeom prst="rect">
            <a:avLst/>
          </a:prstGeom>
        </p:spPr>
      </p:pic>
      <p:pic>
        <p:nvPicPr>
          <p:cNvPr id="9" name="Grafik 8" descr="Ein Bild, das Text, Person, drinnen, computer enthält.&#10;&#10;Automatisch generierte Beschreibung">
            <a:extLst>
              <a:ext uri="{FF2B5EF4-FFF2-40B4-BE49-F238E27FC236}">
                <a16:creationId xmlns:a16="http://schemas.microsoft.com/office/drawing/2014/main" id="{E59D6CDF-9212-8241-88C5-8B881C259708}"/>
              </a:ext>
            </a:extLst>
          </p:cNvPr>
          <p:cNvPicPr>
            <a:picLocks noChangeAspect="1"/>
          </p:cNvPicPr>
          <p:nvPr/>
        </p:nvPicPr>
        <p:blipFill>
          <a:blip r:embed="rId3"/>
          <a:stretch>
            <a:fillRect/>
          </a:stretch>
        </p:blipFill>
        <p:spPr>
          <a:xfrm>
            <a:off x="7231575" y="672484"/>
            <a:ext cx="4960425" cy="4519749"/>
          </a:xfrm>
          <a:prstGeom prst="rect">
            <a:avLst/>
          </a:prstGeom>
        </p:spPr>
      </p:pic>
    </p:spTree>
    <p:extLst>
      <p:ext uri="{BB962C8B-B14F-4D97-AF65-F5344CB8AC3E}">
        <p14:creationId xmlns:p14="http://schemas.microsoft.com/office/powerpoint/2010/main" val="25841673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53132"/>
            <a:ext cx="9143760" cy="6179910"/>
          </a:xfrm>
          <a:prstGeom prst="rect">
            <a:avLst/>
          </a:prstGeom>
        </p:spPr>
      </p:pic>
    </p:spTree>
    <p:extLst>
      <p:ext uri="{BB962C8B-B14F-4D97-AF65-F5344CB8AC3E}">
        <p14:creationId xmlns:p14="http://schemas.microsoft.com/office/powerpoint/2010/main" val="30886579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2625A02C-D212-8B49-B8EF-7F2B25F96DFA}"/>
              </a:ext>
            </a:extLst>
          </p:cNvPr>
          <p:cNvSpPr/>
          <p:nvPr/>
        </p:nvSpPr>
        <p:spPr>
          <a:xfrm>
            <a:off x="1524000" y="1489545"/>
            <a:ext cx="9144000" cy="5001369"/>
          </a:xfrm>
          <a:prstGeom prst="rect">
            <a:avLst/>
          </a:prstGeom>
        </p:spPr>
        <p:txBody>
          <a:bodyPr wrap="square">
            <a:spAutoFit/>
          </a:bodyPr>
          <a:lstStyle/>
          <a:p>
            <a:pPr algn="ctr"/>
            <a:r>
              <a:rPr lang="de-DE" sz="2900" dirty="0">
                <a:solidFill>
                  <a:srgbClr val="385433"/>
                </a:solidFill>
                <a:latin typeface="Rubik Medium" pitchFamily="2" charset="-79"/>
                <a:cs typeface="Rubik Medium" pitchFamily="2" charset="-79"/>
              </a:rPr>
              <a:t>Wir sehen die Mikroorganismen als Vorbilder und glauben fest daran, dass unsere Zukunft und die nachfolgenden Generationen in der Hand von Mikroorganismen liegt. Deshalb arbeiten wir engagiert mit, statt gegen Mikroorganismen, um die Welt ein Stück besser zu machen.</a:t>
            </a:r>
          </a:p>
          <a:p>
            <a:pPr algn="ctr"/>
            <a:endParaRPr lang="de-DE" sz="2900" i="1" dirty="0">
              <a:solidFill>
                <a:srgbClr val="385433"/>
              </a:solidFill>
              <a:latin typeface="Philosopher" pitchFamily="2" charset="77"/>
            </a:endParaRPr>
          </a:p>
          <a:p>
            <a:pPr algn="ctr"/>
            <a:r>
              <a:rPr lang="de-DE" sz="2900" i="1" dirty="0">
                <a:solidFill>
                  <a:srgbClr val="385433"/>
                </a:solidFill>
                <a:effectLst/>
                <a:latin typeface="Rubik" pitchFamily="2" charset="-79"/>
                <a:cs typeface="Rubik" pitchFamily="2" charset="-79"/>
              </a:rPr>
              <a:t>Helfen Sie uns dabei mit einer Spende oder werden Sie Mitglied im gemeinnützigen </a:t>
            </a:r>
          </a:p>
          <a:p>
            <a:pPr algn="ctr"/>
            <a:r>
              <a:rPr lang="de-DE" sz="2900" i="1" dirty="0">
                <a:solidFill>
                  <a:srgbClr val="385433"/>
                </a:solidFill>
                <a:effectLst/>
                <a:latin typeface="Rubik" pitchFamily="2" charset="-79"/>
                <a:cs typeface="Rubik" pitchFamily="2" charset="-79"/>
              </a:rPr>
              <a:t>Verein </a:t>
            </a:r>
            <a:r>
              <a:rPr lang="de-DE" sz="2900" b="1" i="1" dirty="0">
                <a:solidFill>
                  <a:srgbClr val="385433"/>
                </a:solidFill>
                <a:effectLst/>
                <a:latin typeface="Rubik" pitchFamily="2" charset="-79"/>
                <a:cs typeface="Rubik" pitchFamily="2" charset="-79"/>
              </a:rPr>
              <a:t>EM Bakterienfreunde</a:t>
            </a:r>
          </a:p>
          <a:p>
            <a:pPr algn="ctr"/>
            <a:r>
              <a:rPr lang="de-DE" sz="2900" i="1" dirty="0">
                <a:solidFill>
                  <a:srgbClr val="385433"/>
                </a:solidFill>
                <a:latin typeface="Rubik" pitchFamily="2" charset="-79"/>
                <a:cs typeface="Rubik" pitchFamily="2" charset="-79"/>
                <a:hlinkClick r:id="rId2"/>
              </a:rPr>
              <a:t>www.em-bakterienfreunde.com</a:t>
            </a:r>
            <a:r>
              <a:rPr lang="de-DE" sz="2900" i="1" dirty="0">
                <a:solidFill>
                  <a:srgbClr val="385433"/>
                </a:solidFill>
                <a:latin typeface="Rubik" pitchFamily="2" charset="-79"/>
                <a:cs typeface="Rubik" pitchFamily="2" charset="-79"/>
              </a:rPr>
              <a:t> </a:t>
            </a:r>
            <a:endParaRPr lang="de-DE" sz="2900" i="1" dirty="0">
              <a:solidFill>
                <a:srgbClr val="385433"/>
              </a:solidFill>
              <a:effectLst/>
              <a:latin typeface="Rubik" pitchFamily="2" charset="-79"/>
              <a:cs typeface="Rubik" pitchFamily="2" charset="-79"/>
            </a:endParaRPr>
          </a:p>
        </p:txBody>
      </p:sp>
      <p:pic>
        <p:nvPicPr>
          <p:cNvPr id="14" name="Grafik 13">
            <a:extLst>
              <a:ext uri="{FF2B5EF4-FFF2-40B4-BE49-F238E27FC236}">
                <a16:creationId xmlns:a16="http://schemas.microsoft.com/office/drawing/2014/main" id="{92A5E6FB-BE4A-F34C-98E5-348E404F8D5B}"/>
              </a:ext>
            </a:extLst>
          </p:cNvPr>
          <p:cNvPicPr>
            <a:picLocks noChangeAspect="1"/>
          </p:cNvPicPr>
          <p:nvPr/>
        </p:nvPicPr>
        <p:blipFill>
          <a:blip r:embed="rId3"/>
          <a:stretch>
            <a:fillRect/>
          </a:stretch>
        </p:blipFill>
        <p:spPr>
          <a:xfrm>
            <a:off x="-127000" y="0"/>
            <a:ext cx="3302000" cy="1803400"/>
          </a:xfrm>
          <a:prstGeom prst="rect">
            <a:avLst/>
          </a:prstGeom>
        </p:spPr>
      </p:pic>
      <p:pic>
        <p:nvPicPr>
          <p:cNvPr id="19" name="Grafik 18">
            <a:extLst>
              <a:ext uri="{FF2B5EF4-FFF2-40B4-BE49-F238E27FC236}">
                <a16:creationId xmlns:a16="http://schemas.microsoft.com/office/drawing/2014/main" id="{33E94792-2708-8942-9CB6-6C3AE1C9BE21}"/>
              </a:ext>
            </a:extLst>
          </p:cNvPr>
          <p:cNvPicPr>
            <a:picLocks noChangeAspect="1"/>
          </p:cNvPicPr>
          <p:nvPr/>
        </p:nvPicPr>
        <p:blipFill>
          <a:blip r:embed="rId4"/>
          <a:stretch>
            <a:fillRect/>
          </a:stretch>
        </p:blipFill>
        <p:spPr>
          <a:xfrm>
            <a:off x="9135473" y="1953462"/>
            <a:ext cx="3822700" cy="3644900"/>
          </a:xfrm>
          <a:prstGeom prst="rect">
            <a:avLst/>
          </a:prstGeom>
        </p:spPr>
      </p:pic>
    </p:spTree>
    <p:extLst>
      <p:ext uri="{BB962C8B-B14F-4D97-AF65-F5344CB8AC3E}">
        <p14:creationId xmlns:p14="http://schemas.microsoft.com/office/powerpoint/2010/main" val="32859394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E2628D6-4454-3149-9465-5D7C1B5FF95C}"/>
              </a:ext>
            </a:extLst>
          </p:cNvPr>
          <p:cNvPicPr>
            <a:picLocks noChangeAspect="1"/>
          </p:cNvPicPr>
          <p:nvPr/>
        </p:nvPicPr>
        <p:blipFill>
          <a:blip r:embed="rId2"/>
          <a:stretch>
            <a:fillRect/>
          </a:stretch>
        </p:blipFill>
        <p:spPr>
          <a:xfrm>
            <a:off x="0" y="0"/>
            <a:ext cx="12192000" cy="6858000"/>
          </a:xfrm>
          <a:prstGeom prst="rect">
            <a:avLst/>
          </a:prstGeom>
        </p:spPr>
      </p:pic>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474168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3995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Fragen</a:t>
            </a:r>
            <a:br>
              <a:rPr lang="de-DE" dirty="0"/>
            </a:br>
            <a:endParaRPr lang="de-DE" dirty="0"/>
          </a:p>
        </p:txBody>
      </p:sp>
    </p:spTree>
    <p:extLst>
      <p:ext uri="{BB962C8B-B14F-4D97-AF65-F5344CB8AC3E}">
        <p14:creationId xmlns:p14="http://schemas.microsoft.com/office/powerpoint/2010/main" val="407456940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3289</Words>
  <Application>Microsoft Macintosh PowerPoint</Application>
  <PresentationFormat>Breitbild</PresentationFormat>
  <Paragraphs>692</Paragraphs>
  <Slides>77</Slides>
  <Notes>4</Notes>
  <HiddenSlides>0</HiddenSlides>
  <MMClips>0</MMClips>
  <ScaleCrop>false</ScaleCrop>
  <HeadingPairs>
    <vt:vector size="6" baseType="variant">
      <vt:variant>
        <vt:lpstr>Verwendete Schriftarten</vt:lpstr>
      </vt:variant>
      <vt:variant>
        <vt:i4>14</vt:i4>
      </vt:variant>
      <vt:variant>
        <vt:lpstr>Design</vt:lpstr>
      </vt:variant>
      <vt:variant>
        <vt:i4>1</vt:i4>
      </vt:variant>
      <vt:variant>
        <vt:lpstr>Folientitel</vt:lpstr>
      </vt:variant>
      <vt:variant>
        <vt:i4>77</vt:i4>
      </vt:variant>
    </vt:vector>
  </HeadingPairs>
  <TitlesOfParts>
    <vt:vector size="92" baseType="lpstr">
      <vt:lpstr>Arial</vt:lpstr>
      <vt:lpstr>ArialMT</vt:lpstr>
      <vt:lpstr>Calibri</vt:lpstr>
      <vt:lpstr>Calibri Light</vt:lpstr>
      <vt:lpstr>Eras Bold ITC</vt:lpstr>
      <vt:lpstr>Eras Medium ITC</vt:lpstr>
      <vt:lpstr>Heebo</vt:lpstr>
      <vt:lpstr>Heebo Light</vt:lpstr>
      <vt:lpstr>Heebo Medium</vt:lpstr>
      <vt:lpstr>Philosopher</vt:lpstr>
      <vt:lpstr>Rubik</vt:lpstr>
      <vt:lpstr>Rubik Light</vt:lpstr>
      <vt:lpstr>Rubik Medium</vt:lpstr>
      <vt:lpstr>StarSymbol</vt:lpstr>
      <vt:lpstr>Office</vt:lpstr>
      <vt:lpstr>PowerPoint-Präsentation</vt:lpstr>
      <vt:lpstr>Säure-Basen-Haushalt - Basis der Gesundheit</vt:lpstr>
      <vt:lpstr>  Jürgen Amthor </vt:lpstr>
      <vt:lpstr>  Gemeinnütziger Verein EM Bakterienfreunde </vt:lpstr>
      <vt:lpstr>  Ziele des Vereins EM Bakterienfreunde </vt:lpstr>
      <vt:lpstr>  Projekte EM Bakterienfreunde </vt:lpstr>
      <vt:lpstr>  gemeinnütziger Verein EM Bakterienfreunde </vt:lpstr>
      <vt:lpstr>  Bakterienfreunde </vt:lpstr>
      <vt:lpstr>  Welche Rolle spielen EMs bei der Entsäuerung? </vt:lpstr>
      <vt:lpstr>  Entstehung der Mikroorganismen </vt:lpstr>
      <vt:lpstr>PowerPoint-Präsentation</vt:lpstr>
      <vt:lpstr>PowerPoint-Präsentation</vt:lpstr>
      <vt:lpstr>  Was sind Effektive Mikroorganismen? </vt:lpstr>
      <vt:lpstr>  Geburt eines Menschen </vt:lpstr>
      <vt:lpstr>  Immunsystem </vt:lpstr>
      <vt:lpstr>  Der Unterschied von Bakterien und Viren </vt:lpstr>
      <vt:lpstr>  Bakterien </vt:lpstr>
      <vt:lpstr>  Bakterien </vt:lpstr>
      <vt:lpstr>  Fermentation </vt:lpstr>
      <vt:lpstr>  Fermentation </vt:lpstr>
      <vt:lpstr>  krankes Milieu </vt:lpstr>
      <vt:lpstr>  MRSA Staphylococcus aureus </vt:lpstr>
      <vt:lpstr>  MRSA Staphylococcus aureus </vt:lpstr>
      <vt:lpstr>  Mikrobielle Reinigung zur Biokontrolle in Krankenhäusern </vt:lpstr>
      <vt:lpstr>  aufbauendes Milieu </vt:lpstr>
      <vt:lpstr>  Keime lassen uns gedeihen: EM für die Gesundheit  </vt:lpstr>
      <vt:lpstr>  Mikroorganismen… </vt:lpstr>
      <vt:lpstr>  Mikroorganismen… </vt:lpstr>
      <vt:lpstr>  Bakterienstämme in ProTop </vt:lpstr>
      <vt:lpstr>  Bifidobakterium </vt:lpstr>
      <vt:lpstr>  Lactobacillus Acidophilus </vt:lpstr>
      <vt:lpstr>  Lactobacillus Plantarum </vt:lpstr>
      <vt:lpstr>  Lactobacillus Salivarius und Paracasei </vt:lpstr>
      <vt:lpstr>  Lactobacillus Casei </vt:lpstr>
      <vt:lpstr>PowerPoint-Präsentation</vt:lpstr>
      <vt:lpstr>PowerPoint-Präsentation</vt:lpstr>
      <vt:lpstr>  Verdauung </vt:lpstr>
      <vt:lpstr>  Verdauung </vt:lpstr>
      <vt:lpstr>  Verdauung beginnt im Mund </vt:lpstr>
      <vt:lpstr>  Porphyromonas gingivalis </vt:lpstr>
      <vt:lpstr>  Porphyromonas gingivalis </vt:lpstr>
      <vt:lpstr>  Mund </vt:lpstr>
      <vt:lpstr>  Magen </vt:lpstr>
      <vt:lpstr>  Magen </vt:lpstr>
      <vt:lpstr>  Darm </vt:lpstr>
      <vt:lpstr>  Darm </vt:lpstr>
      <vt:lpstr>  Darm </vt:lpstr>
      <vt:lpstr>  Darm </vt:lpstr>
      <vt:lpstr>  Aufgabe der Darmflora </vt:lpstr>
      <vt:lpstr>  Ursachen für einen kranken Dam </vt:lpstr>
      <vt:lpstr>  Zusatzstoffe in Lebensmitteln </vt:lpstr>
      <vt:lpstr>  Seelische Ursachen eines kranken Darms </vt:lpstr>
      <vt:lpstr>  Aufgaben der Darmflora </vt:lpstr>
      <vt:lpstr>  Allergien – Wenn der Körper rebelliert  </vt:lpstr>
      <vt:lpstr>  Darm </vt:lpstr>
      <vt:lpstr>             </vt:lpstr>
      <vt:lpstr>  Der Dickdarm </vt:lpstr>
      <vt:lpstr>PowerPoint-Präsentation</vt:lpstr>
      <vt:lpstr>  Darmbakterien – Immunsystem  </vt:lpstr>
      <vt:lpstr>  Darm </vt:lpstr>
      <vt:lpstr>  Darm </vt:lpstr>
      <vt:lpstr>  Darm </vt:lpstr>
      <vt:lpstr>  Die Grundlage des Lebens…   </vt:lpstr>
      <vt:lpstr>PowerPoint-Präsentation</vt:lpstr>
      <vt:lpstr>  So fangen wir an:  </vt:lpstr>
      <vt:lpstr>  Gut für den Darm </vt:lpstr>
      <vt:lpstr>  Qualität unserer Nahrung </vt:lpstr>
      <vt:lpstr>  Eußenheimer Manufaktur </vt:lpstr>
      <vt:lpstr>  Eußenheimer Manufaktur </vt:lpstr>
      <vt:lpstr>  gesunder Boden </vt:lpstr>
      <vt:lpstr>  gesunder Boden </vt:lpstr>
      <vt:lpstr>  gesunder Boden </vt:lpstr>
      <vt:lpstr>  Zitronenwasser </vt:lpstr>
      <vt:lpstr>  Wie kann ich meine Probleme vorzeitig erkennen? </vt:lpstr>
      <vt:lpstr>PowerPoint-Präsentation</vt:lpstr>
      <vt:lpstr>PowerPoint-Präsentation</vt:lpstr>
      <vt:lpstr>  Fragen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Eussenheimer Manufaktur</dc:creator>
  <cp:lastModifiedBy>Eussenheimer Manufaktur</cp:lastModifiedBy>
  <cp:revision>597</cp:revision>
  <dcterms:created xsi:type="dcterms:W3CDTF">2021-03-08T12:59:59Z</dcterms:created>
  <dcterms:modified xsi:type="dcterms:W3CDTF">2022-01-18T14:53:43Z</dcterms:modified>
</cp:coreProperties>
</file>