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8"/>
  </p:notesMasterIdLst>
  <p:sldIdLst>
    <p:sldId id="256" r:id="rId2"/>
    <p:sldId id="257" r:id="rId3"/>
    <p:sldId id="262" r:id="rId4"/>
    <p:sldId id="530" r:id="rId5"/>
    <p:sldId id="488" r:id="rId6"/>
    <p:sldId id="489" r:id="rId7"/>
    <p:sldId id="525" r:id="rId8"/>
    <p:sldId id="527" r:id="rId9"/>
    <p:sldId id="487" r:id="rId10"/>
    <p:sldId id="267" r:id="rId11"/>
    <p:sldId id="268" r:id="rId12"/>
    <p:sldId id="269" r:id="rId13"/>
    <p:sldId id="270" r:id="rId14"/>
    <p:sldId id="271" r:id="rId15"/>
    <p:sldId id="272" r:id="rId16"/>
    <p:sldId id="273" r:id="rId17"/>
    <p:sldId id="285" r:id="rId18"/>
    <p:sldId id="288" r:id="rId19"/>
    <p:sldId id="289" r:id="rId20"/>
    <p:sldId id="293" r:id="rId21"/>
    <p:sldId id="292" r:id="rId22"/>
    <p:sldId id="291" r:id="rId23"/>
    <p:sldId id="294" r:id="rId24"/>
    <p:sldId id="347" r:id="rId25"/>
    <p:sldId id="295" r:id="rId26"/>
    <p:sldId id="296" r:id="rId27"/>
    <p:sldId id="297" r:id="rId28"/>
    <p:sldId id="298" r:id="rId29"/>
    <p:sldId id="299" r:id="rId30"/>
    <p:sldId id="302" r:id="rId31"/>
    <p:sldId id="303" r:id="rId32"/>
    <p:sldId id="304" r:id="rId33"/>
    <p:sldId id="305" r:id="rId34"/>
    <p:sldId id="287" r:id="rId35"/>
    <p:sldId id="317" r:id="rId36"/>
    <p:sldId id="492" r:id="rId37"/>
    <p:sldId id="491" r:id="rId38"/>
    <p:sldId id="493" r:id="rId39"/>
    <p:sldId id="349" r:id="rId40"/>
    <p:sldId id="318" r:id="rId41"/>
    <p:sldId id="319" r:id="rId42"/>
    <p:sldId id="494" r:id="rId43"/>
    <p:sldId id="320" r:id="rId44"/>
    <p:sldId id="495" r:id="rId45"/>
    <p:sldId id="496" r:id="rId46"/>
    <p:sldId id="497" r:id="rId47"/>
    <p:sldId id="498" r:id="rId48"/>
    <p:sldId id="499" r:id="rId49"/>
    <p:sldId id="500" r:id="rId50"/>
    <p:sldId id="501" r:id="rId51"/>
    <p:sldId id="502" r:id="rId52"/>
    <p:sldId id="503" r:id="rId53"/>
    <p:sldId id="504" r:id="rId54"/>
    <p:sldId id="505" r:id="rId55"/>
    <p:sldId id="506" r:id="rId56"/>
    <p:sldId id="507" r:id="rId57"/>
    <p:sldId id="508" r:id="rId58"/>
    <p:sldId id="509" r:id="rId59"/>
    <p:sldId id="510" r:id="rId60"/>
    <p:sldId id="322" r:id="rId61"/>
    <p:sldId id="337" r:id="rId62"/>
    <p:sldId id="340" r:id="rId63"/>
    <p:sldId id="338" r:id="rId64"/>
    <p:sldId id="339" r:id="rId65"/>
    <p:sldId id="529" r:id="rId66"/>
    <p:sldId id="283" r:id="rId67"/>
    <p:sldId id="278" r:id="rId68"/>
    <p:sldId id="511" r:id="rId69"/>
    <p:sldId id="512" r:id="rId70"/>
    <p:sldId id="514" r:id="rId71"/>
    <p:sldId id="516" r:id="rId72"/>
    <p:sldId id="515" r:id="rId73"/>
    <p:sldId id="324" r:id="rId74"/>
    <p:sldId id="517" r:id="rId75"/>
    <p:sldId id="518" r:id="rId76"/>
    <p:sldId id="519" r:id="rId77"/>
    <p:sldId id="520" r:id="rId78"/>
    <p:sldId id="521" r:id="rId79"/>
    <p:sldId id="522" r:id="rId80"/>
    <p:sldId id="523" r:id="rId81"/>
    <p:sldId id="524" r:id="rId82"/>
    <p:sldId id="362" r:id="rId83"/>
    <p:sldId id="432" r:id="rId84"/>
    <p:sldId id="431" r:id="rId85"/>
    <p:sldId id="343" r:id="rId86"/>
    <p:sldId id="345" r:id="rId8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7547"/>
    <a:srgbClr val="385433"/>
    <a:srgbClr val="828F80"/>
    <a:srgbClr val="C5C3D0"/>
    <a:srgbClr val="817C99"/>
    <a:srgbClr val="C2C9C4"/>
    <a:srgbClr val="6F698B"/>
    <a:srgbClr val="F8E8C6"/>
    <a:srgbClr val="DCD593"/>
    <a:srgbClr val="DCD5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89"/>
    <p:restoredTop sz="92026"/>
  </p:normalViewPr>
  <p:slideViewPr>
    <p:cSldViewPr snapToGrid="0" snapToObjects="1">
      <p:cViewPr varScale="1">
        <p:scale>
          <a:sx n="130" d="100"/>
          <a:sy n="130" d="100"/>
        </p:scale>
        <p:origin x="192" y="36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10E43-70B2-DD4A-9C4B-F48215D13831}" type="datetimeFigureOut">
              <a:rPr lang="de-DE" smtClean="0"/>
              <a:pPr/>
              <a:t>18.01.22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14ACB1-A74B-3946-9A9F-0CCA928BEB54}" type="slidenum">
              <a:rPr lang="de-DE" smtClean="0"/>
              <a:pPr/>
              <a:t>‹Nr.›</a:t>
            </a:fld>
            <a:endParaRPr lang="de-DE"/>
          </a:p>
        </p:txBody>
      </p:sp>
    </p:spTree>
    <p:extLst>
      <p:ext uri="{BB962C8B-B14F-4D97-AF65-F5344CB8AC3E}">
        <p14:creationId xmlns:p14="http://schemas.microsoft.com/office/powerpoint/2010/main" val="3247333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2</a:t>
            </a:fld>
            <a:endParaRPr lang="de-DE"/>
          </a:p>
        </p:txBody>
      </p:sp>
    </p:spTree>
    <p:extLst>
      <p:ext uri="{BB962C8B-B14F-4D97-AF65-F5344CB8AC3E}">
        <p14:creationId xmlns:p14="http://schemas.microsoft.com/office/powerpoint/2010/main" val="2482115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8</a:t>
            </a:fld>
            <a:endParaRPr lang="de-DE"/>
          </a:p>
        </p:txBody>
      </p:sp>
    </p:spTree>
    <p:extLst>
      <p:ext uri="{BB962C8B-B14F-4D97-AF65-F5344CB8AC3E}">
        <p14:creationId xmlns:p14="http://schemas.microsoft.com/office/powerpoint/2010/main" val="10144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28</a:t>
            </a:fld>
            <a:endParaRPr lang="de-DE"/>
          </a:p>
        </p:txBody>
      </p:sp>
    </p:spTree>
    <p:extLst>
      <p:ext uri="{BB962C8B-B14F-4D97-AF65-F5344CB8AC3E}">
        <p14:creationId xmlns:p14="http://schemas.microsoft.com/office/powerpoint/2010/main" val="3502449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38</a:t>
            </a:fld>
            <a:endParaRPr lang="de-DE"/>
          </a:p>
        </p:txBody>
      </p:sp>
    </p:spTree>
    <p:extLst>
      <p:ext uri="{BB962C8B-B14F-4D97-AF65-F5344CB8AC3E}">
        <p14:creationId xmlns:p14="http://schemas.microsoft.com/office/powerpoint/2010/main" val="208036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Müsste die Grafik 93,4% nicht höher sein, als die 89,5?</a:t>
            </a:r>
          </a:p>
        </p:txBody>
      </p:sp>
      <p:sp>
        <p:nvSpPr>
          <p:cNvPr id="4" name="Foliennummernplatzhalter 3"/>
          <p:cNvSpPr>
            <a:spLocks noGrp="1"/>
          </p:cNvSpPr>
          <p:nvPr>
            <p:ph type="sldNum" sz="quarter" idx="5"/>
          </p:nvPr>
        </p:nvSpPr>
        <p:spPr/>
        <p:txBody>
          <a:bodyPr/>
          <a:lstStyle/>
          <a:p>
            <a:fld id="{2D14ACB1-A74B-3946-9A9F-0CCA928BEB54}" type="slidenum">
              <a:rPr lang="de-DE" smtClean="0"/>
              <a:pPr/>
              <a:t>39</a:t>
            </a:fld>
            <a:endParaRPr lang="de-DE"/>
          </a:p>
        </p:txBody>
      </p:sp>
    </p:spTree>
    <p:extLst>
      <p:ext uri="{BB962C8B-B14F-4D97-AF65-F5344CB8AC3E}">
        <p14:creationId xmlns:p14="http://schemas.microsoft.com/office/powerpoint/2010/main" val="2998551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p>
          <a:p>
            <a:r>
              <a:rPr lang="de-DE" sz="1200" dirty="0">
                <a:solidFill>
                  <a:srgbClr val="CC7547"/>
                </a:solidFill>
                <a:cs typeface="Rubik" pitchFamily="2" charset="-79"/>
              </a:rPr>
              <a:t>			                </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46</a:t>
            </a:fld>
            <a:endParaRPr lang="de-DE"/>
          </a:p>
        </p:txBody>
      </p:sp>
    </p:spTree>
    <p:extLst>
      <p:ext uri="{BB962C8B-B14F-4D97-AF65-F5344CB8AC3E}">
        <p14:creationId xmlns:p14="http://schemas.microsoft.com/office/powerpoint/2010/main" val="1346837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47</a:t>
            </a:fld>
            <a:endParaRPr lang="de-DE"/>
          </a:p>
        </p:txBody>
      </p:sp>
    </p:spTree>
    <p:extLst>
      <p:ext uri="{BB962C8B-B14F-4D97-AF65-F5344CB8AC3E}">
        <p14:creationId xmlns:p14="http://schemas.microsoft.com/office/powerpoint/2010/main" val="3378080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48</a:t>
            </a:fld>
            <a:endParaRPr lang="de-DE"/>
          </a:p>
        </p:txBody>
      </p:sp>
    </p:spTree>
    <p:extLst>
      <p:ext uri="{BB962C8B-B14F-4D97-AF65-F5344CB8AC3E}">
        <p14:creationId xmlns:p14="http://schemas.microsoft.com/office/powerpoint/2010/main" val="2450698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49</a:t>
            </a:fld>
            <a:endParaRPr lang="de-DE"/>
          </a:p>
        </p:txBody>
      </p:sp>
    </p:spTree>
    <p:extLst>
      <p:ext uri="{BB962C8B-B14F-4D97-AF65-F5344CB8AC3E}">
        <p14:creationId xmlns:p14="http://schemas.microsoft.com/office/powerpoint/2010/main" val="1304078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50</a:t>
            </a:fld>
            <a:endParaRPr lang="de-DE"/>
          </a:p>
        </p:txBody>
      </p:sp>
    </p:spTree>
    <p:extLst>
      <p:ext uri="{BB962C8B-B14F-4D97-AF65-F5344CB8AC3E}">
        <p14:creationId xmlns:p14="http://schemas.microsoft.com/office/powerpoint/2010/main" val="212201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51</a:t>
            </a:fld>
            <a:endParaRPr lang="de-DE"/>
          </a:p>
        </p:txBody>
      </p:sp>
    </p:spTree>
    <p:extLst>
      <p:ext uri="{BB962C8B-B14F-4D97-AF65-F5344CB8AC3E}">
        <p14:creationId xmlns:p14="http://schemas.microsoft.com/office/powerpoint/2010/main" val="3738720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52</a:t>
            </a:fld>
            <a:endParaRPr lang="de-DE"/>
          </a:p>
        </p:txBody>
      </p:sp>
    </p:spTree>
    <p:extLst>
      <p:ext uri="{BB962C8B-B14F-4D97-AF65-F5344CB8AC3E}">
        <p14:creationId xmlns:p14="http://schemas.microsoft.com/office/powerpoint/2010/main" val="750483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CC7547"/>
                </a:solidFill>
                <a:latin typeface="Rubik" pitchFamily="2" charset="-79"/>
                <a:cs typeface="Rubik" pitchFamily="2" charset="-79"/>
              </a:rPr>
              <a:t>Sie ist eine der vielen möglichen Erscheinungen, die eintreten, wenn das sprichwörtliche Fass endgültig am Überlaufen ist.</a:t>
            </a:r>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53</a:t>
            </a:fld>
            <a:endParaRPr lang="de-DE"/>
          </a:p>
        </p:txBody>
      </p:sp>
    </p:spTree>
    <p:extLst>
      <p:ext uri="{BB962C8B-B14F-4D97-AF65-F5344CB8AC3E}">
        <p14:creationId xmlns:p14="http://schemas.microsoft.com/office/powerpoint/2010/main" val="727531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D14ACB1-A74B-3946-9A9F-0CCA928BEB54}" type="slidenum">
              <a:rPr lang="de-DE" smtClean="0"/>
              <a:pPr/>
              <a:t>61</a:t>
            </a:fld>
            <a:endParaRPr lang="de-DE"/>
          </a:p>
        </p:txBody>
      </p:sp>
    </p:spTree>
    <p:extLst>
      <p:ext uri="{BB962C8B-B14F-4D97-AF65-F5344CB8AC3E}">
        <p14:creationId xmlns:p14="http://schemas.microsoft.com/office/powerpoint/2010/main" val="370924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A43426-C108-0B47-AB9A-8EADA64403C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C78D4E5-3D1D-AC48-99EA-07C787C2110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84812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990952-DE02-6643-9976-853F6C5D37E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0E58B69-A0D7-6542-91BD-C7401943EB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213636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B47AD1-19E2-1A43-8F7A-AE05A9CCA1A1}"/>
              </a:ext>
            </a:extLst>
          </p:cNvPr>
          <p:cNvSpPr>
            <a:spLocks noGrp="1"/>
          </p:cNvSpPr>
          <p:nvPr>
            <p:ph type="title"/>
          </p:nvPr>
        </p:nvSpPr>
        <p:spPr/>
        <p:txBody>
          <a:bodyPr/>
          <a:lstStyle/>
          <a:p>
            <a:r>
              <a:rPr lang="de-DE"/>
              <a:t>Mastertitelformat bearbeiten</a:t>
            </a:r>
          </a:p>
        </p:txBody>
      </p:sp>
      <p:sp>
        <p:nvSpPr>
          <p:cNvPr id="5" name="Foliennummernplatzhalter 4">
            <a:extLst>
              <a:ext uri="{FF2B5EF4-FFF2-40B4-BE49-F238E27FC236}">
                <a16:creationId xmlns:a16="http://schemas.microsoft.com/office/drawing/2014/main" id="{4F4D5CC9-2B9D-534E-9581-2782A8EC4270}"/>
              </a:ext>
            </a:extLst>
          </p:cNvPr>
          <p:cNvSpPr>
            <a:spLocks noGrp="1"/>
          </p:cNvSpPr>
          <p:nvPr>
            <p:ph type="sldNum" sz="quarter" idx="12"/>
          </p:nvPr>
        </p:nvSpPr>
        <p:spPr>
          <a:xfrm>
            <a:off x="8610600" y="6356350"/>
            <a:ext cx="2743200" cy="365125"/>
          </a:xfrm>
          <a:prstGeom prst="rect">
            <a:avLst/>
          </a:prstGeom>
        </p:spPr>
        <p:txBody>
          <a:bodyPr/>
          <a:lstStyle/>
          <a:p>
            <a:fld id="{C9FE1C47-0FEC-824E-855A-6B3DFE38C01A}" type="slidenum">
              <a:rPr lang="de-DE" smtClean="0"/>
              <a:pPr/>
              <a:t>‹Nr.›</a:t>
            </a:fld>
            <a:endParaRPr lang="de-DE"/>
          </a:p>
        </p:txBody>
      </p:sp>
    </p:spTree>
    <p:extLst>
      <p:ext uri="{BB962C8B-B14F-4D97-AF65-F5344CB8AC3E}">
        <p14:creationId xmlns:p14="http://schemas.microsoft.com/office/powerpoint/2010/main" val="375062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7" name="Textplatzhalter 6"/>
          <p:cNvSpPr>
            <a:spLocks noGrp="1"/>
          </p:cNvSpPr>
          <p:nvPr>
            <p:ph type="body" sz="quarter" idx="15"/>
          </p:nvPr>
        </p:nvSpPr>
        <p:spPr>
          <a:xfrm>
            <a:off x="838200" y="1801814"/>
            <a:ext cx="9124950" cy="386200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656224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C91F3822-CA57-ED43-A453-15CFDC4DEDEB}"/>
              </a:ext>
            </a:extLst>
          </p:cNvPr>
          <p:cNvPicPr>
            <a:picLocks noChangeAspect="1"/>
          </p:cNvPicPr>
          <p:nvPr userDrawn="1"/>
        </p:nvPicPr>
        <p:blipFill>
          <a:blip r:embed="rId6"/>
          <a:stretch>
            <a:fillRect/>
          </a:stretch>
        </p:blipFill>
        <p:spPr>
          <a:xfrm>
            <a:off x="10693743" y="5470327"/>
            <a:ext cx="1173138" cy="1176217"/>
          </a:xfrm>
          <a:prstGeom prst="rect">
            <a:avLst/>
          </a:prstGeom>
        </p:spPr>
      </p:pic>
      <p:sp>
        <p:nvSpPr>
          <p:cNvPr id="2" name="Titelplatzhalter 1">
            <a:extLst>
              <a:ext uri="{FF2B5EF4-FFF2-40B4-BE49-F238E27FC236}">
                <a16:creationId xmlns:a16="http://schemas.microsoft.com/office/drawing/2014/main" id="{1EFD2DB8-2E1C-414D-9E84-91CB4359B6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F62C0898-6787-DD4D-998E-5DA796C97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20708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4" r:id="rId3"/>
    <p:sldLayoutId id="2147483663" r:id="rId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www.em-bakterienfreunde.com/"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planet-wissen.de/natur/mikroorganismen/bakterien_urkeime_helfer_erreger/index.html" TargetMode="External"/><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emf"/><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0.emf"/><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1.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4.emf"/></Relationships>
</file>

<file path=ppt/slides/_rels/slide4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6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2.jpe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6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Layout" Target="../slideLayouts/slideLayout3.xml"/><Relationship Id="rId4" Type="http://schemas.openxmlformats.org/officeDocument/2006/relationships/hyperlink" Target="http://www.em-bakterienfreunde.co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48.emf"/><Relationship Id="rId4" Type="http://schemas.openxmlformats.org/officeDocument/2006/relationships/image" Target="../media/image37.emf"/></Relationships>
</file>

<file path=ppt/slides/_rels/slide7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hyperlink" Target="http://www.em-bakterienfreunde.com/" TargetMode="External"/><Relationship Id="rId1" Type="http://schemas.openxmlformats.org/officeDocument/2006/relationships/slideLayout" Target="../slideLayouts/slideLayout1.xml"/><Relationship Id="rId4" Type="http://schemas.openxmlformats.org/officeDocument/2006/relationships/image" Target="../media/image57.emf"/></Relationships>
</file>

<file path=ppt/slides/_rels/slide8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C11E51A-13C4-9F4B-9D64-BE8E70AEED1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46451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D018F2D4-BB46-0E40-8CD6-EE435ABADC9A}"/>
              </a:ext>
            </a:extLst>
          </p:cNvPr>
          <p:cNvCxnSpPr>
            <a:cxnSpLocks/>
          </p:cNvCxnSpPr>
          <p:nvPr/>
        </p:nvCxnSpPr>
        <p:spPr>
          <a:xfrm>
            <a:off x="-3030278" y="610408"/>
            <a:ext cx="8705487"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436452" y="459517"/>
            <a:ext cx="5659548" cy="366210"/>
          </a:xfrm>
        </p:spPr>
        <p:txBody>
          <a:bodyPr>
            <a:noAutofit/>
          </a:bodyPr>
          <a:lstStyle/>
          <a:p>
            <a:r>
              <a:rPr lang="de-DE" sz="1800" dirty="0">
                <a:solidFill>
                  <a:srgbClr val="385433"/>
                </a:solidFill>
                <a:latin typeface="Rubik Medium" pitchFamily="2" charset="-79"/>
                <a:cs typeface="Rubik Medium" pitchFamily="2" charset="-79"/>
              </a:rPr>
              <a:t>Säure-Basen-Haushalt - Basis der Gesundheit</a:t>
            </a:r>
            <a:endParaRPr lang="de-DE" sz="1800" dirty="0">
              <a:latin typeface="Rubik Medium" pitchFamily="2" charset="-79"/>
              <a:cs typeface="Rubik Medium" pitchFamily="2" charset="-79"/>
            </a:endParaRPr>
          </a:p>
        </p:txBody>
      </p:sp>
      <p:sp>
        <p:nvSpPr>
          <p:cNvPr id="3" name="Inhaltsplatzhalter 2">
            <a:extLst>
              <a:ext uri="{FF2B5EF4-FFF2-40B4-BE49-F238E27FC236}">
                <a16:creationId xmlns:a16="http://schemas.microsoft.com/office/drawing/2014/main" id="{4C3EFD29-AE3E-364B-9BE6-81E1EC3E2CDF}"/>
              </a:ext>
            </a:extLst>
          </p:cNvPr>
          <p:cNvSpPr>
            <a:spLocks noGrp="1"/>
          </p:cNvSpPr>
          <p:nvPr>
            <p:ph idx="1"/>
          </p:nvPr>
        </p:nvSpPr>
        <p:spPr>
          <a:xfrm>
            <a:off x="1570370" y="1228674"/>
            <a:ext cx="10515600" cy="5186916"/>
          </a:xfrm>
        </p:spPr>
        <p:txBody>
          <a:bodyPr>
            <a:normAutofit/>
          </a:bodyPr>
          <a:lstStyle/>
          <a:p>
            <a:pPr marL="0" indent="0">
              <a:buNone/>
            </a:pPr>
            <a:r>
              <a:rPr lang="de-DE" sz="2400" dirty="0">
                <a:solidFill>
                  <a:srgbClr val="385433"/>
                </a:solidFill>
                <a:latin typeface="Rubik" pitchFamily="2" charset="-79"/>
                <a:cs typeface="Rubik" pitchFamily="2" charset="-79"/>
              </a:rPr>
              <a:t>Vorstellung gemeinnütziger Verein EM Bakterienfreunde</a:t>
            </a:r>
          </a:p>
          <a:p>
            <a:pPr marL="0" indent="0">
              <a:buNone/>
            </a:pPr>
            <a:endParaRPr lang="de-DE" sz="2400" dirty="0">
              <a:solidFill>
                <a:srgbClr val="385433"/>
              </a:solidFill>
              <a:latin typeface="Rubik" pitchFamily="2" charset="-79"/>
              <a:cs typeface="Rubik" pitchFamily="2" charset="-79"/>
            </a:endParaRPr>
          </a:p>
          <a:p>
            <a:pPr marL="0" indent="0">
              <a:buNone/>
            </a:pPr>
            <a:r>
              <a:rPr lang="de-DE" sz="2400" dirty="0">
                <a:solidFill>
                  <a:srgbClr val="385433"/>
                </a:solidFill>
                <a:latin typeface="Rubik" pitchFamily="2" charset="-79"/>
                <a:cs typeface="Rubik" pitchFamily="2" charset="-79"/>
              </a:rPr>
              <a:t>Welche Rolle spielen EMs bei deiner Gesundheit?</a:t>
            </a:r>
          </a:p>
          <a:p>
            <a:pPr marL="0" indent="0">
              <a:buNone/>
            </a:pPr>
            <a:endParaRPr lang="de-DE" sz="2400" dirty="0">
              <a:solidFill>
                <a:srgbClr val="385433"/>
              </a:solidFill>
              <a:latin typeface="Rubik" pitchFamily="2" charset="-79"/>
              <a:cs typeface="Rubik" pitchFamily="2" charset="-79"/>
            </a:endParaRPr>
          </a:p>
          <a:p>
            <a:pPr marL="0" indent="0">
              <a:buNone/>
            </a:pPr>
            <a:r>
              <a:rPr lang="de-DE" sz="2400" dirty="0">
                <a:solidFill>
                  <a:srgbClr val="385433"/>
                </a:solidFill>
                <a:latin typeface="Rubik" pitchFamily="2" charset="-79"/>
                <a:cs typeface="Rubik" pitchFamily="2" charset="-79"/>
              </a:rPr>
              <a:t>Was sind Mikroorganismen?</a:t>
            </a:r>
          </a:p>
          <a:p>
            <a:pPr marL="0" indent="0">
              <a:buNone/>
            </a:pPr>
            <a:endParaRPr lang="de-DE" sz="2400" dirty="0">
              <a:solidFill>
                <a:srgbClr val="385433"/>
              </a:solidFill>
              <a:latin typeface="Rubik" pitchFamily="2" charset="-79"/>
              <a:cs typeface="Rubik" pitchFamily="2" charset="-79"/>
            </a:endParaRPr>
          </a:p>
          <a:p>
            <a:r>
              <a:rPr lang="de-DE" sz="2400" dirty="0">
                <a:solidFill>
                  <a:srgbClr val="385433"/>
                </a:solidFill>
                <a:latin typeface="Rubik" pitchFamily="2" charset="-79"/>
                <a:cs typeface="Rubik" pitchFamily="2" charset="-79"/>
              </a:rPr>
              <a:t>Der Gesundheitskreis</a:t>
            </a:r>
          </a:p>
          <a:p>
            <a:r>
              <a:rPr lang="de-DE" sz="2400" dirty="0">
                <a:solidFill>
                  <a:srgbClr val="385433"/>
                </a:solidFill>
                <a:latin typeface="Rubik" pitchFamily="2" charset="-79"/>
                <a:cs typeface="Rubik" pitchFamily="2" charset="-79"/>
              </a:rPr>
              <a:t>Bakterien</a:t>
            </a:r>
          </a:p>
          <a:p>
            <a:r>
              <a:rPr lang="de-DE" sz="2400" dirty="0">
                <a:solidFill>
                  <a:srgbClr val="385433"/>
                </a:solidFill>
                <a:latin typeface="Rubik" pitchFamily="2" charset="-79"/>
                <a:cs typeface="Rubik" pitchFamily="2" charset="-79"/>
              </a:rPr>
              <a:t>Säure-Basen-Haushalt</a:t>
            </a:r>
          </a:p>
          <a:p>
            <a:pPr marL="0" indent="0">
              <a:buNone/>
            </a:pPr>
            <a:br>
              <a:rPr lang="de-DE" sz="2400" dirty="0">
                <a:solidFill>
                  <a:srgbClr val="385433"/>
                </a:solidFill>
                <a:latin typeface="Rubik" pitchFamily="2" charset="-79"/>
                <a:cs typeface="Rubik" pitchFamily="2" charset="-79"/>
              </a:rPr>
            </a:br>
            <a:r>
              <a:rPr lang="de-DE" sz="2400" dirty="0">
                <a:solidFill>
                  <a:srgbClr val="385433"/>
                </a:solidFill>
                <a:latin typeface="Rubik" pitchFamily="2" charset="-79"/>
                <a:cs typeface="Rubik" pitchFamily="2" charset="-79"/>
              </a:rPr>
              <a:t>Fragen</a:t>
            </a:r>
          </a:p>
          <a:p>
            <a:endParaRPr lang="de-DE" dirty="0"/>
          </a:p>
        </p:txBody>
      </p:sp>
    </p:spTree>
    <p:extLst>
      <p:ext uri="{BB962C8B-B14F-4D97-AF65-F5344CB8AC3E}">
        <p14:creationId xmlns:p14="http://schemas.microsoft.com/office/powerpoint/2010/main" val="993891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DB47F228-41CA-204F-8525-25F050D2FEA2}"/>
              </a:ext>
            </a:extLst>
          </p:cNvPr>
          <p:cNvCxnSpPr>
            <a:cxnSpLocks/>
          </p:cNvCxnSpPr>
          <p:nvPr/>
        </p:nvCxnSpPr>
        <p:spPr>
          <a:xfrm>
            <a:off x="7952274" y="117428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7891314" y="831052"/>
            <a:ext cx="2394905"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700" b="1" dirty="0">
                <a:solidFill>
                  <a:srgbClr val="385433"/>
                </a:solidFill>
                <a:latin typeface="Philosopher" pitchFamily="2" charset="77"/>
                <a:cs typeface="Heebo" pitchFamily="2" charset="-79"/>
              </a:rPr>
              <a:t>Jürgen Amthor</a:t>
            </a:r>
            <a:br>
              <a:rPr lang="de-DE" sz="2700" b="1" dirty="0">
                <a:solidFill>
                  <a:srgbClr val="385433"/>
                </a:solidFill>
                <a:latin typeface="Philosopher" pitchFamily="2" charset="77"/>
                <a:cs typeface="Heebo" pitchFamily="2" charset="-79"/>
              </a:rPr>
            </a:br>
            <a:endParaRPr lang="de-DE" dirty="0"/>
          </a:p>
        </p:txBody>
      </p:sp>
      <p:sp>
        <p:nvSpPr>
          <p:cNvPr id="13" name="Rechteck 12">
            <a:extLst>
              <a:ext uri="{FF2B5EF4-FFF2-40B4-BE49-F238E27FC236}">
                <a16:creationId xmlns:a16="http://schemas.microsoft.com/office/drawing/2014/main" id="{2C62DCA5-DF33-9F40-90BA-034CC2748D1C}"/>
              </a:ext>
            </a:extLst>
          </p:cNvPr>
          <p:cNvSpPr/>
          <p:nvPr/>
        </p:nvSpPr>
        <p:spPr>
          <a:xfrm>
            <a:off x="7280909" y="1924039"/>
            <a:ext cx="4374279" cy="1785104"/>
          </a:xfrm>
          <a:prstGeom prst="rect">
            <a:avLst/>
          </a:prstGeom>
        </p:spPr>
        <p:txBody>
          <a:bodyPr wrap="square">
            <a:spAutoFit/>
          </a:bodyPr>
          <a:lstStyle/>
          <a:p>
            <a:pPr marL="285750" indent="-285750">
              <a:buFont typeface="Arial" panose="020B0604020202020204" pitchFamily="34" charset="0"/>
              <a:buChar char="•"/>
            </a:pPr>
            <a:r>
              <a:rPr lang="de-DE" sz="1400" dirty="0">
                <a:solidFill>
                  <a:srgbClr val="385433"/>
                </a:solidFill>
                <a:latin typeface="Rubik" pitchFamily="2" charset="-79"/>
                <a:cs typeface="Rubik" pitchFamily="2" charset="-79"/>
              </a:rPr>
              <a:t>Gründer der </a:t>
            </a:r>
            <a:r>
              <a:rPr lang="de-DE" sz="1400" dirty="0" err="1">
                <a:solidFill>
                  <a:srgbClr val="385433"/>
                </a:solidFill>
                <a:latin typeface="Rubik" pitchFamily="2" charset="-79"/>
                <a:cs typeface="Rubik" pitchFamily="2" charset="-79"/>
              </a:rPr>
              <a:t>Eußenheimer</a:t>
            </a:r>
            <a:r>
              <a:rPr lang="de-DE" sz="1400" dirty="0">
                <a:solidFill>
                  <a:srgbClr val="385433"/>
                </a:solidFill>
                <a:latin typeface="Rubik" pitchFamily="2" charset="-79"/>
                <a:cs typeface="Rubik" pitchFamily="2" charset="-79"/>
              </a:rPr>
              <a:t> Manufaktur</a:t>
            </a:r>
          </a:p>
          <a:p>
            <a:pPr marL="285750" indent="-285750">
              <a:buFont typeface="Arial" panose="020B0604020202020204" pitchFamily="34" charset="0"/>
              <a:buChar char="•"/>
            </a:pPr>
            <a:r>
              <a:rPr lang="de-DE" sz="1400" dirty="0">
                <a:solidFill>
                  <a:srgbClr val="385433"/>
                </a:solidFill>
                <a:effectLst/>
                <a:latin typeface="Rubik" pitchFamily="2" charset="-79"/>
                <a:cs typeface="Rubik" pitchFamily="2" charset="-79"/>
              </a:rPr>
              <a:t>Produktentwickler</a:t>
            </a:r>
          </a:p>
          <a:p>
            <a:pPr marL="285750" indent="-285750">
              <a:buFont typeface="Arial" panose="020B0604020202020204" pitchFamily="34" charset="0"/>
              <a:buChar char="•"/>
            </a:pPr>
            <a:r>
              <a:rPr lang="de-DE" sz="1400" dirty="0">
                <a:solidFill>
                  <a:srgbClr val="385433"/>
                </a:solidFill>
                <a:latin typeface="Rubik" pitchFamily="2" charset="-79"/>
                <a:cs typeface="Rubik" pitchFamily="2" charset="-79"/>
              </a:rPr>
              <a:t>Gründer und Vorstand des gemeinnützigen Vereins EM Bakterienfreunde </a:t>
            </a:r>
          </a:p>
          <a:p>
            <a:pPr marL="285750" indent="-285750">
              <a:buFont typeface="Arial" panose="020B0604020202020204" pitchFamily="34" charset="0"/>
              <a:buChar char="•"/>
            </a:pPr>
            <a:endParaRPr lang="de-DE" dirty="0">
              <a:solidFill>
                <a:srgbClr val="385433"/>
              </a:solidFill>
              <a:latin typeface="Heebo" pitchFamily="2" charset="-79"/>
              <a:cs typeface="Heebo" pitchFamily="2" charset="-79"/>
            </a:endParaRPr>
          </a:p>
          <a:p>
            <a:r>
              <a:rPr lang="de-DE" dirty="0" err="1">
                <a:solidFill>
                  <a:srgbClr val="385433"/>
                </a:solidFill>
                <a:latin typeface="Rubik Light" pitchFamily="2" charset="-79"/>
                <a:cs typeface="Rubik Light" pitchFamily="2" charset="-79"/>
              </a:rPr>
              <a:t>info@em-bakterienfreunde.com</a:t>
            </a:r>
            <a:endParaRPr lang="de-DE" dirty="0">
              <a:solidFill>
                <a:srgbClr val="385433"/>
              </a:solidFill>
              <a:latin typeface="Rubik Light" pitchFamily="2" charset="-79"/>
              <a:cs typeface="Rubik Light" pitchFamily="2" charset="-79"/>
            </a:endParaRPr>
          </a:p>
          <a:p>
            <a:pPr marL="285750" indent="-285750">
              <a:buFont typeface="Arial" panose="020B0604020202020204" pitchFamily="34" charset="0"/>
              <a:buChar char="•"/>
            </a:pPr>
            <a:endParaRPr lang="de-DE" dirty="0">
              <a:solidFill>
                <a:srgbClr val="385433"/>
              </a:solidFill>
              <a:effectLst/>
              <a:latin typeface="Heebo" pitchFamily="2" charset="-79"/>
              <a:cs typeface="Heebo" pitchFamily="2" charset="-79"/>
            </a:endParaRPr>
          </a:p>
        </p:txBody>
      </p:sp>
      <p:sp>
        <p:nvSpPr>
          <p:cNvPr id="5" name="Rechteck 4">
            <a:extLst>
              <a:ext uri="{FF2B5EF4-FFF2-40B4-BE49-F238E27FC236}">
                <a16:creationId xmlns:a16="http://schemas.microsoft.com/office/drawing/2014/main" id="{C2C50628-2F32-F64F-86B5-BDA04B014597}"/>
              </a:ext>
            </a:extLst>
          </p:cNvPr>
          <p:cNvSpPr/>
          <p:nvPr/>
        </p:nvSpPr>
        <p:spPr>
          <a:xfrm>
            <a:off x="7323513" y="3770389"/>
            <a:ext cx="4171801" cy="2308324"/>
          </a:xfrm>
          <a:prstGeom prst="rect">
            <a:avLst/>
          </a:prstGeom>
        </p:spPr>
        <p:txBody>
          <a:bodyPr wrap="square">
            <a:spAutoFit/>
          </a:bodyPr>
          <a:lstStyle/>
          <a:p>
            <a:r>
              <a:rPr lang="de-DE" sz="2400" i="1" dirty="0">
                <a:solidFill>
                  <a:srgbClr val="385433"/>
                </a:solidFill>
                <a:latin typeface="Rubik" pitchFamily="2" charset="-79"/>
                <a:cs typeface="Rubik" pitchFamily="2" charset="-79"/>
              </a:rPr>
              <a:t>„Wir möchten Menschen helfen, gesund zu bleiben oder zu werden.</a:t>
            </a:r>
            <a:br>
              <a:rPr lang="de-DE" sz="2400" i="1" dirty="0">
                <a:solidFill>
                  <a:srgbClr val="385433"/>
                </a:solidFill>
                <a:latin typeface="Rubik" pitchFamily="2" charset="-79"/>
                <a:cs typeface="Rubik" pitchFamily="2" charset="-79"/>
              </a:rPr>
            </a:br>
            <a:r>
              <a:rPr lang="de-DE" sz="2400" i="1" dirty="0">
                <a:solidFill>
                  <a:srgbClr val="385433"/>
                </a:solidFill>
                <a:latin typeface="Rubik" pitchFamily="2" charset="-79"/>
                <a:cs typeface="Rubik" pitchFamily="2" charset="-79"/>
              </a:rPr>
              <a:t>Das liegt uns am Herzen und bereitet uns die größte Freude.“</a:t>
            </a:r>
            <a:endParaRPr lang="de-DE" sz="2400" i="1" u="none" strike="noStrike" dirty="0">
              <a:solidFill>
                <a:srgbClr val="385433"/>
              </a:solidFill>
              <a:effectLst/>
              <a:latin typeface="Rubik" pitchFamily="2" charset="-79"/>
              <a:cs typeface="Rubik" pitchFamily="2" charset="-79"/>
            </a:endParaRPr>
          </a:p>
        </p:txBody>
      </p:sp>
      <p:pic>
        <p:nvPicPr>
          <p:cNvPr id="4" name="Grafik 3">
            <a:extLst>
              <a:ext uri="{FF2B5EF4-FFF2-40B4-BE49-F238E27FC236}">
                <a16:creationId xmlns:a16="http://schemas.microsoft.com/office/drawing/2014/main" id="{F1E9E8A7-7BCD-A141-8E15-DC4E5886D8F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2826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71307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6290206"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Gemeinnütziger Verein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841885" y="244198"/>
            <a:ext cx="326243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FAB652F5-8A38-F748-A4D6-5E793E0960CC}"/>
              </a:ext>
            </a:extLst>
          </p:cNvPr>
          <p:cNvSpPr/>
          <p:nvPr/>
        </p:nvSpPr>
        <p:spPr>
          <a:xfrm>
            <a:off x="874907" y="5970593"/>
            <a:ext cx="4209425" cy="276999"/>
          </a:xfrm>
          <a:prstGeom prst="rect">
            <a:avLst/>
          </a:prstGeom>
        </p:spPr>
        <p:txBody>
          <a:bodyPr wrap="square">
            <a:spAutoFit/>
          </a:bodyPr>
          <a:lstStyle/>
          <a:p>
            <a:r>
              <a:rPr lang="de-DE" sz="1200" dirty="0">
                <a:solidFill>
                  <a:srgbClr val="828F80"/>
                </a:solidFill>
                <a:latin typeface="Rubik" pitchFamily="2" charset="-79"/>
                <a:cs typeface="Rubik" pitchFamily="2" charset="-79"/>
              </a:rPr>
              <a:t>2021 gegründet von Jürgen Amthor</a:t>
            </a:r>
          </a:p>
        </p:txBody>
      </p:sp>
      <p:pic>
        <p:nvPicPr>
          <p:cNvPr id="9" name="Grafik 8">
            <a:extLst>
              <a:ext uri="{FF2B5EF4-FFF2-40B4-BE49-F238E27FC236}">
                <a16:creationId xmlns:a16="http://schemas.microsoft.com/office/drawing/2014/main" id="{11897A2A-E25F-2B48-B753-248C298519E5}"/>
              </a:ext>
            </a:extLst>
          </p:cNvPr>
          <p:cNvPicPr>
            <a:picLocks noChangeAspect="1"/>
          </p:cNvPicPr>
          <p:nvPr/>
        </p:nvPicPr>
        <p:blipFill>
          <a:blip r:embed="rId2"/>
          <a:stretch>
            <a:fillRect/>
          </a:stretch>
        </p:blipFill>
        <p:spPr>
          <a:xfrm>
            <a:off x="608207" y="5970593"/>
            <a:ext cx="266700" cy="266700"/>
          </a:xfrm>
          <a:prstGeom prst="rect">
            <a:avLst/>
          </a:prstGeom>
        </p:spPr>
      </p:pic>
      <p:pic>
        <p:nvPicPr>
          <p:cNvPr id="7" name="Grafik 6">
            <a:extLst>
              <a:ext uri="{FF2B5EF4-FFF2-40B4-BE49-F238E27FC236}">
                <a16:creationId xmlns:a16="http://schemas.microsoft.com/office/drawing/2014/main" id="{CA369B75-F77B-C045-96D8-5AD5927C33B3}"/>
              </a:ext>
            </a:extLst>
          </p:cNvPr>
          <p:cNvPicPr>
            <a:picLocks noChangeAspect="1"/>
          </p:cNvPicPr>
          <p:nvPr/>
        </p:nvPicPr>
        <p:blipFill>
          <a:blip r:embed="rId3"/>
          <a:stretch>
            <a:fillRect/>
          </a:stretch>
        </p:blipFill>
        <p:spPr>
          <a:xfrm>
            <a:off x="2806296" y="2437179"/>
            <a:ext cx="6579407" cy="1983642"/>
          </a:xfrm>
          <a:prstGeom prst="rect">
            <a:avLst/>
          </a:prstGeom>
        </p:spPr>
      </p:pic>
    </p:spTree>
    <p:extLst>
      <p:ext uri="{BB962C8B-B14F-4D97-AF65-F5344CB8AC3E}">
        <p14:creationId xmlns:p14="http://schemas.microsoft.com/office/powerpoint/2010/main" val="358958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125960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939871"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Ziele des Vereins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
        <p:nvSpPr>
          <p:cNvPr id="4" name="Rechteck 3">
            <a:extLst>
              <a:ext uri="{FF2B5EF4-FFF2-40B4-BE49-F238E27FC236}">
                <a16:creationId xmlns:a16="http://schemas.microsoft.com/office/drawing/2014/main" id="{39355A97-4A7B-6E4E-A73A-DBA786EAD54B}"/>
              </a:ext>
            </a:extLst>
          </p:cNvPr>
          <p:cNvSpPr/>
          <p:nvPr/>
        </p:nvSpPr>
        <p:spPr>
          <a:xfrm>
            <a:off x="1724553" y="1997839"/>
            <a:ext cx="9037675" cy="2862322"/>
          </a:xfrm>
          <a:prstGeom prst="rect">
            <a:avLst/>
          </a:prstGeom>
        </p:spPr>
        <p:txBody>
          <a:bodyPr wrap="square">
            <a:spAutoFit/>
          </a:bodyPr>
          <a:lstStyle/>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Verbreitung der Effektiven Mikroorganismen </a:t>
            </a:r>
            <a:r>
              <a:rPr lang="de-DE" sz="2000" b="1" i="1" dirty="0">
                <a:solidFill>
                  <a:srgbClr val="828F80"/>
                </a:solidFill>
                <a:latin typeface="Rubik" pitchFamily="2" charset="-79"/>
                <a:cs typeface="Rubik" pitchFamily="2" charset="-79"/>
              </a:rPr>
              <a:t>weltweit</a:t>
            </a:r>
          </a:p>
          <a:p>
            <a:pPr marL="285750" indent="-285750">
              <a:buFont typeface="Arial" panose="020B0604020202020204" pitchFamily="34" charset="0"/>
              <a:buChar char="•"/>
            </a:pPr>
            <a:r>
              <a:rPr lang="de-DE" sz="2000" b="1" i="1" dirty="0">
                <a:solidFill>
                  <a:srgbClr val="828F80"/>
                </a:solidFill>
                <a:latin typeface="Rubik" pitchFamily="2" charset="-79"/>
                <a:cs typeface="Rubik" pitchFamily="2" charset="-79"/>
              </a:rPr>
              <a:t>Gemeinnützige Projekte </a:t>
            </a:r>
            <a:r>
              <a:rPr lang="de-DE" sz="2000" dirty="0">
                <a:solidFill>
                  <a:srgbClr val="828F80"/>
                </a:solidFill>
                <a:latin typeface="Rubik" pitchFamily="2" charset="-79"/>
                <a:cs typeface="Rubik" pitchFamily="2" charset="-79"/>
              </a:rPr>
              <a:t>weltweit</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Forschung- und Entwicklung für eine </a:t>
            </a:r>
            <a:r>
              <a:rPr lang="de-DE" sz="2000" b="1" i="1" dirty="0">
                <a:solidFill>
                  <a:srgbClr val="828F80"/>
                </a:solidFill>
                <a:latin typeface="Rubik" pitchFamily="2" charset="-79"/>
                <a:cs typeface="Rubik" pitchFamily="2" charset="-79"/>
              </a:rPr>
              <a:t>nachhaltigere und bessere Welt</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Unterstützung von nachhaltigen Projekten im </a:t>
            </a:r>
            <a:r>
              <a:rPr lang="de-DE" sz="2000" b="1" i="1" dirty="0">
                <a:solidFill>
                  <a:srgbClr val="828F80"/>
                </a:solidFill>
                <a:latin typeface="Rubik" pitchFamily="2" charset="-79"/>
                <a:cs typeface="Rubik" pitchFamily="2" charset="-79"/>
              </a:rPr>
              <a:t>Bereich Gesundheit, Garten, Landwirtschaft, Umwelt </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Erfahrungsaustausch und Zusammenführung von Gleichgesinnten</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Vorträge, Schulungen und Seminare weltweit</a:t>
            </a:r>
          </a:p>
          <a:p>
            <a:pPr marL="285750" indent="-285750">
              <a:buFont typeface="Arial" panose="020B0604020202020204" pitchFamily="34" charset="0"/>
              <a:buChar char="•"/>
            </a:pPr>
            <a:r>
              <a:rPr lang="de-DE" sz="2000" b="1" i="1" dirty="0">
                <a:solidFill>
                  <a:srgbClr val="828F80"/>
                </a:solidFill>
                <a:latin typeface="Rubik" pitchFamily="2" charset="-79"/>
                <a:cs typeface="Rubik" pitchFamily="2" charset="-79"/>
              </a:rPr>
              <a:t>Zusammenarbeit</a:t>
            </a:r>
            <a:r>
              <a:rPr lang="de-DE" sz="2000" dirty="0">
                <a:solidFill>
                  <a:srgbClr val="828F80"/>
                </a:solidFill>
                <a:latin typeface="Rubik" pitchFamily="2" charset="-79"/>
                <a:cs typeface="Rubik" pitchFamily="2" charset="-79"/>
              </a:rPr>
              <a:t> mit anderen Vereinen, Universitäten und Institutionen</a:t>
            </a:r>
          </a:p>
          <a:p>
            <a:pPr marL="285750" indent="-285750">
              <a:buFont typeface="Arial" panose="020B0604020202020204" pitchFamily="34" charset="0"/>
              <a:buChar char="•"/>
            </a:pPr>
            <a:r>
              <a:rPr lang="de-DE" sz="2000" dirty="0">
                <a:solidFill>
                  <a:srgbClr val="828F80"/>
                </a:solidFill>
                <a:latin typeface="Rubik" pitchFamily="2" charset="-79"/>
                <a:cs typeface="Rubik" pitchFamily="2" charset="-79"/>
              </a:rPr>
              <a:t>Publikationen von </a:t>
            </a:r>
            <a:r>
              <a:rPr lang="de-DE" sz="2000" b="1" i="1" dirty="0">
                <a:solidFill>
                  <a:srgbClr val="828F80"/>
                </a:solidFill>
                <a:latin typeface="Rubik" pitchFamily="2" charset="-79"/>
                <a:cs typeface="Rubik" pitchFamily="2" charset="-79"/>
              </a:rPr>
              <a:t>Studien und neuesten Erkenntnissen </a:t>
            </a:r>
          </a:p>
        </p:txBody>
      </p:sp>
    </p:spTree>
    <p:extLst>
      <p:ext uri="{BB962C8B-B14F-4D97-AF65-F5344CB8AC3E}">
        <p14:creationId xmlns:p14="http://schemas.microsoft.com/office/powerpoint/2010/main" val="275528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Person enthält.&#10;&#10;Automatisch generierte Beschreibung">
            <a:extLst>
              <a:ext uri="{FF2B5EF4-FFF2-40B4-BE49-F238E27FC236}">
                <a16:creationId xmlns:a16="http://schemas.microsoft.com/office/drawing/2014/main" id="{30296C46-5BFD-704D-8514-A9E4228A430E}"/>
              </a:ext>
            </a:extLst>
          </p:cNvPr>
          <p:cNvPicPr>
            <a:picLocks noChangeAspect="1"/>
          </p:cNvPicPr>
          <p:nvPr/>
        </p:nvPicPr>
        <p:blipFill>
          <a:blip r:embed="rId2"/>
          <a:stretch>
            <a:fillRect/>
          </a:stretch>
        </p:blipFill>
        <p:spPr>
          <a:xfrm>
            <a:off x="2450193" y="-865962"/>
            <a:ext cx="9334032" cy="5250393"/>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pic>
        <p:nvPicPr>
          <p:cNvPr id="9" name="Grafik 8" descr="Ein Bild, das Text enthält.&#10;&#10;Automatisch generierte Beschreibung">
            <a:extLst>
              <a:ext uri="{FF2B5EF4-FFF2-40B4-BE49-F238E27FC236}">
                <a16:creationId xmlns:a16="http://schemas.microsoft.com/office/drawing/2014/main" id="{61C0228F-AE49-1940-AA27-126DBC170335}"/>
              </a:ext>
            </a:extLst>
          </p:cNvPr>
          <p:cNvPicPr>
            <a:picLocks noChangeAspect="1"/>
          </p:cNvPicPr>
          <p:nvPr/>
        </p:nvPicPr>
        <p:blipFill>
          <a:blip r:embed="rId3"/>
          <a:stretch>
            <a:fillRect/>
          </a:stretch>
        </p:blipFill>
        <p:spPr>
          <a:xfrm>
            <a:off x="-1431610" y="937137"/>
            <a:ext cx="9045004" cy="5087815"/>
          </a:xfrm>
          <a:prstGeom prst="rect">
            <a:avLst/>
          </a:prstGeom>
        </p:spPr>
      </p:pic>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221189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5556559"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Projekte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12" name="Rechteck 11">
            <a:extLst>
              <a:ext uri="{FF2B5EF4-FFF2-40B4-BE49-F238E27FC236}">
                <a16:creationId xmlns:a16="http://schemas.microsoft.com/office/drawing/2014/main" id="{672FF89C-0323-114C-9394-9AB76AB4EF60}"/>
              </a:ext>
            </a:extLst>
          </p:cNvPr>
          <p:cNvSpPr/>
          <p:nvPr/>
        </p:nvSpPr>
        <p:spPr>
          <a:xfrm>
            <a:off x="874907" y="5970593"/>
            <a:ext cx="4209425" cy="276999"/>
          </a:xfrm>
          <a:prstGeom prst="rect">
            <a:avLst/>
          </a:prstGeom>
        </p:spPr>
        <p:txBody>
          <a:bodyPr wrap="square">
            <a:spAutoFit/>
          </a:bodyPr>
          <a:lstStyle/>
          <a:p>
            <a:r>
              <a:rPr lang="de-DE" sz="1200" dirty="0">
                <a:solidFill>
                  <a:srgbClr val="828F80"/>
                </a:solidFill>
                <a:latin typeface="Rubik" pitchFamily="2" charset="-79"/>
                <a:cs typeface="Rubik" pitchFamily="2" charset="-79"/>
              </a:rPr>
              <a:t>Terra </a:t>
            </a:r>
            <a:r>
              <a:rPr lang="de-DE" sz="1200" dirty="0" err="1">
                <a:solidFill>
                  <a:srgbClr val="828F80"/>
                </a:solidFill>
                <a:latin typeface="Rubik" pitchFamily="2" charset="-79"/>
                <a:cs typeface="Rubik" pitchFamily="2" charset="-79"/>
              </a:rPr>
              <a:t>Preta</a:t>
            </a:r>
            <a:r>
              <a:rPr lang="de-DE" sz="1200" dirty="0">
                <a:solidFill>
                  <a:srgbClr val="828F80"/>
                </a:solidFill>
                <a:latin typeface="Rubik" pitchFamily="2" charset="-79"/>
                <a:cs typeface="Rubik" pitchFamily="2" charset="-79"/>
              </a:rPr>
              <a:t> Projekt in Nepal</a:t>
            </a:r>
          </a:p>
        </p:txBody>
      </p:sp>
      <p:sp>
        <p:nvSpPr>
          <p:cNvPr id="14" name="Rechteck 13">
            <a:extLst>
              <a:ext uri="{FF2B5EF4-FFF2-40B4-BE49-F238E27FC236}">
                <a16:creationId xmlns:a16="http://schemas.microsoft.com/office/drawing/2014/main" id="{1D868419-8FA9-3A49-BC08-95ED5C855CA1}"/>
              </a:ext>
            </a:extLst>
          </p:cNvPr>
          <p:cNvSpPr/>
          <p:nvPr/>
        </p:nvSpPr>
        <p:spPr>
          <a:xfrm>
            <a:off x="8037707" y="4481763"/>
            <a:ext cx="4209425" cy="276999"/>
          </a:xfrm>
          <a:prstGeom prst="rect">
            <a:avLst/>
          </a:prstGeom>
        </p:spPr>
        <p:txBody>
          <a:bodyPr wrap="square">
            <a:spAutoFit/>
          </a:bodyPr>
          <a:lstStyle/>
          <a:p>
            <a:r>
              <a:rPr lang="de-DE" sz="1200" dirty="0">
                <a:solidFill>
                  <a:srgbClr val="828F80"/>
                </a:solidFill>
                <a:latin typeface="Rubik" pitchFamily="2" charset="-79"/>
                <a:cs typeface="Rubik" pitchFamily="2" charset="-79"/>
              </a:rPr>
              <a:t>Bevorstehendes Projekt in Eritrea</a:t>
            </a:r>
          </a:p>
        </p:txBody>
      </p:sp>
    </p:spTree>
    <p:extLst>
      <p:ext uri="{BB962C8B-B14F-4D97-AF65-F5344CB8AC3E}">
        <p14:creationId xmlns:p14="http://schemas.microsoft.com/office/powerpoint/2010/main" val="1116240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54722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5556559"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gemeinnütziger Verein EM Bakterienfreunde</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
        <p:nvSpPr>
          <p:cNvPr id="7" name="Rechteck 6">
            <a:extLst>
              <a:ext uri="{FF2B5EF4-FFF2-40B4-BE49-F238E27FC236}">
                <a16:creationId xmlns:a16="http://schemas.microsoft.com/office/drawing/2014/main" id="{49E75D4C-C3EF-8A47-A5A5-F3B24F5D162D}"/>
              </a:ext>
            </a:extLst>
          </p:cNvPr>
          <p:cNvSpPr/>
          <p:nvPr/>
        </p:nvSpPr>
        <p:spPr>
          <a:xfrm>
            <a:off x="4102394" y="3075057"/>
            <a:ext cx="4292009" cy="707886"/>
          </a:xfrm>
          <a:prstGeom prst="rect">
            <a:avLst/>
          </a:prstGeom>
        </p:spPr>
        <p:txBody>
          <a:bodyPr wrap="square">
            <a:spAutoFit/>
          </a:bodyPr>
          <a:lstStyle/>
          <a:p>
            <a:r>
              <a:rPr lang="de-DE" sz="2000" dirty="0">
                <a:solidFill>
                  <a:srgbClr val="828F80"/>
                </a:solidFill>
                <a:latin typeface="Rubik" pitchFamily="2" charset="-79"/>
                <a:cs typeface="Rubik" pitchFamily="2" charset="-79"/>
                <a:hlinkClick r:id="rId2">
                  <a:extLst>
                    <a:ext uri="{A12FA001-AC4F-418D-AE19-62706E023703}">
                      <ahyp:hlinkClr xmlns:ahyp="http://schemas.microsoft.com/office/drawing/2018/hyperlinkcolor" val="tx"/>
                    </a:ext>
                  </a:extLst>
                </a:hlinkClick>
              </a:rPr>
              <a:t>www.em-bakterienfreunde.com</a:t>
            </a:r>
            <a:endParaRPr lang="de-DE" sz="2000" dirty="0">
              <a:solidFill>
                <a:srgbClr val="828F80"/>
              </a:solidFill>
              <a:latin typeface="Rubik" pitchFamily="2" charset="-79"/>
              <a:cs typeface="Rubik" pitchFamily="2" charset="-79"/>
            </a:endParaRPr>
          </a:p>
          <a:p>
            <a:r>
              <a:rPr lang="de-DE" sz="2000" dirty="0" err="1">
                <a:solidFill>
                  <a:srgbClr val="828F80"/>
                </a:solidFill>
                <a:latin typeface="Rubik" pitchFamily="2" charset="-79"/>
                <a:cs typeface="Rubik" pitchFamily="2" charset="-79"/>
              </a:rPr>
              <a:t>info@em-bakterienfreunde.com</a:t>
            </a:r>
            <a:endParaRPr lang="de-DE" sz="2000" dirty="0">
              <a:solidFill>
                <a:srgbClr val="828F80"/>
              </a:solidFill>
              <a:latin typeface="Rubik" pitchFamily="2" charset="-79"/>
              <a:cs typeface="Rubik" pitchFamily="2" charset="-79"/>
            </a:endParaRPr>
          </a:p>
        </p:txBody>
      </p:sp>
    </p:spTree>
    <p:extLst>
      <p:ext uri="{BB962C8B-B14F-4D97-AF65-F5344CB8AC3E}">
        <p14:creationId xmlns:p14="http://schemas.microsoft.com/office/powerpoint/2010/main" val="178440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61123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Bakterienfreunde</a:t>
            </a:r>
            <a:br>
              <a:rPr lang="de-DE" dirty="0"/>
            </a:br>
            <a:endParaRPr lang="de-DE" dirty="0"/>
          </a:p>
        </p:txBody>
      </p:sp>
      <p:sp>
        <p:nvSpPr>
          <p:cNvPr id="2" name="Rechteck 1">
            <a:extLst>
              <a:ext uri="{FF2B5EF4-FFF2-40B4-BE49-F238E27FC236}">
                <a16:creationId xmlns:a16="http://schemas.microsoft.com/office/drawing/2014/main" id="{C9744841-FB91-AD45-9614-634E427753B4}"/>
              </a:ext>
            </a:extLst>
          </p:cNvPr>
          <p:cNvSpPr/>
          <p:nvPr/>
        </p:nvSpPr>
        <p:spPr>
          <a:xfrm>
            <a:off x="614111" y="1328819"/>
            <a:ext cx="2010487" cy="323165"/>
          </a:xfrm>
          <a:prstGeom prst="rect">
            <a:avLst/>
          </a:prstGeom>
        </p:spPr>
        <p:txBody>
          <a:bodyPr wrap="none">
            <a:spAutoFit/>
          </a:bodyPr>
          <a:lstStyle/>
          <a:p>
            <a:r>
              <a:rPr lang="de-DE" sz="1500" b="1" dirty="0">
                <a:solidFill>
                  <a:srgbClr val="385433"/>
                </a:solidFill>
                <a:latin typeface="Rubik" pitchFamily="2" charset="-79"/>
                <a:cs typeface="Rubik" pitchFamily="2" charset="-79"/>
              </a:rPr>
              <a:t>Ärztinnen und Ärzte</a:t>
            </a:r>
            <a:endParaRPr lang="de-DE" sz="1500" b="1" dirty="0">
              <a:solidFill>
                <a:srgbClr val="385433"/>
              </a:solidFill>
              <a:effectLst/>
              <a:latin typeface="Rubik" pitchFamily="2" charset="-79"/>
              <a:cs typeface="Rubik" pitchFamily="2" charset="-79"/>
            </a:endParaRPr>
          </a:p>
        </p:txBody>
      </p:sp>
      <p:sp>
        <p:nvSpPr>
          <p:cNvPr id="5" name="Rechteck 4">
            <a:extLst>
              <a:ext uri="{FF2B5EF4-FFF2-40B4-BE49-F238E27FC236}">
                <a16:creationId xmlns:a16="http://schemas.microsoft.com/office/drawing/2014/main" id="{DFECD15B-E69C-7F45-8C28-AF7BC46CBDD3}"/>
              </a:ext>
            </a:extLst>
          </p:cNvPr>
          <p:cNvSpPr/>
          <p:nvPr/>
        </p:nvSpPr>
        <p:spPr>
          <a:xfrm>
            <a:off x="598241" y="1642296"/>
            <a:ext cx="1830790" cy="553998"/>
          </a:xfrm>
          <a:prstGeom prst="rect">
            <a:avLst/>
          </a:prstGeom>
        </p:spPr>
        <p:txBody>
          <a:bodyPr wrap="square">
            <a:spAutoFit/>
          </a:bodyPr>
          <a:lstStyle/>
          <a:p>
            <a:r>
              <a:rPr lang="de-DE" sz="1500" dirty="0">
                <a:solidFill>
                  <a:srgbClr val="385433"/>
                </a:solidFill>
                <a:latin typeface="Rubik" pitchFamily="2" charset="-79"/>
                <a:cs typeface="Rubik" pitchFamily="2" charset="-79"/>
              </a:rPr>
              <a:t>Dr. med. Sabine </a:t>
            </a:r>
            <a:r>
              <a:rPr lang="de-DE" sz="1500" dirty="0" err="1">
                <a:solidFill>
                  <a:srgbClr val="385433"/>
                </a:solidFill>
                <a:latin typeface="Rubik" pitchFamily="2" charset="-79"/>
                <a:cs typeface="Rubik" pitchFamily="2" charset="-79"/>
              </a:rPr>
              <a:t>Fauth-Vergote</a:t>
            </a:r>
            <a:endParaRPr lang="de-DE" sz="1500" dirty="0">
              <a:solidFill>
                <a:srgbClr val="385433"/>
              </a:solidFill>
              <a:effectLst/>
              <a:latin typeface="Rubik" pitchFamily="2" charset="-79"/>
              <a:cs typeface="Rubik" pitchFamily="2" charset="-79"/>
            </a:endParaRPr>
          </a:p>
        </p:txBody>
      </p:sp>
      <p:sp>
        <p:nvSpPr>
          <p:cNvPr id="9" name="Rechteck 8">
            <a:extLst>
              <a:ext uri="{FF2B5EF4-FFF2-40B4-BE49-F238E27FC236}">
                <a16:creationId xmlns:a16="http://schemas.microsoft.com/office/drawing/2014/main" id="{9AEB8A30-17D5-1145-BA34-EA285D9BF2AC}"/>
              </a:ext>
            </a:extLst>
          </p:cNvPr>
          <p:cNvSpPr/>
          <p:nvPr/>
        </p:nvSpPr>
        <p:spPr>
          <a:xfrm>
            <a:off x="614111" y="2192101"/>
            <a:ext cx="870751" cy="276999"/>
          </a:xfrm>
          <a:prstGeom prst="rect">
            <a:avLst/>
          </a:prstGeom>
        </p:spPr>
        <p:txBody>
          <a:bodyPr wrap="none">
            <a:spAutoFit/>
          </a:bodyPr>
          <a:lstStyle/>
          <a:p>
            <a:r>
              <a:rPr lang="de-DE" sz="1200" dirty="0">
                <a:solidFill>
                  <a:srgbClr val="828F80"/>
                </a:solidFill>
                <a:latin typeface="Rubik" pitchFamily="2" charset="-79"/>
                <a:cs typeface="Rubik" pitchFamily="2" charset="-79"/>
              </a:rPr>
              <a:t>Würzburg</a:t>
            </a:r>
            <a:endParaRPr lang="de-DE" sz="1200" dirty="0">
              <a:solidFill>
                <a:srgbClr val="828F80"/>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A3BDF16B-08D0-8849-8742-A30688D824BE}"/>
              </a:ext>
            </a:extLst>
          </p:cNvPr>
          <p:cNvSpPr/>
          <p:nvPr/>
        </p:nvSpPr>
        <p:spPr>
          <a:xfrm>
            <a:off x="614111" y="2460631"/>
            <a:ext cx="1476686"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med. </a:t>
            </a:r>
            <a:r>
              <a:rPr lang="de-DE" sz="1500" dirty="0" err="1">
                <a:solidFill>
                  <a:srgbClr val="385433"/>
                </a:solidFill>
                <a:latin typeface="Rubik" pitchFamily="2" charset="-79"/>
                <a:cs typeface="Rubik" pitchFamily="2" charset="-79"/>
              </a:rPr>
              <a:t>Rybol</a:t>
            </a:r>
            <a:endParaRPr lang="de-DE" sz="1500" dirty="0">
              <a:solidFill>
                <a:srgbClr val="385433"/>
              </a:solidFill>
              <a:effectLst/>
              <a:latin typeface="Rubik" pitchFamily="2" charset="-79"/>
              <a:cs typeface="Rubik" pitchFamily="2" charset="-79"/>
            </a:endParaRPr>
          </a:p>
        </p:txBody>
      </p:sp>
      <p:sp>
        <p:nvSpPr>
          <p:cNvPr id="11" name="Rechteck 10">
            <a:extLst>
              <a:ext uri="{FF2B5EF4-FFF2-40B4-BE49-F238E27FC236}">
                <a16:creationId xmlns:a16="http://schemas.microsoft.com/office/drawing/2014/main" id="{709A05BC-7320-244E-BF4B-5C6964D08D2F}"/>
              </a:ext>
            </a:extLst>
          </p:cNvPr>
          <p:cNvSpPr/>
          <p:nvPr/>
        </p:nvSpPr>
        <p:spPr>
          <a:xfrm>
            <a:off x="614111" y="2759732"/>
            <a:ext cx="510076" cy="276999"/>
          </a:xfrm>
          <a:prstGeom prst="rect">
            <a:avLst/>
          </a:prstGeom>
        </p:spPr>
        <p:txBody>
          <a:bodyPr wrap="none">
            <a:spAutoFit/>
          </a:bodyPr>
          <a:lstStyle/>
          <a:p>
            <a:r>
              <a:rPr lang="de-DE" sz="1200" dirty="0">
                <a:solidFill>
                  <a:srgbClr val="828F80"/>
                </a:solidFill>
                <a:latin typeface="Rubik" pitchFamily="2" charset="-79"/>
                <a:cs typeface="Rubik" pitchFamily="2" charset="-79"/>
              </a:rPr>
              <a:t>Lohr</a:t>
            </a:r>
            <a:endParaRPr lang="de-DE" sz="1200" dirty="0">
              <a:solidFill>
                <a:srgbClr val="828F80"/>
              </a:solidFill>
              <a:effectLst/>
              <a:latin typeface="Rubik" pitchFamily="2" charset="-79"/>
              <a:cs typeface="Rubik" pitchFamily="2" charset="-79"/>
            </a:endParaRPr>
          </a:p>
        </p:txBody>
      </p:sp>
      <p:sp>
        <p:nvSpPr>
          <p:cNvPr id="12" name="Rechteck 11">
            <a:extLst>
              <a:ext uri="{FF2B5EF4-FFF2-40B4-BE49-F238E27FC236}">
                <a16:creationId xmlns:a16="http://schemas.microsoft.com/office/drawing/2014/main" id="{56F4A247-E6DE-E14F-A573-270C3F57FDD0}"/>
              </a:ext>
            </a:extLst>
          </p:cNvPr>
          <p:cNvSpPr/>
          <p:nvPr/>
        </p:nvSpPr>
        <p:spPr>
          <a:xfrm>
            <a:off x="614111" y="3027043"/>
            <a:ext cx="165942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med. Haas‭ ‬</a:t>
            </a:r>
            <a:endParaRPr lang="de-DE" sz="1500" dirty="0">
              <a:solidFill>
                <a:srgbClr val="385433"/>
              </a:solidFill>
              <a:effectLst/>
              <a:latin typeface="Rubik" pitchFamily="2" charset="-79"/>
              <a:cs typeface="Rubik" pitchFamily="2" charset="-79"/>
            </a:endParaRPr>
          </a:p>
        </p:txBody>
      </p:sp>
      <p:sp>
        <p:nvSpPr>
          <p:cNvPr id="14" name="Rechteck 13">
            <a:extLst>
              <a:ext uri="{FF2B5EF4-FFF2-40B4-BE49-F238E27FC236}">
                <a16:creationId xmlns:a16="http://schemas.microsoft.com/office/drawing/2014/main" id="{92BE3BF6-7F1D-954F-827B-2A42E0EF6DD4}"/>
              </a:ext>
            </a:extLst>
          </p:cNvPr>
          <p:cNvSpPr/>
          <p:nvPr/>
        </p:nvSpPr>
        <p:spPr>
          <a:xfrm>
            <a:off x="614111" y="3342122"/>
            <a:ext cx="1896673" cy="276999"/>
          </a:xfrm>
          <a:prstGeom prst="rect">
            <a:avLst/>
          </a:prstGeom>
        </p:spPr>
        <p:txBody>
          <a:bodyPr wrap="none">
            <a:spAutoFit/>
          </a:bodyPr>
          <a:lstStyle/>
          <a:p>
            <a:r>
              <a:rPr lang="de-DE" sz="1200" dirty="0">
                <a:solidFill>
                  <a:srgbClr val="828F80"/>
                </a:solidFill>
                <a:latin typeface="Rubik" pitchFamily="2" charset="-79"/>
                <a:cs typeface="Rubik" pitchFamily="2" charset="-79"/>
              </a:rPr>
              <a:t>Tumorzentrum Hoechst</a:t>
            </a:r>
            <a:endParaRPr lang="de-DE" sz="1200" dirty="0">
              <a:solidFill>
                <a:srgbClr val="828F80"/>
              </a:solidFill>
              <a:effectLst/>
              <a:latin typeface="Rubik" pitchFamily="2" charset="-79"/>
              <a:cs typeface="Rubik" pitchFamily="2" charset="-79"/>
            </a:endParaRPr>
          </a:p>
        </p:txBody>
      </p:sp>
      <p:sp>
        <p:nvSpPr>
          <p:cNvPr id="15" name="Rechteck 14">
            <a:extLst>
              <a:ext uri="{FF2B5EF4-FFF2-40B4-BE49-F238E27FC236}">
                <a16:creationId xmlns:a16="http://schemas.microsoft.com/office/drawing/2014/main" id="{C6963868-98E3-3A4A-80B1-90EADEA0788F}"/>
              </a:ext>
            </a:extLst>
          </p:cNvPr>
          <p:cNvSpPr/>
          <p:nvPr/>
        </p:nvSpPr>
        <p:spPr>
          <a:xfrm>
            <a:off x="614111" y="3679663"/>
            <a:ext cx="156004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med. </a:t>
            </a:r>
            <a:r>
              <a:rPr lang="de-DE" sz="1500" dirty="0" err="1">
                <a:solidFill>
                  <a:srgbClr val="385433"/>
                </a:solidFill>
                <a:latin typeface="Rubik" pitchFamily="2" charset="-79"/>
                <a:cs typeface="Rubik" pitchFamily="2" charset="-79"/>
              </a:rPr>
              <a:t>Brüms</a:t>
            </a:r>
            <a:endParaRPr lang="de-DE" sz="1500" dirty="0">
              <a:solidFill>
                <a:srgbClr val="385433"/>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14C7D306-F01B-0D46-B9EB-916C2F2B5E03}"/>
              </a:ext>
            </a:extLst>
          </p:cNvPr>
          <p:cNvSpPr/>
          <p:nvPr/>
        </p:nvSpPr>
        <p:spPr>
          <a:xfrm>
            <a:off x="614111" y="4089778"/>
            <a:ext cx="147989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Dr. </a:t>
            </a:r>
            <a:r>
              <a:rPr lang="de-DE" sz="1500" dirty="0" err="1">
                <a:solidFill>
                  <a:srgbClr val="385433"/>
                </a:solidFill>
                <a:latin typeface="Rubik" pitchFamily="2" charset="-79"/>
                <a:cs typeface="Rubik" pitchFamily="2" charset="-79"/>
              </a:rPr>
              <a:t>Weth</a:t>
            </a:r>
            <a:r>
              <a:rPr lang="de-DE" sz="1500" dirty="0">
                <a:solidFill>
                  <a:srgbClr val="385433"/>
                </a:solidFill>
                <a:latin typeface="Rubik" pitchFamily="2" charset="-79"/>
                <a:cs typeface="Rubik" pitchFamily="2" charset="-79"/>
              </a:rPr>
              <a:t>‭ ‬</a:t>
            </a:r>
            <a:endParaRPr lang="de-DE" sz="1500" dirty="0">
              <a:solidFill>
                <a:srgbClr val="385433"/>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057D3A29-C009-744F-83B2-44E66C775EDD}"/>
              </a:ext>
            </a:extLst>
          </p:cNvPr>
          <p:cNvSpPr/>
          <p:nvPr/>
        </p:nvSpPr>
        <p:spPr>
          <a:xfrm>
            <a:off x="614111" y="4448691"/>
            <a:ext cx="118974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Bad Kissingen</a:t>
            </a:r>
            <a:endParaRPr lang="de-DE" sz="1200" dirty="0">
              <a:solidFill>
                <a:srgbClr val="828F80"/>
              </a:solidFill>
              <a:effectLst/>
              <a:latin typeface="Rubik" pitchFamily="2" charset="-79"/>
              <a:cs typeface="Rubik" pitchFamily="2" charset="-79"/>
            </a:endParaRPr>
          </a:p>
        </p:txBody>
      </p:sp>
      <p:sp>
        <p:nvSpPr>
          <p:cNvPr id="18" name="Rechteck 17">
            <a:extLst>
              <a:ext uri="{FF2B5EF4-FFF2-40B4-BE49-F238E27FC236}">
                <a16:creationId xmlns:a16="http://schemas.microsoft.com/office/drawing/2014/main" id="{07416635-421D-004E-963F-0AB2C27EB824}"/>
              </a:ext>
            </a:extLst>
          </p:cNvPr>
          <p:cNvSpPr/>
          <p:nvPr/>
        </p:nvSpPr>
        <p:spPr>
          <a:xfrm>
            <a:off x="614111" y="4817653"/>
            <a:ext cx="86433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u.v.m. ‬</a:t>
            </a:r>
            <a:endParaRPr lang="de-DE" sz="1500" dirty="0">
              <a:solidFill>
                <a:srgbClr val="385433"/>
              </a:solidFill>
              <a:effectLst/>
              <a:latin typeface="Rubik" pitchFamily="2" charset="-79"/>
              <a:cs typeface="Rubik" pitchFamily="2" charset="-79"/>
            </a:endParaRPr>
          </a:p>
        </p:txBody>
      </p:sp>
      <p:sp>
        <p:nvSpPr>
          <p:cNvPr id="19" name="Rechteck 18">
            <a:extLst>
              <a:ext uri="{FF2B5EF4-FFF2-40B4-BE49-F238E27FC236}">
                <a16:creationId xmlns:a16="http://schemas.microsoft.com/office/drawing/2014/main" id="{5F6E253A-A896-E54D-A852-BABBBA2F2DF0}"/>
              </a:ext>
            </a:extLst>
          </p:cNvPr>
          <p:cNvSpPr/>
          <p:nvPr/>
        </p:nvSpPr>
        <p:spPr>
          <a:xfrm>
            <a:off x="2992456" y="1328818"/>
            <a:ext cx="2064989" cy="323165"/>
          </a:xfrm>
          <a:prstGeom prst="rect">
            <a:avLst/>
          </a:prstGeom>
        </p:spPr>
        <p:txBody>
          <a:bodyPr wrap="none">
            <a:spAutoFit/>
          </a:bodyPr>
          <a:lstStyle/>
          <a:p>
            <a:r>
              <a:rPr lang="de-DE" sz="1500" b="1" dirty="0">
                <a:solidFill>
                  <a:srgbClr val="385433"/>
                </a:solidFill>
                <a:latin typeface="Rubik" pitchFamily="2" charset="-79"/>
                <a:cs typeface="Rubik" pitchFamily="2" charset="-79"/>
              </a:rPr>
              <a:t>Heilpraktiker*innen</a:t>
            </a:r>
            <a:endParaRPr lang="de-DE" sz="1500" b="1" dirty="0">
              <a:solidFill>
                <a:srgbClr val="385433"/>
              </a:solidFill>
              <a:effectLst/>
              <a:latin typeface="Rubik" pitchFamily="2" charset="-79"/>
              <a:cs typeface="Rubik" pitchFamily="2" charset="-79"/>
            </a:endParaRPr>
          </a:p>
        </p:txBody>
      </p:sp>
      <p:sp>
        <p:nvSpPr>
          <p:cNvPr id="20" name="Rechteck 19">
            <a:extLst>
              <a:ext uri="{FF2B5EF4-FFF2-40B4-BE49-F238E27FC236}">
                <a16:creationId xmlns:a16="http://schemas.microsoft.com/office/drawing/2014/main" id="{965F5AAC-1224-0D41-9A2F-61FA89C13F03}"/>
              </a:ext>
            </a:extLst>
          </p:cNvPr>
          <p:cNvSpPr/>
          <p:nvPr/>
        </p:nvSpPr>
        <p:spPr>
          <a:xfrm>
            <a:off x="2992456" y="1651983"/>
            <a:ext cx="1289135" cy="323165"/>
          </a:xfrm>
          <a:prstGeom prst="rect">
            <a:avLst/>
          </a:prstGeom>
        </p:spPr>
        <p:txBody>
          <a:bodyPr wrap="none">
            <a:spAutoFit/>
          </a:bodyPr>
          <a:lstStyle/>
          <a:p>
            <a:r>
              <a:rPr lang="de-DE" sz="1500" dirty="0">
                <a:solidFill>
                  <a:srgbClr val="385433"/>
                </a:solidFill>
                <a:latin typeface="Rubik" pitchFamily="2" charset="-79"/>
                <a:cs typeface="Rubik" pitchFamily="2" charset="-79"/>
              </a:rPr>
              <a:t>Verena </a:t>
            </a:r>
            <a:r>
              <a:rPr lang="de-DE" sz="1500" dirty="0" err="1">
                <a:solidFill>
                  <a:srgbClr val="385433"/>
                </a:solidFill>
                <a:latin typeface="Rubik" pitchFamily="2" charset="-79"/>
                <a:cs typeface="Rubik" pitchFamily="2" charset="-79"/>
              </a:rPr>
              <a:t>Böer</a:t>
            </a:r>
            <a:endParaRPr lang="de-DE" sz="1500" dirty="0">
              <a:solidFill>
                <a:srgbClr val="385433"/>
              </a:solidFill>
              <a:effectLst/>
              <a:latin typeface="Rubik" pitchFamily="2" charset="-79"/>
              <a:cs typeface="Rubik" pitchFamily="2" charset="-79"/>
            </a:endParaRPr>
          </a:p>
        </p:txBody>
      </p:sp>
      <p:sp>
        <p:nvSpPr>
          <p:cNvPr id="21" name="Rechteck 20">
            <a:extLst>
              <a:ext uri="{FF2B5EF4-FFF2-40B4-BE49-F238E27FC236}">
                <a16:creationId xmlns:a16="http://schemas.microsoft.com/office/drawing/2014/main" id="{5A2C6DE8-485A-1C4A-8870-96784E161AB9}"/>
              </a:ext>
            </a:extLst>
          </p:cNvPr>
          <p:cNvSpPr/>
          <p:nvPr/>
        </p:nvSpPr>
        <p:spPr>
          <a:xfrm>
            <a:off x="2998172" y="1965461"/>
            <a:ext cx="1378904" cy="276999"/>
          </a:xfrm>
          <a:prstGeom prst="rect">
            <a:avLst/>
          </a:prstGeom>
        </p:spPr>
        <p:txBody>
          <a:bodyPr wrap="none">
            <a:spAutoFit/>
          </a:bodyPr>
          <a:lstStyle/>
          <a:p>
            <a:r>
              <a:rPr lang="de-DE" sz="1200" dirty="0" err="1">
                <a:solidFill>
                  <a:srgbClr val="828F80"/>
                </a:solidFill>
                <a:latin typeface="Rubik" pitchFamily="2" charset="-79"/>
                <a:cs typeface="Rubik" pitchFamily="2" charset="-79"/>
              </a:rPr>
              <a:t>Waldbüttelbrunn</a:t>
            </a:r>
            <a:endParaRPr lang="de-DE" sz="1200" dirty="0">
              <a:solidFill>
                <a:srgbClr val="828F80"/>
              </a:solidFill>
              <a:effectLst/>
              <a:latin typeface="Rubik" pitchFamily="2" charset="-79"/>
              <a:cs typeface="Rubik" pitchFamily="2" charset="-79"/>
            </a:endParaRPr>
          </a:p>
        </p:txBody>
      </p:sp>
      <p:sp>
        <p:nvSpPr>
          <p:cNvPr id="22" name="Rechteck 21">
            <a:extLst>
              <a:ext uri="{FF2B5EF4-FFF2-40B4-BE49-F238E27FC236}">
                <a16:creationId xmlns:a16="http://schemas.microsoft.com/office/drawing/2014/main" id="{C8D918E6-D17A-DC4C-B01E-9E6B6E00A503}"/>
              </a:ext>
            </a:extLst>
          </p:cNvPr>
          <p:cNvSpPr/>
          <p:nvPr/>
        </p:nvSpPr>
        <p:spPr>
          <a:xfrm>
            <a:off x="2992456" y="2290972"/>
            <a:ext cx="150233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Anja </a:t>
            </a:r>
            <a:r>
              <a:rPr lang="de-DE" sz="1500" dirty="0" err="1">
                <a:solidFill>
                  <a:srgbClr val="385433"/>
                </a:solidFill>
                <a:latin typeface="Rubik" pitchFamily="2" charset="-79"/>
                <a:cs typeface="Rubik" pitchFamily="2" charset="-79"/>
              </a:rPr>
              <a:t>Kleinhenz</a:t>
            </a:r>
            <a:endParaRPr lang="de-DE" sz="1500" dirty="0">
              <a:solidFill>
                <a:srgbClr val="385433"/>
              </a:solidFill>
              <a:effectLst/>
              <a:latin typeface="Rubik" pitchFamily="2" charset="-79"/>
              <a:cs typeface="Rubik" pitchFamily="2" charset="-79"/>
            </a:endParaRPr>
          </a:p>
        </p:txBody>
      </p:sp>
      <p:sp>
        <p:nvSpPr>
          <p:cNvPr id="23" name="Rechteck 22">
            <a:extLst>
              <a:ext uri="{FF2B5EF4-FFF2-40B4-BE49-F238E27FC236}">
                <a16:creationId xmlns:a16="http://schemas.microsoft.com/office/drawing/2014/main" id="{DCB05B8C-6F09-0D4D-B0C7-180D437FF50F}"/>
              </a:ext>
            </a:extLst>
          </p:cNvPr>
          <p:cNvSpPr/>
          <p:nvPr/>
        </p:nvSpPr>
        <p:spPr>
          <a:xfrm>
            <a:off x="2992456" y="2647143"/>
            <a:ext cx="118974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Bad Kissingen</a:t>
            </a:r>
            <a:endParaRPr lang="de-DE" sz="1200" dirty="0">
              <a:solidFill>
                <a:srgbClr val="828F80"/>
              </a:solidFill>
              <a:effectLst/>
              <a:latin typeface="Rubik" pitchFamily="2" charset="-79"/>
              <a:cs typeface="Rubik" pitchFamily="2" charset="-79"/>
            </a:endParaRPr>
          </a:p>
        </p:txBody>
      </p:sp>
      <p:sp>
        <p:nvSpPr>
          <p:cNvPr id="24" name="Rechteck 23">
            <a:extLst>
              <a:ext uri="{FF2B5EF4-FFF2-40B4-BE49-F238E27FC236}">
                <a16:creationId xmlns:a16="http://schemas.microsoft.com/office/drawing/2014/main" id="{BE5A2023-A0A3-BF4D-972F-DA2B3B002D36}"/>
              </a:ext>
            </a:extLst>
          </p:cNvPr>
          <p:cNvSpPr/>
          <p:nvPr/>
        </p:nvSpPr>
        <p:spPr>
          <a:xfrm>
            <a:off x="2992456" y="2951770"/>
            <a:ext cx="1778051" cy="323165"/>
          </a:xfrm>
          <a:prstGeom prst="rect">
            <a:avLst/>
          </a:prstGeom>
        </p:spPr>
        <p:txBody>
          <a:bodyPr wrap="none">
            <a:spAutoFit/>
          </a:bodyPr>
          <a:lstStyle/>
          <a:p>
            <a:r>
              <a:rPr lang="de-DE" sz="1500" dirty="0">
                <a:solidFill>
                  <a:srgbClr val="385433"/>
                </a:solidFill>
                <a:latin typeface="Rubik" pitchFamily="2" charset="-79"/>
                <a:cs typeface="Rubik" pitchFamily="2" charset="-79"/>
              </a:rPr>
              <a:t>Andreas </a:t>
            </a:r>
            <a:r>
              <a:rPr lang="de-DE" sz="1500" dirty="0" err="1">
                <a:solidFill>
                  <a:srgbClr val="385433"/>
                </a:solidFill>
                <a:latin typeface="Rubik" pitchFamily="2" charset="-79"/>
                <a:cs typeface="Rubik" pitchFamily="2" charset="-79"/>
              </a:rPr>
              <a:t>Keßler</a:t>
            </a:r>
            <a:r>
              <a:rPr lang="de-DE" sz="1500" dirty="0">
                <a:solidFill>
                  <a:srgbClr val="385433"/>
                </a:solidFill>
                <a:latin typeface="Rubik" pitchFamily="2" charset="-79"/>
                <a:cs typeface="Rubik" pitchFamily="2" charset="-79"/>
              </a:rPr>
              <a:t>‭ ‬</a:t>
            </a:r>
            <a:endParaRPr lang="de-DE" sz="1500" dirty="0">
              <a:solidFill>
                <a:srgbClr val="385433"/>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28B291EA-DE17-A44D-A067-C56D430DB4D7}"/>
              </a:ext>
            </a:extLst>
          </p:cNvPr>
          <p:cNvSpPr/>
          <p:nvPr/>
        </p:nvSpPr>
        <p:spPr>
          <a:xfrm>
            <a:off x="2992456" y="3265248"/>
            <a:ext cx="861133" cy="276999"/>
          </a:xfrm>
          <a:prstGeom prst="rect">
            <a:avLst/>
          </a:prstGeom>
        </p:spPr>
        <p:txBody>
          <a:bodyPr wrap="none">
            <a:spAutoFit/>
          </a:bodyPr>
          <a:lstStyle/>
          <a:p>
            <a:r>
              <a:rPr lang="de-DE" sz="1200" dirty="0" err="1">
                <a:solidFill>
                  <a:srgbClr val="828F80"/>
                </a:solidFill>
                <a:latin typeface="Rubik" pitchFamily="2" charset="-79"/>
                <a:cs typeface="Rubik" pitchFamily="2" charset="-79"/>
              </a:rPr>
              <a:t>Ramsthal</a:t>
            </a:r>
            <a:endParaRPr lang="de-DE" sz="1200" dirty="0">
              <a:solidFill>
                <a:srgbClr val="828F80"/>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993D9094-B97D-C940-BB92-ED2EB8C63B49}"/>
              </a:ext>
            </a:extLst>
          </p:cNvPr>
          <p:cNvSpPr/>
          <p:nvPr/>
        </p:nvSpPr>
        <p:spPr>
          <a:xfrm>
            <a:off x="2973220" y="3581549"/>
            <a:ext cx="132440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Sabine Höhn</a:t>
            </a:r>
            <a:endParaRPr lang="de-DE" sz="1500" dirty="0">
              <a:solidFill>
                <a:srgbClr val="385433"/>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7064124A-DA26-AD41-8E79-3563263E1590}"/>
              </a:ext>
            </a:extLst>
          </p:cNvPr>
          <p:cNvSpPr/>
          <p:nvPr/>
        </p:nvSpPr>
        <p:spPr>
          <a:xfrm>
            <a:off x="2992456" y="3891554"/>
            <a:ext cx="2074607" cy="276999"/>
          </a:xfrm>
          <a:prstGeom prst="rect">
            <a:avLst/>
          </a:prstGeom>
        </p:spPr>
        <p:txBody>
          <a:bodyPr wrap="none">
            <a:spAutoFit/>
          </a:bodyPr>
          <a:lstStyle/>
          <a:p>
            <a:r>
              <a:rPr lang="de-DE" sz="1200" dirty="0">
                <a:solidFill>
                  <a:srgbClr val="828F80"/>
                </a:solidFill>
                <a:latin typeface="Rubik" pitchFamily="2" charset="-79"/>
                <a:cs typeface="Rubik" pitchFamily="2" charset="-79"/>
              </a:rPr>
              <a:t>Flörsbachtal-</a:t>
            </a:r>
            <a:r>
              <a:rPr lang="de-DE" sz="1200" dirty="0" err="1">
                <a:solidFill>
                  <a:srgbClr val="828F80"/>
                </a:solidFill>
                <a:latin typeface="Rubik" pitchFamily="2" charset="-79"/>
                <a:cs typeface="Rubik" pitchFamily="2" charset="-79"/>
              </a:rPr>
              <a:t>Lohrhaupten</a:t>
            </a:r>
            <a:endParaRPr lang="de-DE" sz="1200" dirty="0">
              <a:solidFill>
                <a:srgbClr val="828F80"/>
              </a:solidFill>
              <a:effectLst/>
              <a:latin typeface="Rubik" pitchFamily="2" charset="-79"/>
              <a:cs typeface="Rubik" pitchFamily="2" charset="-79"/>
            </a:endParaRPr>
          </a:p>
        </p:txBody>
      </p:sp>
      <p:sp>
        <p:nvSpPr>
          <p:cNvPr id="28" name="Rechteck 27">
            <a:extLst>
              <a:ext uri="{FF2B5EF4-FFF2-40B4-BE49-F238E27FC236}">
                <a16:creationId xmlns:a16="http://schemas.microsoft.com/office/drawing/2014/main" id="{B773A936-0B52-C04F-9065-9F6747C39B7A}"/>
              </a:ext>
            </a:extLst>
          </p:cNvPr>
          <p:cNvSpPr/>
          <p:nvPr/>
        </p:nvSpPr>
        <p:spPr>
          <a:xfrm>
            <a:off x="2980547" y="4207378"/>
            <a:ext cx="1614545" cy="323165"/>
          </a:xfrm>
          <a:prstGeom prst="rect">
            <a:avLst/>
          </a:prstGeom>
        </p:spPr>
        <p:txBody>
          <a:bodyPr wrap="none">
            <a:spAutoFit/>
          </a:bodyPr>
          <a:lstStyle/>
          <a:p>
            <a:r>
              <a:rPr lang="de-DE" sz="1500" dirty="0">
                <a:solidFill>
                  <a:srgbClr val="385433"/>
                </a:solidFill>
                <a:latin typeface="Rubik" pitchFamily="2" charset="-79"/>
                <a:cs typeface="Rubik" pitchFamily="2" charset="-79"/>
              </a:rPr>
              <a:t>Susanne Schulz</a:t>
            </a:r>
            <a:endParaRPr lang="de-DE" sz="1500" dirty="0">
              <a:solidFill>
                <a:srgbClr val="385433"/>
              </a:solidFill>
              <a:effectLst/>
              <a:latin typeface="Rubik" pitchFamily="2" charset="-79"/>
              <a:cs typeface="Rubik" pitchFamily="2" charset="-79"/>
            </a:endParaRPr>
          </a:p>
        </p:txBody>
      </p:sp>
      <p:sp>
        <p:nvSpPr>
          <p:cNvPr id="29" name="Rechteck 28">
            <a:extLst>
              <a:ext uri="{FF2B5EF4-FFF2-40B4-BE49-F238E27FC236}">
                <a16:creationId xmlns:a16="http://schemas.microsoft.com/office/drawing/2014/main" id="{DAB8F141-6F2A-8142-A071-DA9EDF7A98C6}"/>
              </a:ext>
            </a:extLst>
          </p:cNvPr>
          <p:cNvSpPr/>
          <p:nvPr/>
        </p:nvSpPr>
        <p:spPr>
          <a:xfrm>
            <a:off x="2981241" y="4530543"/>
            <a:ext cx="1152880" cy="276999"/>
          </a:xfrm>
          <a:prstGeom prst="rect">
            <a:avLst/>
          </a:prstGeom>
        </p:spPr>
        <p:txBody>
          <a:bodyPr wrap="none">
            <a:spAutoFit/>
          </a:bodyPr>
          <a:lstStyle/>
          <a:p>
            <a:r>
              <a:rPr lang="de-DE" sz="1200" dirty="0">
                <a:solidFill>
                  <a:srgbClr val="828F80"/>
                </a:solidFill>
                <a:latin typeface="Rubik" pitchFamily="2" charset="-79"/>
                <a:cs typeface="Rubik" pitchFamily="2" charset="-79"/>
              </a:rPr>
              <a:t>Großheubach</a:t>
            </a:r>
            <a:endParaRPr lang="de-DE" sz="1200" dirty="0">
              <a:solidFill>
                <a:srgbClr val="828F80"/>
              </a:solidFill>
              <a:effectLst/>
              <a:latin typeface="Rubik" pitchFamily="2" charset="-79"/>
              <a:cs typeface="Rubik" pitchFamily="2" charset="-79"/>
            </a:endParaRPr>
          </a:p>
        </p:txBody>
      </p:sp>
      <p:sp>
        <p:nvSpPr>
          <p:cNvPr id="30" name="Rechteck 29">
            <a:extLst>
              <a:ext uri="{FF2B5EF4-FFF2-40B4-BE49-F238E27FC236}">
                <a16:creationId xmlns:a16="http://schemas.microsoft.com/office/drawing/2014/main" id="{7FE0F8ED-A5A7-2D40-898B-8B9B8E1FA6C7}"/>
              </a:ext>
            </a:extLst>
          </p:cNvPr>
          <p:cNvSpPr/>
          <p:nvPr/>
        </p:nvSpPr>
        <p:spPr>
          <a:xfrm>
            <a:off x="2992456" y="4785172"/>
            <a:ext cx="150233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u.v.m. (&gt;‬100)‬</a:t>
            </a:r>
            <a:endParaRPr lang="de-DE" sz="1500" dirty="0">
              <a:solidFill>
                <a:srgbClr val="385433"/>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594A3FA0-5094-EE49-85C6-7155A9B0CB17}"/>
              </a:ext>
            </a:extLst>
          </p:cNvPr>
          <p:cNvSpPr/>
          <p:nvPr/>
        </p:nvSpPr>
        <p:spPr>
          <a:xfrm>
            <a:off x="5437316" y="1328817"/>
            <a:ext cx="1459054" cy="323165"/>
          </a:xfrm>
          <a:prstGeom prst="rect">
            <a:avLst/>
          </a:prstGeom>
        </p:spPr>
        <p:txBody>
          <a:bodyPr wrap="none">
            <a:spAutoFit/>
          </a:bodyPr>
          <a:lstStyle/>
          <a:p>
            <a:r>
              <a:rPr lang="de-DE" sz="1500" b="1" dirty="0">
                <a:solidFill>
                  <a:srgbClr val="385433"/>
                </a:solidFill>
                <a:latin typeface="Rubik" pitchFamily="2" charset="-79"/>
                <a:cs typeface="Rubik" pitchFamily="2" charset="-79"/>
              </a:rPr>
              <a:t>Bereich Tiere</a:t>
            </a:r>
            <a:endParaRPr lang="de-DE" sz="1500" b="1" dirty="0">
              <a:solidFill>
                <a:srgbClr val="385433"/>
              </a:solidFill>
              <a:effectLst/>
              <a:latin typeface="Rubik" pitchFamily="2" charset="-79"/>
              <a:cs typeface="Rubik" pitchFamily="2" charset="-79"/>
            </a:endParaRPr>
          </a:p>
        </p:txBody>
      </p:sp>
      <p:sp>
        <p:nvSpPr>
          <p:cNvPr id="32" name="Rechteck 31">
            <a:extLst>
              <a:ext uri="{FF2B5EF4-FFF2-40B4-BE49-F238E27FC236}">
                <a16:creationId xmlns:a16="http://schemas.microsoft.com/office/drawing/2014/main" id="{BE2909AC-D52F-B747-A396-F9BCAB41DF39}"/>
              </a:ext>
            </a:extLst>
          </p:cNvPr>
          <p:cNvSpPr/>
          <p:nvPr/>
        </p:nvSpPr>
        <p:spPr>
          <a:xfrm>
            <a:off x="5457755" y="1654326"/>
            <a:ext cx="2800767" cy="323165"/>
          </a:xfrm>
          <a:prstGeom prst="rect">
            <a:avLst/>
          </a:prstGeom>
        </p:spPr>
        <p:txBody>
          <a:bodyPr wrap="none">
            <a:spAutoFit/>
          </a:bodyPr>
          <a:lstStyle/>
          <a:p>
            <a:r>
              <a:rPr lang="de-DE" sz="1500" dirty="0">
                <a:solidFill>
                  <a:srgbClr val="385433"/>
                </a:solidFill>
                <a:latin typeface="Rubik" pitchFamily="2" charset="-79"/>
                <a:cs typeface="Rubik" pitchFamily="2" charset="-79"/>
              </a:rPr>
              <a:t>Pro </a:t>
            </a:r>
            <a:r>
              <a:rPr lang="de-DE" sz="1500" dirty="0" err="1">
                <a:solidFill>
                  <a:srgbClr val="385433"/>
                </a:solidFill>
                <a:latin typeface="Rubik" pitchFamily="2" charset="-79"/>
                <a:cs typeface="Rubik" pitchFamily="2" charset="-79"/>
              </a:rPr>
              <a:t>Animale</a:t>
            </a:r>
            <a:r>
              <a:rPr lang="de-DE" sz="1500" dirty="0">
                <a:solidFill>
                  <a:srgbClr val="385433"/>
                </a:solidFill>
                <a:latin typeface="Rubik" pitchFamily="2" charset="-79"/>
                <a:cs typeface="Rubik" pitchFamily="2" charset="-79"/>
              </a:rPr>
              <a:t> Tiere in Not e. V‬</a:t>
            </a:r>
            <a:endParaRPr lang="de-DE" sz="1500" dirty="0">
              <a:solidFill>
                <a:srgbClr val="385433"/>
              </a:solidFill>
              <a:effectLst/>
              <a:latin typeface="Rubik" pitchFamily="2" charset="-79"/>
              <a:cs typeface="Rubik" pitchFamily="2" charset="-79"/>
            </a:endParaRPr>
          </a:p>
        </p:txBody>
      </p:sp>
      <p:sp>
        <p:nvSpPr>
          <p:cNvPr id="33" name="Rechteck 32">
            <a:extLst>
              <a:ext uri="{FF2B5EF4-FFF2-40B4-BE49-F238E27FC236}">
                <a16:creationId xmlns:a16="http://schemas.microsoft.com/office/drawing/2014/main" id="{F1EFB95E-268D-AF4A-9EC2-A9712F76090F}"/>
              </a:ext>
            </a:extLst>
          </p:cNvPr>
          <p:cNvSpPr/>
          <p:nvPr/>
        </p:nvSpPr>
        <p:spPr>
          <a:xfrm>
            <a:off x="5456124" y="2304220"/>
            <a:ext cx="258436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Gnadenhof Rhönwiese e. V</a:t>
            </a:r>
            <a:endParaRPr lang="de-DE" sz="1500" dirty="0">
              <a:solidFill>
                <a:srgbClr val="385433"/>
              </a:solidFill>
              <a:effectLst/>
              <a:latin typeface="Rubik" pitchFamily="2" charset="-79"/>
              <a:cs typeface="Rubik" pitchFamily="2" charset="-79"/>
            </a:endParaRPr>
          </a:p>
        </p:txBody>
      </p:sp>
      <p:sp>
        <p:nvSpPr>
          <p:cNvPr id="34" name="Rechteck 33">
            <a:extLst>
              <a:ext uri="{FF2B5EF4-FFF2-40B4-BE49-F238E27FC236}">
                <a16:creationId xmlns:a16="http://schemas.microsoft.com/office/drawing/2014/main" id="{4C5CA364-C9CA-A14F-A65C-E80F548D696B}"/>
              </a:ext>
            </a:extLst>
          </p:cNvPr>
          <p:cNvSpPr/>
          <p:nvPr/>
        </p:nvSpPr>
        <p:spPr>
          <a:xfrm>
            <a:off x="5479207" y="1986221"/>
            <a:ext cx="1261884" cy="276999"/>
          </a:xfrm>
          <a:prstGeom prst="rect">
            <a:avLst/>
          </a:prstGeom>
        </p:spPr>
        <p:txBody>
          <a:bodyPr wrap="none">
            <a:spAutoFit/>
          </a:bodyPr>
          <a:lstStyle/>
          <a:p>
            <a:r>
              <a:rPr lang="de-DE" sz="1200" dirty="0">
                <a:solidFill>
                  <a:srgbClr val="828F80"/>
                </a:solidFill>
                <a:latin typeface="Rubik" pitchFamily="2" charset="-79"/>
                <a:cs typeface="Rubik" pitchFamily="2" charset="-79"/>
              </a:rPr>
              <a:t>Schweinfurt‭ ‬</a:t>
            </a:r>
            <a:endParaRPr lang="de-DE" sz="1200" dirty="0">
              <a:solidFill>
                <a:srgbClr val="828F80"/>
              </a:solidFill>
              <a:effectLst/>
              <a:latin typeface="Rubik" pitchFamily="2" charset="-79"/>
              <a:cs typeface="Rubik" pitchFamily="2" charset="-79"/>
            </a:endParaRPr>
          </a:p>
        </p:txBody>
      </p:sp>
      <p:sp>
        <p:nvSpPr>
          <p:cNvPr id="35" name="Rechteck 34">
            <a:extLst>
              <a:ext uri="{FF2B5EF4-FFF2-40B4-BE49-F238E27FC236}">
                <a16:creationId xmlns:a16="http://schemas.microsoft.com/office/drawing/2014/main" id="{FCC648F4-213B-0340-9ACE-BA922C2BB3F7}"/>
              </a:ext>
            </a:extLst>
          </p:cNvPr>
          <p:cNvSpPr/>
          <p:nvPr/>
        </p:nvSpPr>
        <p:spPr>
          <a:xfrm>
            <a:off x="5479207" y="2628388"/>
            <a:ext cx="1056700" cy="276999"/>
          </a:xfrm>
          <a:prstGeom prst="rect">
            <a:avLst/>
          </a:prstGeom>
        </p:spPr>
        <p:txBody>
          <a:bodyPr wrap="none">
            <a:spAutoFit/>
          </a:bodyPr>
          <a:lstStyle/>
          <a:p>
            <a:r>
              <a:rPr lang="de-DE" sz="1200" dirty="0">
                <a:solidFill>
                  <a:srgbClr val="828F80"/>
                </a:solidFill>
                <a:latin typeface="Rubik" pitchFamily="2" charset="-79"/>
                <a:cs typeface="Rubik" pitchFamily="2" charset="-79"/>
              </a:rPr>
              <a:t>Lutz Stamm</a:t>
            </a:r>
            <a:endParaRPr lang="de-DE" sz="1200" dirty="0">
              <a:solidFill>
                <a:srgbClr val="828F80"/>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33CE1174-E438-C146-BDAD-6B1E314EC0D0}"/>
              </a:ext>
            </a:extLst>
          </p:cNvPr>
          <p:cNvSpPr/>
          <p:nvPr/>
        </p:nvSpPr>
        <p:spPr>
          <a:xfrm>
            <a:off x="5479207" y="2921794"/>
            <a:ext cx="352532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Vereinigung d. Freizeitreiter u. Fahrer</a:t>
            </a:r>
            <a:endParaRPr lang="de-DE" sz="1500" dirty="0">
              <a:solidFill>
                <a:srgbClr val="385433"/>
              </a:solidFill>
              <a:effectLst/>
              <a:latin typeface="Rubik" pitchFamily="2" charset="-79"/>
              <a:cs typeface="Rubik" pitchFamily="2" charset="-79"/>
            </a:endParaRPr>
          </a:p>
        </p:txBody>
      </p:sp>
      <p:sp>
        <p:nvSpPr>
          <p:cNvPr id="37" name="Rechteck 36">
            <a:extLst>
              <a:ext uri="{FF2B5EF4-FFF2-40B4-BE49-F238E27FC236}">
                <a16:creationId xmlns:a16="http://schemas.microsoft.com/office/drawing/2014/main" id="{12773FEC-052C-1247-94B7-FB286488317C}"/>
              </a:ext>
            </a:extLst>
          </p:cNvPr>
          <p:cNvSpPr/>
          <p:nvPr/>
        </p:nvSpPr>
        <p:spPr>
          <a:xfrm>
            <a:off x="5479207" y="3244959"/>
            <a:ext cx="109356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Deutschland</a:t>
            </a:r>
            <a:endParaRPr lang="de-DE" sz="1200" dirty="0">
              <a:solidFill>
                <a:srgbClr val="828F80"/>
              </a:solidFill>
              <a:effectLst/>
              <a:latin typeface="Rubik" pitchFamily="2" charset="-79"/>
              <a:cs typeface="Rubik" pitchFamily="2" charset="-79"/>
            </a:endParaRPr>
          </a:p>
        </p:txBody>
      </p:sp>
      <p:sp>
        <p:nvSpPr>
          <p:cNvPr id="38" name="Rechteck 37">
            <a:extLst>
              <a:ext uri="{FF2B5EF4-FFF2-40B4-BE49-F238E27FC236}">
                <a16:creationId xmlns:a16="http://schemas.microsoft.com/office/drawing/2014/main" id="{E8B6E6F5-4FA9-A948-9AE8-AF7119F44438}"/>
              </a:ext>
            </a:extLst>
          </p:cNvPr>
          <p:cNvSpPr/>
          <p:nvPr/>
        </p:nvSpPr>
        <p:spPr>
          <a:xfrm>
            <a:off x="5479207" y="3542232"/>
            <a:ext cx="263245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Landesverband Bayern e. V</a:t>
            </a:r>
            <a:endParaRPr lang="de-DE" sz="1500" dirty="0">
              <a:solidFill>
                <a:srgbClr val="385433"/>
              </a:solidFill>
              <a:effectLst/>
              <a:latin typeface="Rubik" pitchFamily="2" charset="-79"/>
              <a:cs typeface="Rubik" pitchFamily="2" charset="-79"/>
            </a:endParaRPr>
          </a:p>
        </p:txBody>
      </p:sp>
      <p:sp>
        <p:nvSpPr>
          <p:cNvPr id="39" name="Rechteck 38">
            <a:extLst>
              <a:ext uri="{FF2B5EF4-FFF2-40B4-BE49-F238E27FC236}">
                <a16:creationId xmlns:a16="http://schemas.microsoft.com/office/drawing/2014/main" id="{74934BD9-6C51-E84D-8A97-499C250956AE}"/>
              </a:ext>
            </a:extLst>
          </p:cNvPr>
          <p:cNvSpPr/>
          <p:nvPr/>
        </p:nvSpPr>
        <p:spPr>
          <a:xfrm>
            <a:off x="5473292" y="3948677"/>
            <a:ext cx="1853392" cy="323165"/>
          </a:xfrm>
          <a:prstGeom prst="rect">
            <a:avLst/>
          </a:prstGeom>
        </p:spPr>
        <p:txBody>
          <a:bodyPr wrap="none">
            <a:spAutoFit/>
          </a:bodyPr>
          <a:lstStyle/>
          <a:p>
            <a:r>
              <a:rPr lang="de-DE" sz="1500" dirty="0">
                <a:solidFill>
                  <a:srgbClr val="385433"/>
                </a:solidFill>
                <a:latin typeface="Rubik" pitchFamily="2" charset="-79"/>
                <a:cs typeface="Rubik" pitchFamily="2" charset="-79"/>
              </a:rPr>
              <a:t>Dr. Hasan </a:t>
            </a:r>
            <a:r>
              <a:rPr lang="de-DE" sz="1500" dirty="0" err="1">
                <a:solidFill>
                  <a:srgbClr val="385433"/>
                </a:solidFill>
                <a:latin typeface="Rubik" pitchFamily="2" charset="-79"/>
                <a:cs typeface="Rubik" pitchFamily="2" charset="-79"/>
              </a:rPr>
              <a:t>Tatari</a:t>
            </a:r>
            <a:r>
              <a:rPr lang="de-DE" sz="1500" dirty="0">
                <a:solidFill>
                  <a:srgbClr val="385433"/>
                </a:solidFill>
                <a:latin typeface="Rubik" pitchFamily="2" charset="-79"/>
                <a:cs typeface="Rubik" pitchFamily="2" charset="-79"/>
              </a:rPr>
              <a:t>‭ ‬</a:t>
            </a:r>
            <a:endParaRPr lang="de-DE" sz="1500" dirty="0">
              <a:solidFill>
                <a:srgbClr val="385433"/>
              </a:solidFill>
              <a:effectLst/>
              <a:latin typeface="Rubik" pitchFamily="2" charset="-79"/>
              <a:cs typeface="Rubik" pitchFamily="2" charset="-79"/>
            </a:endParaRPr>
          </a:p>
        </p:txBody>
      </p:sp>
      <p:sp>
        <p:nvSpPr>
          <p:cNvPr id="40" name="Rechteck 39">
            <a:extLst>
              <a:ext uri="{FF2B5EF4-FFF2-40B4-BE49-F238E27FC236}">
                <a16:creationId xmlns:a16="http://schemas.microsoft.com/office/drawing/2014/main" id="{5C7C5183-14C5-9648-9B0C-225F49D206D6}"/>
              </a:ext>
            </a:extLst>
          </p:cNvPr>
          <p:cNvSpPr/>
          <p:nvPr/>
        </p:nvSpPr>
        <p:spPr>
          <a:xfrm>
            <a:off x="5476480" y="4271842"/>
            <a:ext cx="598241"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Berlin</a:t>
            </a:r>
            <a:endParaRPr lang="de-DE" sz="1200" dirty="0">
              <a:solidFill>
                <a:srgbClr val="828F80"/>
              </a:solidFill>
              <a:effectLst/>
              <a:latin typeface="Rubik" pitchFamily="2" charset="-79"/>
              <a:cs typeface="Rubik" pitchFamily="2" charset="-79"/>
            </a:endParaRPr>
          </a:p>
        </p:txBody>
      </p:sp>
      <p:sp>
        <p:nvSpPr>
          <p:cNvPr id="41" name="Rechteck 40">
            <a:extLst>
              <a:ext uri="{FF2B5EF4-FFF2-40B4-BE49-F238E27FC236}">
                <a16:creationId xmlns:a16="http://schemas.microsoft.com/office/drawing/2014/main" id="{8EDC0FD7-5936-3C45-A5A7-AECC47540A2F}"/>
              </a:ext>
            </a:extLst>
          </p:cNvPr>
          <p:cNvSpPr/>
          <p:nvPr/>
        </p:nvSpPr>
        <p:spPr>
          <a:xfrm>
            <a:off x="5473292" y="4580916"/>
            <a:ext cx="2008883" cy="323165"/>
          </a:xfrm>
          <a:prstGeom prst="rect">
            <a:avLst/>
          </a:prstGeom>
        </p:spPr>
        <p:txBody>
          <a:bodyPr wrap="none">
            <a:spAutoFit/>
          </a:bodyPr>
          <a:lstStyle/>
          <a:p>
            <a:r>
              <a:rPr lang="de-DE" sz="1500" dirty="0">
                <a:solidFill>
                  <a:srgbClr val="385433"/>
                </a:solidFill>
                <a:latin typeface="Rubik" pitchFamily="2" charset="-79"/>
                <a:cs typeface="Rubik" pitchFamily="2" charset="-79"/>
              </a:rPr>
              <a:t>Tierheilpraxis </a:t>
            </a:r>
            <a:r>
              <a:rPr lang="de-DE" sz="1500" dirty="0" err="1">
                <a:solidFill>
                  <a:srgbClr val="385433"/>
                </a:solidFill>
                <a:latin typeface="Rubik" pitchFamily="2" charset="-79"/>
                <a:cs typeface="Rubik" pitchFamily="2" charset="-79"/>
              </a:rPr>
              <a:t>Kilbert</a:t>
            </a:r>
            <a:endParaRPr lang="de-DE" sz="1500" dirty="0">
              <a:solidFill>
                <a:srgbClr val="385433"/>
              </a:solidFill>
              <a:effectLst/>
              <a:latin typeface="Rubik" pitchFamily="2" charset="-79"/>
              <a:cs typeface="Rubik" pitchFamily="2" charset="-79"/>
            </a:endParaRPr>
          </a:p>
        </p:txBody>
      </p:sp>
      <p:sp>
        <p:nvSpPr>
          <p:cNvPr id="42" name="Rechteck 41">
            <a:extLst>
              <a:ext uri="{FF2B5EF4-FFF2-40B4-BE49-F238E27FC236}">
                <a16:creationId xmlns:a16="http://schemas.microsoft.com/office/drawing/2014/main" id="{7EF1AD7A-DA86-414D-B1C5-9A4FB8E3DD1F}"/>
              </a:ext>
            </a:extLst>
          </p:cNvPr>
          <p:cNvSpPr/>
          <p:nvPr/>
        </p:nvSpPr>
        <p:spPr>
          <a:xfrm>
            <a:off x="8839878" y="1259567"/>
            <a:ext cx="2946129" cy="553998"/>
          </a:xfrm>
          <a:prstGeom prst="rect">
            <a:avLst/>
          </a:prstGeom>
        </p:spPr>
        <p:txBody>
          <a:bodyPr wrap="square">
            <a:spAutoFit/>
          </a:bodyPr>
          <a:lstStyle/>
          <a:p>
            <a:r>
              <a:rPr lang="de-DE" sz="1500" b="1" dirty="0">
                <a:solidFill>
                  <a:srgbClr val="385433"/>
                </a:solidFill>
                <a:latin typeface="Rubik" pitchFamily="2" charset="-79"/>
                <a:cs typeface="Rubik" pitchFamily="2" charset="-79"/>
              </a:rPr>
              <a:t>Bereich Garten‭/‬</a:t>
            </a:r>
          </a:p>
          <a:p>
            <a:r>
              <a:rPr lang="de-DE" sz="1500" b="1" dirty="0">
                <a:solidFill>
                  <a:srgbClr val="385433"/>
                </a:solidFill>
                <a:latin typeface="Rubik" pitchFamily="2" charset="-79"/>
                <a:cs typeface="Rubik" pitchFamily="2" charset="-79"/>
              </a:rPr>
              <a:t>Landwirtschaft/Weinbau</a:t>
            </a:r>
            <a:endParaRPr lang="de-DE" sz="1500" b="1" dirty="0">
              <a:solidFill>
                <a:srgbClr val="385433"/>
              </a:solidFill>
              <a:effectLst/>
              <a:latin typeface="Rubik" pitchFamily="2" charset="-79"/>
              <a:cs typeface="Rubik" pitchFamily="2" charset="-79"/>
            </a:endParaRPr>
          </a:p>
        </p:txBody>
      </p:sp>
      <p:sp>
        <p:nvSpPr>
          <p:cNvPr id="43" name="Rechteck 42">
            <a:extLst>
              <a:ext uri="{FF2B5EF4-FFF2-40B4-BE49-F238E27FC236}">
                <a16:creationId xmlns:a16="http://schemas.microsoft.com/office/drawing/2014/main" id="{3B076EE8-3DC4-1E46-91A6-946F1C18D4B1}"/>
              </a:ext>
            </a:extLst>
          </p:cNvPr>
          <p:cNvSpPr/>
          <p:nvPr/>
        </p:nvSpPr>
        <p:spPr>
          <a:xfrm>
            <a:off x="8861518" y="1919295"/>
            <a:ext cx="184377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Schloss Sanssouci</a:t>
            </a:r>
            <a:endParaRPr lang="de-DE" sz="1500" dirty="0">
              <a:solidFill>
                <a:srgbClr val="385433"/>
              </a:solidFill>
              <a:effectLst/>
              <a:latin typeface="Rubik" pitchFamily="2" charset="-79"/>
              <a:cs typeface="Rubik" pitchFamily="2" charset="-79"/>
            </a:endParaRPr>
          </a:p>
        </p:txBody>
      </p:sp>
      <p:sp>
        <p:nvSpPr>
          <p:cNvPr id="44" name="Rechteck 43">
            <a:extLst>
              <a:ext uri="{FF2B5EF4-FFF2-40B4-BE49-F238E27FC236}">
                <a16:creationId xmlns:a16="http://schemas.microsoft.com/office/drawing/2014/main" id="{7694E048-188A-2C43-88B0-604024022CF0}"/>
              </a:ext>
            </a:extLst>
          </p:cNvPr>
          <p:cNvSpPr/>
          <p:nvPr/>
        </p:nvSpPr>
        <p:spPr>
          <a:xfrm>
            <a:off x="8887640" y="2165505"/>
            <a:ext cx="1111202" cy="369332"/>
          </a:xfrm>
          <a:prstGeom prst="rect">
            <a:avLst/>
          </a:prstGeom>
        </p:spPr>
        <p:txBody>
          <a:bodyPr wrap="none">
            <a:spAutoFit/>
          </a:bodyPr>
          <a:lstStyle/>
          <a:p>
            <a:r>
              <a:rPr lang="de-DE" sz="1200" dirty="0">
                <a:solidFill>
                  <a:srgbClr val="828F80"/>
                </a:solidFill>
                <a:latin typeface="Rubik" pitchFamily="2" charset="-79"/>
                <a:cs typeface="Rubik" pitchFamily="2" charset="-79"/>
              </a:rPr>
              <a:t>Potsdam</a:t>
            </a:r>
            <a:r>
              <a:rPr lang="de-DE" dirty="0">
                <a:solidFill>
                  <a:srgbClr val="828F80"/>
                </a:solidFill>
                <a:latin typeface="Rubik" pitchFamily="2" charset="-79"/>
                <a:cs typeface="Rubik" pitchFamily="2" charset="-79"/>
              </a:rPr>
              <a:t>‭ ‬</a:t>
            </a:r>
            <a:endParaRPr lang="de-DE" dirty="0">
              <a:solidFill>
                <a:srgbClr val="828F80"/>
              </a:solidFill>
              <a:effectLst/>
              <a:latin typeface="Rubik" pitchFamily="2" charset="-79"/>
              <a:cs typeface="Rubik" pitchFamily="2" charset="-79"/>
            </a:endParaRPr>
          </a:p>
        </p:txBody>
      </p:sp>
      <p:sp>
        <p:nvSpPr>
          <p:cNvPr id="45" name="Rechteck 44">
            <a:extLst>
              <a:ext uri="{FF2B5EF4-FFF2-40B4-BE49-F238E27FC236}">
                <a16:creationId xmlns:a16="http://schemas.microsoft.com/office/drawing/2014/main" id="{EAEFBDAA-35E1-4047-B8D3-5DB785F108F7}"/>
              </a:ext>
            </a:extLst>
          </p:cNvPr>
          <p:cNvSpPr/>
          <p:nvPr/>
        </p:nvSpPr>
        <p:spPr>
          <a:xfrm>
            <a:off x="8887640" y="2496555"/>
            <a:ext cx="212910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Natur im Garten e.V. ‬</a:t>
            </a:r>
            <a:endParaRPr lang="de-DE" sz="1500" dirty="0">
              <a:solidFill>
                <a:srgbClr val="385433"/>
              </a:solidFill>
              <a:effectLst/>
              <a:latin typeface="Rubik" pitchFamily="2" charset="-79"/>
              <a:cs typeface="Rubik" pitchFamily="2" charset="-79"/>
            </a:endParaRPr>
          </a:p>
        </p:txBody>
      </p:sp>
      <p:sp>
        <p:nvSpPr>
          <p:cNvPr id="46" name="Rechteck 45">
            <a:extLst>
              <a:ext uri="{FF2B5EF4-FFF2-40B4-BE49-F238E27FC236}">
                <a16:creationId xmlns:a16="http://schemas.microsoft.com/office/drawing/2014/main" id="{70E84635-FD71-3045-BB31-5EB3707CC728}"/>
              </a:ext>
            </a:extLst>
          </p:cNvPr>
          <p:cNvSpPr/>
          <p:nvPr/>
        </p:nvSpPr>
        <p:spPr>
          <a:xfrm>
            <a:off x="8887640" y="2856193"/>
            <a:ext cx="2238113" cy="323165"/>
          </a:xfrm>
          <a:prstGeom prst="rect">
            <a:avLst/>
          </a:prstGeom>
        </p:spPr>
        <p:txBody>
          <a:bodyPr wrap="none">
            <a:spAutoFit/>
          </a:bodyPr>
          <a:lstStyle/>
          <a:p>
            <a:r>
              <a:rPr lang="de-DE" sz="1500" dirty="0">
                <a:solidFill>
                  <a:srgbClr val="385433"/>
                </a:solidFill>
                <a:latin typeface="Rubik" pitchFamily="2" charset="-79"/>
                <a:cs typeface="Rubik" pitchFamily="2" charset="-79"/>
              </a:rPr>
              <a:t>Gartenmarkt </a:t>
            </a:r>
            <a:r>
              <a:rPr lang="de-DE" sz="1500" dirty="0" err="1">
                <a:solidFill>
                  <a:srgbClr val="385433"/>
                </a:solidFill>
                <a:latin typeface="Rubik" pitchFamily="2" charset="-79"/>
                <a:cs typeface="Rubik" pitchFamily="2" charset="-79"/>
              </a:rPr>
              <a:t>Schlereth</a:t>
            </a:r>
            <a:endParaRPr lang="de-DE" sz="1500" dirty="0">
              <a:solidFill>
                <a:srgbClr val="385433"/>
              </a:solidFill>
              <a:effectLst/>
              <a:latin typeface="Rubik" pitchFamily="2" charset="-79"/>
              <a:cs typeface="Rubik" pitchFamily="2" charset="-79"/>
            </a:endParaRPr>
          </a:p>
        </p:txBody>
      </p:sp>
      <p:sp>
        <p:nvSpPr>
          <p:cNvPr id="47" name="Rechteck 46">
            <a:extLst>
              <a:ext uri="{FF2B5EF4-FFF2-40B4-BE49-F238E27FC236}">
                <a16:creationId xmlns:a16="http://schemas.microsoft.com/office/drawing/2014/main" id="{6495D0B8-1B7B-EF42-9150-9F46E230F72F}"/>
              </a:ext>
            </a:extLst>
          </p:cNvPr>
          <p:cNvSpPr/>
          <p:nvPr/>
        </p:nvSpPr>
        <p:spPr>
          <a:xfrm>
            <a:off x="8921349" y="3195279"/>
            <a:ext cx="1189749"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Bad Kissingen</a:t>
            </a:r>
            <a:endParaRPr lang="de-DE" sz="1200" dirty="0">
              <a:solidFill>
                <a:srgbClr val="828F80"/>
              </a:solidFill>
              <a:effectLst/>
              <a:latin typeface="Rubik" pitchFamily="2" charset="-79"/>
              <a:cs typeface="Rubik" pitchFamily="2" charset="-79"/>
            </a:endParaRPr>
          </a:p>
        </p:txBody>
      </p:sp>
      <p:sp>
        <p:nvSpPr>
          <p:cNvPr id="48" name="Rechteck 47">
            <a:extLst>
              <a:ext uri="{FF2B5EF4-FFF2-40B4-BE49-F238E27FC236}">
                <a16:creationId xmlns:a16="http://schemas.microsoft.com/office/drawing/2014/main" id="{0C5683DF-D5B2-044F-924B-5751275F0671}"/>
              </a:ext>
            </a:extLst>
          </p:cNvPr>
          <p:cNvSpPr/>
          <p:nvPr/>
        </p:nvSpPr>
        <p:spPr>
          <a:xfrm>
            <a:off x="8942684" y="3577465"/>
            <a:ext cx="1058303" cy="323165"/>
          </a:xfrm>
          <a:prstGeom prst="rect">
            <a:avLst/>
          </a:prstGeom>
        </p:spPr>
        <p:txBody>
          <a:bodyPr wrap="none">
            <a:spAutoFit/>
          </a:bodyPr>
          <a:lstStyle/>
          <a:p>
            <a:r>
              <a:rPr lang="de-DE" sz="1500" dirty="0">
                <a:solidFill>
                  <a:srgbClr val="385433"/>
                </a:solidFill>
                <a:latin typeface="Rubik" pitchFamily="2" charset="-79"/>
                <a:cs typeface="Rubik" pitchFamily="2" charset="-79"/>
              </a:rPr>
              <a:t>LW Röder</a:t>
            </a:r>
            <a:endParaRPr lang="de-DE" sz="1500" dirty="0">
              <a:solidFill>
                <a:srgbClr val="385433"/>
              </a:solidFill>
              <a:effectLst/>
              <a:latin typeface="Rubik" pitchFamily="2" charset="-79"/>
              <a:cs typeface="Rubik" pitchFamily="2" charset="-79"/>
            </a:endParaRPr>
          </a:p>
        </p:txBody>
      </p:sp>
      <p:sp>
        <p:nvSpPr>
          <p:cNvPr id="49" name="Rechteck 48">
            <a:extLst>
              <a:ext uri="{FF2B5EF4-FFF2-40B4-BE49-F238E27FC236}">
                <a16:creationId xmlns:a16="http://schemas.microsoft.com/office/drawing/2014/main" id="{358840C9-C6EC-C140-A09B-C1166BDAF45E}"/>
              </a:ext>
            </a:extLst>
          </p:cNvPr>
          <p:cNvSpPr/>
          <p:nvPr/>
        </p:nvSpPr>
        <p:spPr>
          <a:xfrm>
            <a:off x="8929576" y="3955025"/>
            <a:ext cx="1255472" cy="276999"/>
          </a:xfrm>
          <a:prstGeom prst="rect">
            <a:avLst/>
          </a:prstGeom>
        </p:spPr>
        <p:txBody>
          <a:bodyPr wrap="none">
            <a:spAutoFit/>
          </a:bodyPr>
          <a:lstStyle/>
          <a:p>
            <a:r>
              <a:rPr lang="de-DE" sz="1200" dirty="0">
                <a:solidFill>
                  <a:srgbClr val="828F80"/>
                </a:solidFill>
                <a:latin typeface="Rubik" pitchFamily="2" charset="-79"/>
                <a:cs typeface="Rubik" pitchFamily="2" charset="-79"/>
              </a:rPr>
              <a:t>Pfaffenhausen</a:t>
            </a:r>
            <a:endParaRPr lang="de-DE" sz="1200" dirty="0">
              <a:solidFill>
                <a:srgbClr val="828F80"/>
              </a:solidFill>
              <a:effectLst/>
              <a:latin typeface="Rubik" pitchFamily="2" charset="-79"/>
              <a:cs typeface="Rubik" pitchFamily="2" charset="-79"/>
            </a:endParaRPr>
          </a:p>
        </p:txBody>
      </p:sp>
      <p:sp>
        <p:nvSpPr>
          <p:cNvPr id="50" name="Rechteck 49">
            <a:extLst>
              <a:ext uri="{FF2B5EF4-FFF2-40B4-BE49-F238E27FC236}">
                <a16:creationId xmlns:a16="http://schemas.microsoft.com/office/drawing/2014/main" id="{FF46099E-7516-7240-97EE-97D0CB640F45}"/>
              </a:ext>
            </a:extLst>
          </p:cNvPr>
          <p:cNvSpPr/>
          <p:nvPr/>
        </p:nvSpPr>
        <p:spPr>
          <a:xfrm>
            <a:off x="8942684" y="4232024"/>
            <a:ext cx="2693366" cy="323165"/>
          </a:xfrm>
          <a:prstGeom prst="rect">
            <a:avLst/>
          </a:prstGeom>
        </p:spPr>
        <p:txBody>
          <a:bodyPr wrap="none">
            <a:spAutoFit/>
          </a:bodyPr>
          <a:lstStyle/>
          <a:p>
            <a:r>
              <a:rPr lang="de-DE" sz="1500" dirty="0" err="1">
                <a:solidFill>
                  <a:srgbClr val="385433"/>
                </a:solidFill>
                <a:latin typeface="Rubik" pitchFamily="2" charset="-79"/>
                <a:cs typeface="Rubik" pitchFamily="2" charset="-79"/>
              </a:rPr>
              <a:t>Bayr</a:t>
            </a:r>
            <a:r>
              <a:rPr lang="de-DE" sz="1500" dirty="0">
                <a:solidFill>
                  <a:srgbClr val="385433"/>
                </a:solidFill>
                <a:latin typeface="Rubik" pitchFamily="2" charset="-79"/>
                <a:cs typeface="Rubik" pitchFamily="2" charset="-79"/>
              </a:rPr>
              <a:t>. Anstalt für Weinbau‭ ‬</a:t>
            </a:r>
            <a:endParaRPr lang="de-DE" sz="1500" dirty="0">
              <a:solidFill>
                <a:srgbClr val="385433"/>
              </a:solidFill>
              <a:effectLst/>
              <a:latin typeface="Rubik" pitchFamily="2" charset="-79"/>
              <a:cs typeface="Rubik" pitchFamily="2" charset="-79"/>
            </a:endParaRPr>
          </a:p>
        </p:txBody>
      </p:sp>
      <p:sp>
        <p:nvSpPr>
          <p:cNvPr id="51" name="Rechteck 50">
            <a:extLst>
              <a:ext uri="{FF2B5EF4-FFF2-40B4-BE49-F238E27FC236}">
                <a16:creationId xmlns:a16="http://schemas.microsoft.com/office/drawing/2014/main" id="{EA6562E3-1BB1-E747-8ABC-C73AA0169D00}"/>
              </a:ext>
            </a:extLst>
          </p:cNvPr>
          <p:cNvSpPr/>
          <p:nvPr/>
        </p:nvSpPr>
        <p:spPr>
          <a:xfrm>
            <a:off x="8942684" y="4598394"/>
            <a:ext cx="1260281" cy="276999"/>
          </a:xfrm>
          <a:prstGeom prst="rect">
            <a:avLst/>
          </a:prstGeom>
        </p:spPr>
        <p:txBody>
          <a:bodyPr wrap="none">
            <a:spAutoFit/>
          </a:bodyPr>
          <a:lstStyle/>
          <a:p>
            <a:r>
              <a:rPr lang="de-DE" sz="1200" dirty="0" err="1">
                <a:solidFill>
                  <a:srgbClr val="828F80"/>
                </a:solidFill>
                <a:latin typeface="Rubik" pitchFamily="2" charset="-79"/>
                <a:cs typeface="Rubik" pitchFamily="2" charset="-79"/>
              </a:rPr>
              <a:t>Veitshöchheim</a:t>
            </a:r>
            <a:endParaRPr lang="de-DE" sz="1200" dirty="0">
              <a:solidFill>
                <a:srgbClr val="828F80"/>
              </a:solidFill>
              <a:effectLst/>
              <a:latin typeface="Rubik" pitchFamily="2" charset="-79"/>
              <a:cs typeface="Rubik" pitchFamily="2" charset="-79"/>
            </a:endParaRPr>
          </a:p>
        </p:txBody>
      </p:sp>
      <p:sp>
        <p:nvSpPr>
          <p:cNvPr id="52" name="Rechteck 51">
            <a:extLst>
              <a:ext uri="{FF2B5EF4-FFF2-40B4-BE49-F238E27FC236}">
                <a16:creationId xmlns:a16="http://schemas.microsoft.com/office/drawing/2014/main" id="{258A5B98-F2C7-E34E-A41E-951F4A5EA999}"/>
              </a:ext>
            </a:extLst>
          </p:cNvPr>
          <p:cNvSpPr/>
          <p:nvPr/>
        </p:nvSpPr>
        <p:spPr>
          <a:xfrm>
            <a:off x="8927181" y="4971919"/>
            <a:ext cx="2071401" cy="323165"/>
          </a:xfrm>
          <a:prstGeom prst="rect">
            <a:avLst/>
          </a:prstGeom>
        </p:spPr>
        <p:txBody>
          <a:bodyPr wrap="none">
            <a:spAutoFit/>
          </a:bodyPr>
          <a:lstStyle/>
          <a:p>
            <a:r>
              <a:rPr lang="de-DE" sz="1500" dirty="0">
                <a:solidFill>
                  <a:srgbClr val="385433"/>
                </a:solidFill>
                <a:latin typeface="Rubik" pitchFamily="2" charset="-79"/>
                <a:cs typeface="Rubik" pitchFamily="2" charset="-79"/>
              </a:rPr>
              <a:t>Weinbau: Juliusspital</a:t>
            </a:r>
            <a:endParaRPr lang="de-DE" sz="1500" dirty="0">
              <a:solidFill>
                <a:srgbClr val="385433"/>
              </a:solidFill>
              <a:effectLst/>
              <a:latin typeface="Rubik" pitchFamily="2" charset="-79"/>
              <a:cs typeface="Rubik" pitchFamily="2" charset="-79"/>
            </a:endParaRPr>
          </a:p>
        </p:txBody>
      </p:sp>
      <p:sp>
        <p:nvSpPr>
          <p:cNvPr id="53" name="Rechteck 52">
            <a:extLst>
              <a:ext uri="{FF2B5EF4-FFF2-40B4-BE49-F238E27FC236}">
                <a16:creationId xmlns:a16="http://schemas.microsoft.com/office/drawing/2014/main" id="{891CEB94-E6A0-7445-9873-78C19EE27BA2}"/>
              </a:ext>
            </a:extLst>
          </p:cNvPr>
          <p:cNvSpPr/>
          <p:nvPr/>
        </p:nvSpPr>
        <p:spPr>
          <a:xfrm>
            <a:off x="8942684" y="5347330"/>
            <a:ext cx="870751" cy="276999"/>
          </a:xfrm>
          <a:prstGeom prst="rect">
            <a:avLst/>
          </a:prstGeom>
        </p:spPr>
        <p:txBody>
          <a:bodyPr wrap="none">
            <a:spAutoFit/>
          </a:bodyPr>
          <a:lstStyle/>
          <a:p>
            <a:r>
              <a:rPr lang="de-DE" sz="1200" dirty="0">
                <a:solidFill>
                  <a:srgbClr val="828F80"/>
                </a:solidFill>
                <a:latin typeface="Rubik" pitchFamily="2" charset="-79"/>
                <a:cs typeface="Rubik" pitchFamily="2" charset="-79"/>
              </a:rPr>
              <a:t>Würzburg</a:t>
            </a:r>
            <a:endParaRPr lang="de-DE" sz="1200" dirty="0">
              <a:solidFill>
                <a:srgbClr val="828F80"/>
              </a:solidFill>
              <a:effectLst/>
              <a:latin typeface="Rubik" pitchFamily="2" charset="-79"/>
              <a:cs typeface="Rubik" pitchFamily="2" charset="-79"/>
            </a:endParaRPr>
          </a:p>
        </p:txBody>
      </p:sp>
      <p:sp>
        <p:nvSpPr>
          <p:cNvPr id="54" name="Rechteck 53">
            <a:extLst>
              <a:ext uri="{FF2B5EF4-FFF2-40B4-BE49-F238E27FC236}">
                <a16:creationId xmlns:a16="http://schemas.microsoft.com/office/drawing/2014/main" id="{309AC032-CB49-B44F-85A7-3DA9EDF48CD7}"/>
              </a:ext>
            </a:extLst>
          </p:cNvPr>
          <p:cNvSpPr/>
          <p:nvPr/>
        </p:nvSpPr>
        <p:spPr>
          <a:xfrm>
            <a:off x="8929576" y="5677994"/>
            <a:ext cx="1778051" cy="323165"/>
          </a:xfrm>
          <a:prstGeom prst="rect">
            <a:avLst/>
          </a:prstGeom>
        </p:spPr>
        <p:txBody>
          <a:bodyPr wrap="none">
            <a:spAutoFit/>
          </a:bodyPr>
          <a:lstStyle/>
          <a:p>
            <a:r>
              <a:rPr lang="de-DE" sz="1500" dirty="0">
                <a:solidFill>
                  <a:srgbClr val="385433"/>
                </a:solidFill>
                <a:latin typeface="Rubik" pitchFamily="2" charset="-79"/>
                <a:cs typeface="Rubik" pitchFamily="2" charset="-79"/>
              </a:rPr>
              <a:t>Weingut Drescher</a:t>
            </a:r>
            <a:endParaRPr lang="de-DE" sz="1500" dirty="0">
              <a:solidFill>
                <a:srgbClr val="385433"/>
              </a:solidFill>
              <a:effectLst/>
              <a:latin typeface="Rubik" pitchFamily="2" charset="-79"/>
              <a:cs typeface="Rubik" pitchFamily="2" charset="-79"/>
            </a:endParaRPr>
          </a:p>
        </p:txBody>
      </p:sp>
      <p:sp>
        <p:nvSpPr>
          <p:cNvPr id="55" name="Rechteck 54">
            <a:extLst>
              <a:ext uri="{FF2B5EF4-FFF2-40B4-BE49-F238E27FC236}">
                <a16:creationId xmlns:a16="http://schemas.microsoft.com/office/drawing/2014/main" id="{C857336C-C208-0B41-9F67-73CF2DCC94C9}"/>
              </a:ext>
            </a:extLst>
          </p:cNvPr>
          <p:cNvSpPr/>
          <p:nvPr/>
        </p:nvSpPr>
        <p:spPr>
          <a:xfrm>
            <a:off x="8945864" y="6034979"/>
            <a:ext cx="1651414" cy="323165"/>
          </a:xfrm>
          <a:prstGeom prst="rect">
            <a:avLst/>
          </a:prstGeom>
        </p:spPr>
        <p:txBody>
          <a:bodyPr wrap="none">
            <a:spAutoFit/>
          </a:bodyPr>
          <a:lstStyle/>
          <a:p>
            <a:r>
              <a:rPr lang="de-DE" sz="1500" dirty="0">
                <a:solidFill>
                  <a:srgbClr val="385433"/>
                </a:solidFill>
                <a:latin typeface="Rubik" pitchFamily="2" charset="-79"/>
                <a:cs typeface="Rubik" pitchFamily="2" charset="-79"/>
              </a:rPr>
              <a:t>Weingut </a:t>
            </a:r>
            <a:r>
              <a:rPr lang="de-DE" sz="1500" dirty="0" err="1">
                <a:solidFill>
                  <a:srgbClr val="385433"/>
                </a:solidFill>
                <a:latin typeface="Rubik" pitchFamily="2" charset="-79"/>
                <a:cs typeface="Rubik" pitchFamily="2" charset="-79"/>
              </a:rPr>
              <a:t>Baldauf</a:t>
            </a:r>
            <a:endParaRPr lang="de-DE" sz="1500" dirty="0">
              <a:solidFill>
                <a:srgbClr val="385433"/>
              </a:solidFill>
              <a:effectLst/>
              <a:latin typeface="Rubik" pitchFamily="2" charset="-79"/>
              <a:cs typeface="Rubik" pitchFamily="2" charset="-79"/>
            </a:endParaRPr>
          </a:p>
        </p:txBody>
      </p:sp>
      <p:sp>
        <p:nvSpPr>
          <p:cNvPr id="56" name="Rechteck 55">
            <a:extLst>
              <a:ext uri="{FF2B5EF4-FFF2-40B4-BE49-F238E27FC236}">
                <a16:creationId xmlns:a16="http://schemas.microsoft.com/office/drawing/2014/main" id="{53BEC5B9-3057-4C47-A61D-36EB3EFA83A5}"/>
              </a:ext>
            </a:extLst>
          </p:cNvPr>
          <p:cNvSpPr/>
          <p:nvPr/>
        </p:nvSpPr>
        <p:spPr>
          <a:xfrm>
            <a:off x="8961377" y="6391964"/>
            <a:ext cx="864339" cy="323165"/>
          </a:xfrm>
          <a:prstGeom prst="rect">
            <a:avLst/>
          </a:prstGeom>
        </p:spPr>
        <p:txBody>
          <a:bodyPr wrap="none">
            <a:spAutoFit/>
          </a:bodyPr>
          <a:lstStyle/>
          <a:p>
            <a:r>
              <a:rPr lang="de-DE" sz="1500" dirty="0">
                <a:solidFill>
                  <a:srgbClr val="385433"/>
                </a:solidFill>
                <a:latin typeface="Rubik" pitchFamily="2" charset="-79"/>
                <a:cs typeface="Rubik" pitchFamily="2" charset="-79"/>
              </a:rPr>
              <a:t>u.v.m. ‬</a:t>
            </a:r>
            <a:endParaRPr lang="de-DE" sz="1500" dirty="0">
              <a:solidFill>
                <a:srgbClr val="385433"/>
              </a:solidFill>
              <a:effectLst/>
              <a:latin typeface="Rubik" pitchFamily="2" charset="-79"/>
              <a:cs typeface="Rubik" pitchFamily="2" charset="-79"/>
            </a:endParaRPr>
          </a:p>
        </p:txBody>
      </p:sp>
      <p:sp>
        <p:nvSpPr>
          <p:cNvPr id="57" name="Rechteck 56">
            <a:extLst>
              <a:ext uri="{FF2B5EF4-FFF2-40B4-BE49-F238E27FC236}">
                <a16:creationId xmlns:a16="http://schemas.microsoft.com/office/drawing/2014/main" id="{975F8C79-B00B-BA49-B746-B40248A5949A}"/>
              </a:ext>
            </a:extLst>
          </p:cNvPr>
          <p:cNvSpPr/>
          <p:nvPr/>
        </p:nvSpPr>
        <p:spPr>
          <a:xfrm>
            <a:off x="8729675" y="244198"/>
            <a:ext cx="3374643"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Gemeinnütziger Verein EM Bakterienfreunde</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3495482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9">
            <a:extLst>
              <a:ext uri="{FF2B5EF4-FFF2-40B4-BE49-F238E27FC236}">
                <a16:creationId xmlns:a16="http://schemas.microsoft.com/office/drawing/2014/main" id="{56F427F8-2A97-3746-8817-ECD65875CDF0}"/>
              </a:ext>
            </a:extLst>
          </p:cNvPr>
          <p:cNvCxnSpPr>
            <a:cxnSpLocks/>
          </p:cNvCxnSpPr>
          <p:nvPr/>
        </p:nvCxnSpPr>
        <p:spPr>
          <a:xfrm>
            <a:off x="-38773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10515600" cy="763929"/>
          </a:xfrm>
        </p:spPr>
        <p:txBody>
          <a:bodyPr>
            <a:normAutofit fontScale="90000"/>
          </a:bodyPr>
          <a:lstStyle/>
          <a:p>
            <a:br>
              <a:rPr lang="de-DE" sz="2000" dirty="0">
                <a:latin typeface="Heebo Medium" pitchFamily="2" charset="-79"/>
                <a:cs typeface="Heebo Medium" pitchFamily="2" charset="-79"/>
              </a:rPr>
            </a:br>
            <a:br>
              <a:rPr lang="de-DE" sz="2000" dirty="0">
                <a:latin typeface="Heebo Medium" pitchFamily="2" charset="-79"/>
                <a:cs typeface="Heebo Medium" pitchFamily="2" charset="-79"/>
              </a:rPr>
            </a:br>
            <a:r>
              <a:rPr lang="de-DE" sz="2000" dirty="0">
                <a:solidFill>
                  <a:srgbClr val="385433"/>
                </a:solidFill>
                <a:latin typeface="Rubik Medium" pitchFamily="2" charset="-79"/>
                <a:cs typeface="Rubik Medium" pitchFamily="2" charset="-79"/>
              </a:rPr>
              <a:t>Welche Rolle spielen EMs bei der Entsäuerung?</a:t>
            </a:r>
            <a:br>
              <a:rPr lang="de-DE" dirty="0">
                <a:latin typeface="Heebo Medium" pitchFamily="2" charset="-79"/>
                <a:cs typeface="Heebo Medium" pitchFamily="2" charset="-79"/>
              </a:rPr>
            </a:br>
            <a:endParaRPr lang="de-DE" dirty="0">
              <a:latin typeface="Heebo Medium" pitchFamily="2" charset="-79"/>
              <a:cs typeface="Heebo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551742" y="244198"/>
            <a:ext cx="355257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a:t>
            </a:r>
            <a:endParaRPr lang="de-DE" sz="1200" dirty="0">
              <a:solidFill>
                <a:srgbClr val="385433"/>
              </a:solidFill>
              <a:effectLst/>
              <a:latin typeface="Rubik Light" pitchFamily="2" charset="-79"/>
              <a:cs typeface="Rubik Light" pitchFamily="2" charset="-79"/>
            </a:endParaRPr>
          </a:p>
        </p:txBody>
      </p:sp>
      <p:sp>
        <p:nvSpPr>
          <p:cNvPr id="7" name="Rechteck 6">
            <a:extLst>
              <a:ext uri="{FF2B5EF4-FFF2-40B4-BE49-F238E27FC236}">
                <a16:creationId xmlns:a16="http://schemas.microsoft.com/office/drawing/2014/main" id="{D8DA8C9E-C35E-884F-A11C-3AA5DEA76423}"/>
              </a:ext>
            </a:extLst>
          </p:cNvPr>
          <p:cNvSpPr/>
          <p:nvPr/>
        </p:nvSpPr>
        <p:spPr>
          <a:xfrm>
            <a:off x="1456607" y="2264758"/>
            <a:ext cx="9278785" cy="1938992"/>
          </a:xfrm>
          <a:prstGeom prst="rect">
            <a:avLst/>
          </a:prstGeom>
        </p:spPr>
        <p:txBody>
          <a:bodyPr wrap="square">
            <a:spAutoFit/>
          </a:bodyPr>
          <a:lstStyle/>
          <a:p>
            <a:pPr algn="ctr"/>
            <a:r>
              <a:rPr lang="de-DE" sz="3600" dirty="0">
                <a:solidFill>
                  <a:srgbClr val="828F80"/>
                </a:solidFill>
                <a:latin typeface="Rubik Medium" pitchFamily="2" charset="-79"/>
                <a:cs typeface="Rubik Medium" pitchFamily="2" charset="-79"/>
              </a:rPr>
              <a:t>Dein Wegweiser zur‭ ‬</a:t>
            </a:r>
          </a:p>
          <a:p>
            <a:pPr algn="ctr"/>
            <a:r>
              <a:rPr lang="de-DE" sz="3600" dirty="0">
                <a:solidFill>
                  <a:srgbClr val="828F80"/>
                </a:solidFill>
                <a:latin typeface="Rubik Medium" pitchFamily="2" charset="-79"/>
                <a:cs typeface="Rubik Medium" pitchFamily="2" charset="-79"/>
              </a:rPr>
              <a:t>Ganzheitlichen Gesundheit mit‭ ‬</a:t>
            </a:r>
          </a:p>
          <a:p>
            <a:pPr algn="ctr"/>
            <a:r>
              <a:rPr lang="de-DE" sz="4800" b="1" dirty="0">
                <a:solidFill>
                  <a:srgbClr val="385433"/>
                </a:solidFill>
                <a:latin typeface="Rubik" pitchFamily="2" charset="-79"/>
                <a:cs typeface="Rubik" pitchFamily="2" charset="-79"/>
              </a:rPr>
              <a:t>Effektiven Mikroorganismen</a:t>
            </a:r>
            <a:endParaRPr lang="de-DE" sz="4800" b="1" dirty="0">
              <a:solidFill>
                <a:srgbClr val="385433"/>
              </a:solidFill>
              <a:effectLst/>
              <a:latin typeface="Rubik" pitchFamily="2" charset="-79"/>
              <a:cs typeface="Rubik" pitchFamily="2" charset="-79"/>
            </a:endParaRPr>
          </a:p>
        </p:txBody>
      </p:sp>
      <p:sp>
        <p:nvSpPr>
          <p:cNvPr id="3" name="Rechteck 2">
            <a:extLst>
              <a:ext uri="{FF2B5EF4-FFF2-40B4-BE49-F238E27FC236}">
                <a16:creationId xmlns:a16="http://schemas.microsoft.com/office/drawing/2014/main" id="{FAB652F5-8A38-F748-A4D6-5E793E0960CC}"/>
              </a:ext>
            </a:extLst>
          </p:cNvPr>
          <p:cNvSpPr/>
          <p:nvPr/>
        </p:nvSpPr>
        <p:spPr>
          <a:xfrm>
            <a:off x="928070" y="5005400"/>
            <a:ext cx="4209425"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Mikroorganismen sind spezielle Bakterien.‬</a:t>
            </a:r>
          </a:p>
          <a:p>
            <a:r>
              <a:rPr lang="de-DE" sz="1200" dirty="0">
                <a:solidFill>
                  <a:srgbClr val="828F80"/>
                </a:solidFill>
                <a:latin typeface="Rubik" pitchFamily="2" charset="-79"/>
                <a:cs typeface="Rubik" pitchFamily="2" charset="-79"/>
              </a:rPr>
              <a:t>Um verständlich zu machen, wie wichtig Mikroorganismen oder Bakterien sind, müssen wir einen Schritt weiter vorne beginnen. So ungefähr bei der Entstehung der Erde.</a:t>
            </a:r>
          </a:p>
        </p:txBody>
      </p:sp>
      <p:pic>
        <p:nvPicPr>
          <p:cNvPr id="9" name="Grafik 8">
            <a:extLst>
              <a:ext uri="{FF2B5EF4-FFF2-40B4-BE49-F238E27FC236}">
                <a16:creationId xmlns:a16="http://schemas.microsoft.com/office/drawing/2014/main" id="{11897A2A-E25F-2B48-B753-248C298519E5}"/>
              </a:ext>
            </a:extLst>
          </p:cNvPr>
          <p:cNvPicPr>
            <a:picLocks noChangeAspect="1"/>
          </p:cNvPicPr>
          <p:nvPr/>
        </p:nvPicPr>
        <p:blipFill>
          <a:blip r:embed="rId2"/>
          <a:stretch>
            <a:fillRect/>
          </a:stretch>
        </p:blipFill>
        <p:spPr>
          <a:xfrm>
            <a:off x="661370" y="5005400"/>
            <a:ext cx="266700" cy="266700"/>
          </a:xfrm>
          <a:prstGeom prst="rect">
            <a:avLst/>
          </a:prstGeom>
        </p:spPr>
      </p:pic>
    </p:spTree>
    <p:extLst>
      <p:ext uri="{BB962C8B-B14F-4D97-AF65-F5344CB8AC3E}">
        <p14:creationId xmlns:p14="http://schemas.microsoft.com/office/powerpoint/2010/main" val="2414126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Gerade Verbindung 35">
            <a:extLst>
              <a:ext uri="{FF2B5EF4-FFF2-40B4-BE49-F238E27FC236}">
                <a16:creationId xmlns:a16="http://schemas.microsoft.com/office/drawing/2014/main" id="{E1CC2B1C-F718-8642-85DB-2098288C0C9D}"/>
              </a:ext>
            </a:extLst>
          </p:cNvPr>
          <p:cNvCxnSpPr>
            <a:cxnSpLocks/>
          </p:cNvCxnSpPr>
          <p:nvPr/>
        </p:nvCxnSpPr>
        <p:spPr>
          <a:xfrm>
            <a:off x="-738414" y="610408"/>
            <a:ext cx="4837471"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007658"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Entstehung der Mikroorganismen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71144" y="244198"/>
            <a:ext cx="3633174"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pic>
        <p:nvPicPr>
          <p:cNvPr id="9" name="Grafik 8">
            <a:extLst>
              <a:ext uri="{FF2B5EF4-FFF2-40B4-BE49-F238E27FC236}">
                <a16:creationId xmlns:a16="http://schemas.microsoft.com/office/drawing/2014/main" id="{11897A2A-E25F-2B48-B753-248C298519E5}"/>
              </a:ext>
            </a:extLst>
          </p:cNvPr>
          <p:cNvPicPr>
            <a:picLocks noChangeAspect="1"/>
          </p:cNvPicPr>
          <p:nvPr/>
        </p:nvPicPr>
        <p:blipFill>
          <a:blip r:embed="rId2"/>
          <a:stretch>
            <a:fillRect/>
          </a:stretch>
        </p:blipFill>
        <p:spPr>
          <a:xfrm>
            <a:off x="6647365" y="3838254"/>
            <a:ext cx="266700" cy="266700"/>
          </a:xfrm>
          <a:prstGeom prst="rect">
            <a:avLst/>
          </a:prstGeom>
        </p:spPr>
      </p:pic>
      <p:sp>
        <p:nvSpPr>
          <p:cNvPr id="8" name="Rechteck 7">
            <a:extLst>
              <a:ext uri="{FF2B5EF4-FFF2-40B4-BE49-F238E27FC236}">
                <a16:creationId xmlns:a16="http://schemas.microsoft.com/office/drawing/2014/main" id="{15040E0B-B889-D443-AD7B-F44AB0D30927}"/>
              </a:ext>
            </a:extLst>
          </p:cNvPr>
          <p:cNvSpPr/>
          <p:nvPr/>
        </p:nvSpPr>
        <p:spPr>
          <a:xfrm>
            <a:off x="6914066" y="3838254"/>
            <a:ext cx="3680584" cy="2369880"/>
          </a:xfrm>
          <a:prstGeom prst="rect">
            <a:avLst/>
          </a:prstGeom>
        </p:spPr>
        <p:txBody>
          <a:bodyPr wrap="square">
            <a:spAutoFit/>
          </a:bodyPr>
          <a:lstStyle/>
          <a:p>
            <a:r>
              <a:rPr lang="de-DE" sz="1200" dirty="0">
                <a:solidFill>
                  <a:srgbClr val="828F80"/>
                </a:solidFill>
                <a:latin typeface="Rubik" pitchFamily="2" charset="-79"/>
                <a:cs typeface="Rubik" pitchFamily="2" charset="-79"/>
              </a:rPr>
              <a:t>Wie in einem Kochtopf brodelt die „Ur-Suppe“ vor sich hin. Erste langkettige Moleküle umschließen freie Aminosäuren - Prototypen einer Zelle. Es dauert noch eine Weile, bis die Arbeiten in diesen Einschlüssen aufeinander abgestimmt sind wie in einer Fabrik. Vor 3,5 Milliarden Jahren entstehen einfache Bakterien.‬</a:t>
            </a:r>
          </a:p>
          <a:p>
            <a:br>
              <a:rPr lang="de-DE" sz="1200" dirty="0">
                <a:solidFill>
                  <a:srgbClr val="828F80"/>
                </a:solidFill>
                <a:latin typeface="Rubik" pitchFamily="2" charset="-79"/>
                <a:cs typeface="Rubik" pitchFamily="2" charset="-79"/>
              </a:rPr>
            </a:br>
            <a:endParaRPr lang="de-DE" sz="1200" dirty="0">
              <a:solidFill>
                <a:srgbClr val="828F80"/>
              </a:solidFill>
              <a:latin typeface="Rubik" pitchFamily="2" charset="-79"/>
              <a:cs typeface="Rubik" pitchFamily="2" charset="-79"/>
            </a:endParaRPr>
          </a:p>
          <a:p>
            <a:r>
              <a:rPr lang="de-DE" sz="1000" dirty="0">
                <a:solidFill>
                  <a:srgbClr val="828F80"/>
                </a:solidFill>
                <a:latin typeface="Rubik" pitchFamily="2" charset="-79"/>
                <a:cs typeface="Rubik" pitchFamily="2" charset="-79"/>
              </a:rPr>
              <a:t>Quelle: </a:t>
            </a:r>
            <a:r>
              <a:rPr lang="de-DE" sz="1000" dirty="0">
                <a:solidFill>
                  <a:srgbClr val="828F80"/>
                </a:solidFill>
                <a:latin typeface="Rubik" pitchFamily="2" charset="-79"/>
                <a:cs typeface="Rubik" pitchFamily="2" charset="-79"/>
                <a:hlinkClick r:id="rId3"/>
              </a:rPr>
              <a:t>https://www.planet-wissen.de/natur/mikroorganismen/bakterien_urkeime_helfer_erreger/index.html</a:t>
            </a:r>
            <a:endParaRPr lang="de-DE" sz="1000" dirty="0">
              <a:solidFill>
                <a:srgbClr val="828F80"/>
              </a:solidFill>
              <a:latin typeface="Rubik" pitchFamily="2" charset="-79"/>
              <a:cs typeface="Rubik" pitchFamily="2" charset="-79"/>
            </a:endParaRPr>
          </a:p>
          <a:p>
            <a:endParaRPr lang="de-DE" sz="1000" dirty="0">
              <a:solidFill>
                <a:srgbClr val="828F80"/>
              </a:solidFill>
              <a:effectLst/>
              <a:latin typeface="Heebo" pitchFamily="2" charset="-79"/>
              <a:cs typeface="Heebo" pitchFamily="2" charset="-79"/>
            </a:endParaRPr>
          </a:p>
        </p:txBody>
      </p:sp>
      <p:cxnSp>
        <p:nvCxnSpPr>
          <p:cNvPr id="13" name="Gerade Verbindung 12">
            <a:extLst>
              <a:ext uri="{FF2B5EF4-FFF2-40B4-BE49-F238E27FC236}">
                <a16:creationId xmlns:a16="http://schemas.microsoft.com/office/drawing/2014/main" id="{42C880C2-1357-2148-9AC4-7697A8411476}"/>
              </a:ext>
            </a:extLst>
          </p:cNvPr>
          <p:cNvCxnSpPr/>
          <p:nvPr/>
        </p:nvCxnSpPr>
        <p:spPr>
          <a:xfrm>
            <a:off x="1062037" y="1706510"/>
            <a:ext cx="0" cy="5857875"/>
          </a:xfrm>
          <a:prstGeom prst="line">
            <a:avLst/>
          </a:prstGeom>
          <a:ln w="76200" cap="rnd">
            <a:solidFill>
              <a:srgbClr val="CC7547"/>
            </a:solidFill>
          </a:ln>
        </p:spPr>
        <p:style>
          <a:lnRef idx="1">
            <a:schemeClr val="dk1"/>
          </a:lnRef>
          <a:fillRef idx="0">
            <a:schemeClr val="dk1"/>
          </a:fillRef>
          <a:effectRef idx="0">
            <a:schemeClr val="dk1"/>
          </a:effectRef>
          <a:fontRef idx="minor">
            <a:schemeClr val="tx1"/>
          </a:fontRef>
        </p:style>
      </p:cxnSp>
      <p:sp>
        <p:nvSpPr>
          <p:cNvPr id="21" name="Rechtwinkliges Dreieck 20">
            <a:extLst>
              <a:ext uri="{FF2B5EF4-FFF2-40B4-BE49-F238E27FC236}">
                <a16:creationId xmlns:a16="http://schemas.microsoft.com/office/drawing/2014/main" id="{8DAE8EF5-E0EF-DB4A-B27E-AD4107E88F06}"/>
              </a:ext>
            </a:extLst>
          </p:cNvPr>
          <p:cNvSpPr/>
          <p:nvPr/>
        </p:nvSpPr>
        <p:spPr>
          <a:xfrm rot="18900000">
            <a:off x="985787" y="1433785"/>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winkliges Dreieck 21">
            <a:extLst>
              <a:ext uri="{FF2B5EF4-FFF2-40B4-BE49-F238E27FC236}">
                <a16:creationId xmlns:a16="http://schemas.microsoft.com/office/drawing/2014/main" id="{3C74FCC8-EB6D-E043-80B6-2DA5C38BA984}"/>
              </a:ext>
            </a:extLst>
          </p:cNvPr>
          <p:cNvSpPr/>
          <p:nvPr/>
        </p:nvSpPr>
        <p:spPr>
          <a:xfrm rot="18900000">
            <a:off x="985786" y="1266747"/>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winkliges Dreieck 22">
            <a:extLst>
              <a:ext uri="{FF2B5EF4-FFF2-40B4-BE49-F238E27FC236}">
                <a16:creationId xmlns:a16="http://schemas.microsoft.com/office/drawing/2014/main" id="{7D38232B-C778-6240-AE00-EEB28076AE6E}"/>
              </a:ext>
            </a:extLst>
          </p:cNvPr>
          <p:cNvSpPr/>
          <p:nvPr/>
        </p:nvSpPr>
        <p:spPr>
          <a:xfrm rot="18900000">
            <a:off x="985787" y="1115513"/>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Rechteck 23">
            <a:extLst>
              <a:ext uri="{FF2B5EF4-FFF2-40B4-BE49-F238E27FC236}">
                <a16:creationId xmlns:a16="http://schemas.microsoft.com/office/drawing/2014/main" id="{A67D5085-7AB5-5D4B-A87E-1B68D0E66598}"/>
              </a:ext>
            </a:extLst>
          </p:cNvPr>
          <p:cNvSpPr/>
          <p:nvPr/>
        </p:nvSpPr>
        <p:spPr>
          <a:xfrm>
            <a:off x="1801633" y="1617868"/>
            <a:ext cx="2433680" cy="369332"/>
          </a:xfrm>
          <a:prstGeom prst="rect">
            <a:avLst/>
          </a:prstGeom>
        </p:spPr>
        <p:txBody>
          <a:bodyPr wrap="none">
            <a:spAutoFit/>
          </a:bodyPr>
          <a:lstStyle/>
          <a:p>
            <a:r>
              <a:rPr lang="de-DE" sz="1600" dirty="0">
                <a:solidFill>
                  <a:srgbClr val="828F80"/>
                </a:solidFill>
                <a:latin typeface="Rubik" pitchFamily="2" charset="-79"/>
                <a:cs typeface="Rubik" pitchFamily="2" charset="-79"/>
              </a:rPr>
              <a:t>Entstehung der Erde‭ </a:t>
            </a:r>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D6A97A93-92DC-B44D-B01F-E20837909B29}"/>
              </a:ext>
            </a:extLst>
          </p:cNvPr>
          <p:cNvSpPr/>
          <p:nvPr/>
        </p:nvSpPr>
        <p:spPr>
          <a:xfrm>
            <a:off x="1801633" y="1987200"/>
            <a:ext cx="3320140"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ca. 4,5 Milliarden Jahren</a:t>
            </a:r>
            <a:endParaRPr lang="de-DE" dirty="0">
              <a:solidFill>
                <a:srgbClr val="385433"/>
              </a:solidFill>
              <a:effectLst/>
              <a:latin typeface="Rubik Medium" pitchFamily="2" charset="-79"/>
              <a:cs typeface="Rubik Medium" pitchFamily="2" charset="-79"/>
            </a:endParaRPr>
          </a:p>
        </p:txBody>
      </p:sp>
      <p:sp>
        <p:nvSpPr>
          <p:cNvPr id="26" name="Rechteck 25">
            <a:extLst>
              <a:ext uri="{FF2B5EF4-FFF2-40B4-BE49-F238E27FC236}">
                <a16:creationId xmlns:a16="http://schemas.microsoft.com/office/drawing/2014/main" id="{FB2CC398-1ED4-D34C-B27E-1DABF0939453}"/>
              </a:ext>
            </a:extLst>
          </p:cNvPr>
          <p:cNvSpPr/>
          <p:nvPr/>
        </p:nvSpPr>
        <p:spPr>
          <a:xfrm>
            <a:off x="1801633" y="2670813"/>
            <a:ext cx="1665841" cy="369332"/>
          </a:xfrm>
          <a:prstGeom prst="rect">
            <a:avLst/>
          </a:prstGeom>
        </p:spPr>
        <p:txBody>
          <a:bodyPr wrap="none">
            <a:spAutoFit/>
          </a:bodyPr>
          <a:lstStyle/>
          <a:p>
            <a:r>
              <a:rPr lang="de-DE" sz="1600" dirty="0">
                <a:solidFill>
                  <a:srgbClr val="828F80"/>
                </a:solidFill>
                <a:latin typeface="Rubik" pitchFamily="2" charset="-79"/>
                <a:cs typeface="Rubik" pitchFamily="2" charset="-79"/>
              </a:rPr>
              <a:t>Erste Einzeller</a:t>
            </a:r>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97F94454-008B-8F4C-A925-59409BB794B6}"/>
              </a:ext>
            </a:extLst>
          </p:cNvPr>
          <p:cNvSpPr/>
          <p:nvPr/>
        </p:nvSpPr>
        <p:spPr>
          <a:xfrm>
            <a:off x="1801633" y="3040145"/>
            <a:ext cx="2945037"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3,8 Milliarden Jahren</a:t>
            </a:r>
            <a:endParaRPr lang="de-DE" dirty="0">
              <a:solidFill>
                <a:srgbClr val="385433"/>
              </a:solidFill>
              <a:effectLst/>
              <a:latin typeface="Rubik Medium" pitchFamily="2" charset="-79"/>
              <a:cs typeface="Rubik Medium" pitchFamily="2" charset="-79"/>
            </a:endParaRPr>
          </a:p>
        </p:txBody>
      </p:sp>
      <p:sp>
        <p:nvSpPr>
          <p:cNvPr id="28" name="Rechteck 27">
            <a:extLst>
              <a:ext uri="{FF2B5EF4-FFF2-40B4-BE49-F238E27FC236}">
                <a16:creationId xmlns:a16="http://schemas.microsoft.com/office/drawing/2014/main" id="{1C1F4430-6031-774B-997A-4F7DEDEC7BF7}"/>
              </a:ext>
            </a:extLst>
          </p:cNvPr>
          <p:cNvSpPr/>
          <p:nvPr/>
        </p:nvSpPr>
        <p:spPr>
          <a:xfrm>
            <a:off x="1801633" y="3694543"/>
            <a:ext cx="3980577" cy="338554"/>
          </a:xfrm>
          <a:prstGeom prst="rect">
            <a:avLst/>
          </a:prstGeom>
        </p:spPr>
        <p:txBody>
          <a:bodyPr wrap="none">
            <a:spAutoFit/>
          </a:bodyPr>
          <a:lstStyle/>
          <a:p>
            <a:r>
              <a:rPr lang="de-DE" sz="1600" dirty="0">
                <a:solidFill>
                  <a:srgbClr val="CC7547"/>
                </a:solidFill>
                <a:latin typeface="Rubik" pitchFamily="2" charset="-79"/>
                <a:cs typeface="Rubik" pitchFamily="2" charset="-79"/>
              </a:rPr>
              <a:t>Erste Sauerstoff freisetzende Bakterien</a:t>
            </a:r>
            <a:endParaRPr lang="de-DE" dirty="0">
              <a:solidFill>
                <a:srgbClr val="CC7547"/>
              </a:solidFill>
              <a:effectLst/>
              <a:latin typeface="Rubik" pitchFamily="2" charset="-79"/>
              <a:cs typeface="Rubik" pitchFamily="2" charset="-79"/>
            </a:endParaRPr>
          </a:p>
        </p:txBody>
      </p:sp>
      <p:sp>
        <p:nvSpPr>
          <p:cNvPr id="29" name="Rechteck 28">
            <a:extLst>
              <a:ext uri="{FF2B5EF4-FFF2-40B4-BE49-F238E27FC236}">
                <a16:creationId xmlns:a16="http://schemas.microsoft.com/office/drawing/2014/main" id="{018EB8B9-BE83-6D4D-A527-01A88B3CDFEC}"/>
              </a:ext>
            </a:extLst>
          </p:cNvPr>
          <p:cNvSpPr/>
          <p:nvPr/>
        </p:nvSpPr>
        <p:spPr>
          <a:xfrm>
            <a:off x="1801633" y="4063875"/>
            <a:ext cx="2829621" cy="369332"/>
          </a:xfrm>
          <a:prstGeom prst="rect">
            <a:avLst/>
          </a:prstGeom>
        </p:spPr>
        <p:txBody>
          <a:bodyPr wrap="none">
            <a:spAutoFit/>
          </a:bodyPr>
          <a:lstStyle/>
          <a:p>
            <a:r>
              <a:rPr lang="de-DE" dirty="0">
                <a:solidFill>
                  <a:srgbClr val="CC7547"/>
                </a:solidFill>
                <a:latin typeface="Rubik Medium" pitchFamily="2" charset="-79"/>
                <a:cs typeface="Rubik Medium" pitchFamily="2" charset="-79"/>
              </a:rPr>
              <a:t>vor 3 Milliarden Jahren</a:t>
            </a:r>
            <a:endParaRPr lang="de-DE" dirty="0">
              <a:solidFill>
                <a:srgbClr val="CC7547"/>
              </a:solidFill>
              <a:effectLst/>
              <a:latin typeface="Rubik Medium" pitchFamily="2" charset="-79"/>
              <a:cs typeface="Rubik Medium" pitchFamily="2" charset="-79"/>
            </a:endParaRPr>
          </a:p>
        </p:txBody>
      </p:sp>
      <p:sp>
        <p:nvSpPr>
          <p:cNvPr id="30" name="Rechteck 29">
            <a:extLst>
              <a:ext uri="{FF2B5EF4-FFF2-40B4-BE49-F238E27FC236}">
                <a16:creationId xmlns:a16="http://schemas.microsoft.com/office/drawing/2014/main" id="{85698D06-D754-3745-921C-564C6BF6BF06}"/>
              </a:ext>
            </a:extLst>
          </p:cNvPr>
          <p:cNvSpPr/>
          <p:nvPr/>
        </p:nvSpPr>
        <p:spPr>
          <a:xfrm>
            <a:off x="1801633" y="5284804"/>
            <a:ext cx="2627642" cy="338554"/>
          </a:xfrm>
          <a:prstGeom prst="rect">
            <a:avLst/>
          </a:prstGeom>
        </p:spPr>
        <p:txBody>
          <a:bodyPr wrap="none">
            <a:spAutoFit/>
          </a:bodyPr>
          <a:lstStyle/>
          <a:p>
            <a:r>
              <a:rPr lang="de-DE" sz="1600" dirty="0">
                <a:solidFill>
                  <a:srgbClr val="828F80"/>
                </a:solidFill>
                <a:latin typeface="Rubik" pitchFamily="2" charset="-79"/>
                <a:cs typeface="Rubik" pitchFamily="2" charset="-79"/>
              </a:rPr>
              <a:t>Ausbildung der Ozonhülle</a:t>
            </a:r>
            <a:endParaRPr lang="de-DE" dirty="0">
              <a:solidFill>
                <a:srgbClr val="828F80"/>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4F3BCC90-619F-094F-89EA-EB08D917B46D}"/>
              </a:ext>
            </a:extLst>
          </p:cNvPr>
          <p:cNvSpPr/>
          <p:nvPr/>
        </p:nvSpPr>
        <p:spPr>
          <a:xfrm>
            <a:off x="1801633" y="5654136"/>
            <a:ext cx="2941831"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2,8 Milliarden Jahren</a:t>
            </a:r>
            <a:endParaRPr lang="de-DE" dirty="0">
              <a:solidFill>
                <a:srgbClr val="385433"/>
              </a:solidFill>
              <a:effectLst/>
              <a:latin typeface="Rubik Medium" pitchFamily="2" charset="-79"/>
              <a:cs typeface="Rubik Medium" pitchFamily="2" charset="-79"/>
            </a:endParaRPr>
          </a:p>
        </p:txBody>
      </p:sp>
      <p:sp>
        <p:nvSpPr>
          <p:cNvPr id="32" name="Oval 31">
            <a:extLst>
              <a:ext uri="{FF2B5EF4-FFF2-40B4-BE49-F238E27FC236}">
                <a16:creationId xmlns:a16="http://schemas.microsoft.com/office/drawing/2014/main" id="{D553FA35-AA9B-264D-ABEC-D6784430F24E}"/>
              </a:ext>
            </a:extLst>
          </p:cNvPr>
          <p:cNvSpPr/>
          <p:nvPr/>
        </p:nvSpPr>
        <p:spPr>
          <a:xfrm>
            <a:off x="4791077" y="4579512"/>
            <a:ext cx="418416" cy="418416"/>
          </a:xfrm>
          <a:prstGeom prst="ellipse">
            <a:avLst/>
          </a:prstGeom>
          <a:noFill/>
          <a:ln w="19050">
            <a:solidFill>
              <a:srgbClr val="385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Oval 32">
            <a:extLst>
              <a:ext uri="{FF2B5EF4-FFF2-40B4-BE49-F238E27FC236}">
                <a16:creationId xmlns:a16="http://schemas.microsoft.com/office/drawing/2014/main" id="{01240743-61F5-C148-9684-36685C77BD8D}"/>
              </a:ext>
            </a:extLst>
          </p:cNvPr>
          <p:cNvSpPr/>
          <p:nvPr/>
        </p:nvSpPr>
        <p:spPr>
          <a:xfrm>
            <a:off x="5072932" y="4433207"/>
            <a:ext cx="63611" cy="63611"/>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Oval 33">
            <a:extLst>
              <a:ext uri="{FF2B5EF4-FFF2-40B4-BE49-F238E27FC236}">
                <a16:creationId xmlns:a16="http://schemas.microsoft.com/office/drawing/2014/main" id="{D3D52C9E-1696-024F-AFF8-DD28BE2ABA14}"/>
              </a:ext>
            </a:extLst>
          </p:cNvPr>
          <p:cNvSpPr/>
          <p:nvPr/>
        </p:nvSpPr>
        <p:spPr>
          <a:xfrm>
            <a:off x="5175978" y="4318163"/>
            <a:ext cx="184946" cy="184946"/>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Oval 34">
            <a:extLst>
              <a:ext uri="{FF2B5EF4-FFF2-40B4-BE49-F238E27FC236}">
                <a16:creationId xmlns:a16="http://schemas.microsoft.com/office/drawing/2014/main" id="{3FD0F083-0AA6-8044-A91B-91C878D02107}"/>
              </a:ext>
            </a:extLst>
          </p:cNvPr>
          <p:cNvSpPr/>
          <p:nvPr/>
        </p:nvSpPr>
        <p:spPr>
          <a:xfrm>
            <a:off x="5263763" y="4067447"/>
            <a:ext cx="63611" cy="63611"/>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09578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cxnSp>
        <p:nvCxnSpPr>
          <p:cNvPr id="13" name="Gerade Verbindung 12">
            <a:extLst>
              <a:ext uri="{FF2B5EF4-FFF2-40B4-BE49-F238E27FC236}">
                <a16:creationId xmlns:a16="http://schemas.microsoft.com/office/drawing/2014/main" id="{42C880C2-1357-2148-9AC4-7697A8411476}"/>
              </a:ext>
            </a:extLst>
          </p:cNvPr>
          <p:cNvCxnSpPr>
            <a:cxnSpLocks/>
          </p:cNvCxnSpPr>
          <p:nvPr/>
        </p:nvCxnSpPr>
        <p:spPr>
          <a:xfrm>
            <a:off x="1062037" y="-138896"/>
            <a:ext cx="0" cy="7654121"/>
          </a:xfrm>
          <a:prstGeom prst="line">
            <a:avLst/>
          </a:prstGeom>
          <a:ln w="76200">
            <a:solidFill>
              <a:srgbClr val="CC7547"/>
            </a:solidFill>
          </a:ln>
        </p:spPr>
        <p:style>
          <a:lnRef idx="1">
            <a:schemeClr val="dk1"/>
          </a:lnRef>
          <a:fillRef idx="0">
            <a:schemeClr val="dk1"/>
          </a:fillRef>
          <a:effectRef idx="0">
            <a:schemeClr val="dk1"/>
          </a:effectRef>
          <a:fontRef idx="minor">
            <a:schemeClr val="tx1"/>
          </a:fontRef>
        </p:style>
      </p:cxnSp>
      <p:sp>
        <p:nvSpPr>
          <p:cNvPr id="24" name="Rechteck 23">
            <a:extLst>
              <a:ext uri="{FF2B5EF4-FFF2-40B4-BE49-F238E27FC236}">
                <a16:creationId xmlns:a16="http://schemas.microsoft.com/office/drawing/2014/main" id="{A67D5085-7AB5-5D4B-A87E-1B68D0E66598}"/>
              </a:ext>
            </a:extLst>
          </p:cNvPr>
          <p:cNvSpPr/>
          <p:nvPr/>
        </p:nvSpPr>
        <p:spPr>
          <a:xfrm>
            <a:off x="1801633" y="907864"/>
            <a:ext cx="2036135" cy="369332"/>
          </a:xfrm>
          <a:prstGeom prst="rect">
            <a:avLst/>
          </a:prstGeom>
        </p:spPr>
        <p:txBody>
          <a:bodyPr wrap="none">
            <a:spAutoFit/>
          </a:bodyPr>
          <a:lstStyle/>
          <a:p>
            <a:r>
              <a:rPr lang="de-DE" sz="1600" dirty="0">
                <a:solidFill>
                  <a:srgbClr val="828F80"/>
                </a:solidFill>
                <a:latin typeface="Rubik" pitchFamily="2" charset="-79"/>
                <a:cs typeface="Rubik" pitchFamily="2" charset="-79"/>
              </a:rPr>
              <a:t>Bakterien an Land</a:t>
            </a:r>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sp>
        <p:nvSpPr>
          <p:cNvPr id="25" name="Rechteck 24">
            <a:extLst>
              <a:ext uri="{FF2B5EF4-FFF2-40B4-BE49-F238E27FC236}">
                <a16:creationId xmlns:a16="http://schemas.microsoft.com/office/drawing/2014/main" id="{D6A97A93-92DC-B44D-B01F-E20837909B29}"/>
              </a:ext>
            </a:extLst>
          </p:cNvPr>
          <p:cNvSpPr/>
          <p:nvPr/>
        </p:nvSpPr>
        <p:spPr>
          <a:xfrm>
            <a:off x="1801633" y="1277196"/>
            <a:ext cx="2906565"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1,4 Milliarden Jahren</a:t>
            </a:r>
            <a:endParaRPr lang="de-DE" dirty="0">
              <a:solidFill>
                <a:srgbClr val="385433"/>
              </a:solidFill>
              <a:effectLst/>
              <a:latin typeface="Rubik Medium" pitchFamily="2" charset="-79"/>
              <a:cs typeface="Rubik Medium" pitchFamily="2" charset="-79"/>
            </a:endParaRPr>
          </a:p>
        </p:txBody>
      </p:sp>
      <p:sp>
        <p:nvSpPr>
          <p:cNvPr id="26" name="Rechteck 25">
            <a:extLst>
              <a:ext uri="{FF2B5EF4-FFF2-40B4-BE49-F238E27FC236}">
                <a16:creationId xmlns:a16="http://schemas.microsoft.com/office/drawing/2014/main" id="{FB2CC398-1ED4-D34C-B27E-1DABF0939453}"/>
              </a:ext>
            </a:extLst>
          </p:cNvPr>
          <p:cNvSpPr/>
          <p:nvPr/>
        </p:nvSpPr>
        <p:spPr>
          <a:xfrm>
            <a:off x="1801633" y="1960809"/>
            <a:ext cx="1733167" cy="338554"/>
          </a:xfrm>
          <a:prstGeom prst="rect">
            <a:avLst/>
          </a:prstGeom>
        </p:spPr>
        <p:txBody>
          <a:bodyPr wrap="none">
            <a:spAutoFit/>
          </a:bodyPr>
          <a:lstStyle/>
          <a:p>
            <a:r>
              <a:rPr lang="de-DE" sz="1600" dirty="0">
                <a:solidFill>
                  <a:srgbClr val="828F80"/>
                </a:solidFill>
                <a:latin typeface="Rubik" pitchFamily="2" charset="-79"/>
                <a:cs typeface="Rubik" pitchFamily="2" charset="-79"/>
              </a:rPr>
              <a:t>Erste Mehrzeller</a:t>
            </a:r>
            <a:endParaRPr lang="de-DE" dirty="0">
              <a:solidFill>
                <a:srgbClr val="828F80"/>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97F94454-008B-8F4C-A925-59409BB794B6}"/>
              </a:ext>
            </a:extLst>
          </p:cNvPr>
          <p:cNvSpPr/>
          <p:nvPr/>
        </p:nvSpPr>
        <p:spPr>
          <a:xfrm>
            <a:off x="1801633" y="2330141"/>
            <a:ext cx="2948243"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600 Millionen Jahren</a:t>
            </a:r>
            <a:endParaRPr lang="de-DE" dirty="0">
              <a:solidFill>
                <a:srgbClr val="385433"/>
              </a:solidFill>
              <a:effectLst/>
              <a:latin typeface="Rubik Medium" pitchFamily="2" charset="-79"/>
              <a:cs typeface="Rubik Medium" pitchFamily="2" charset="-79"/>
            </a:endParaRPr>
          </a:p>
        </p:txBody>
      </p:sp>
      <p:sp>
        <p:nvSpPr>
          <p:cNvPr id="32" name="Oval 31">
            <a:extLst>
              <a:ext uri="{FF2B5EF4-FFF2-40B4-BE49-F238E27FC236}">
                <a16:creationId xmlns:a16="http://schemas.microsoft.com/office/drawing/2014/main" id="{D553FA35-AA9B-264D-ABEC-D6784430F24E}"/>
              </a:ext>
            </a:extLst>
          </p:cNvPr>
          <p:cNvSpPr/>
          <p:nvPr/>
        </p:nvSpPr>
        <p:spPr>
          <a:xfrm>
            <a:off x="4891057" y="1845165"/>
            <a:ext cx="569841" cy="569841"/>
          </a:xfrm>
          <a:prstGeom prst="ellipse">
            <a:avLst/>
          </a:prstGeom>
          <a:noFill/>
          <a:ln w="19050">
            <a:solidFill>
              <a:srgbClr val="3854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Oval 34">
            <a:extLst>
              <a:ext uri="{FF2B5EF4-FFF2-40B4-BE49-F238E27FC236}">
                <a16:creationId xmlns:a16="http://schemas.microsoft.com/office/drawing/2014/main" id="{3FD0F083-0AA6-8044-A91B-91C878D02107}"/>
              </a:ext>
            </a:extLst>
          </p:cNvPr>
          <p:cNvSpPr/>
          <p:nvPr/>
        </p:nvSpPr>
        <p:spPr>
          <a:xfrm>
            <a:off x="5175977" y="1960809"/>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Oval 35">
            <a:extLst>
              <a:ext uri="{FF2B5EF4-FFF2-40B4-BE49-F238E27FC236}">
                <a16:creationId xmlns:a16="http://schemas.microsoft.com/office/drawing/2014/main" id="{62BB330E-E730-8649-8614-D831A17F2CB8}"/>
              </a:ext>
            </a:extLst>
          </p:cNvPr>
          <p:cNvSpPr/>
          <p:nvPr/>
        </p:nvSpPr>
        <p:spPr>
          <a:xfrm>
            <a:off x="5000131" y="1978393"/>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Oval 36">
            <a:extLst>
              <a:ext uri="{FF2B5EF4-FFF2-40B4-BE49-F238E27FC236}">
                <a16:creationId xmlns:a16="http://schemas.microsoft.com/office/drawing/2014/main" id="{0FA74AD2-7048-F04A-AC53-1CF794D2E228}"/>
              </a:ext>
            </a:extLst>
          </p:cNvPr>
          <p:cNvSpPr/>
          <p:nvPr/>
        </p:nvSpPr>
        <p:spPr>
          <a:xfrm>
            <a:off x="4991338" y="2259747"/>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Oval 37">
            <a:extLst>
              <a:ext uri="{FF2B5EF4-FFF2-40B4-BE49-F238E27FC236}">
                <a16:creationId xmlns:a16="http://schemas.microsoft.com/office/drawing/2014/main" id="{8A373D2A-3D26-2C42-8F67-99F6E814CE0A}"/>
              </a:ext>
            </a:extLst>
          </p:cNvPr>
          <p:cNvSpPr/>
          <p:nvPr/>
        </p:nvSpPr>
        <p:spPr>
          <a:xfrm>
            <a:off x="5175977" y="1837717"/>
            <a:ext cx="108200" cy="108200"/>
          </a:xfrm>
          <a:prstGeom prst="ellipse">
            <a:avLst/>
          </a:prstGeom>
          <a:solidFill>
            <a:srgbClr val="385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8488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cxnSp>
        <p:nvCxnSpPr>
          <p:cNvPr id="13" name="Gerade Verbindung 12">
            <a:extLst>
              <a:ext uri="{FF2B5EF4-FFF2-40B4-BE49-F238E27FC236}">
                <a16:creationId xmlns:a16="http://schemas.microsoft.com/office/drawing/2014/main" id="{42C880C2-1357-2148-9AC4-7697A8411476}"/>
              </a:ext>
            </a:extLst>
          </p:cNvPr>
          <p:cNvCxnSpPr/>
          <p:nvPr/>
        </p:nvCxnSpPr>
        <p:spPr>
          <a:xfrm>
            <a:off x="1062037" y="-66640"/>
            <a:ext cx="0" cy="5857875"/>
          </a:xfrm>
          <a:prstGeom prst="line">
            <a:avLst/>
          </a:prstGeom>
          <a:ln w="76200" cap="rnd">
            <a:solidFill>
              <a:srgbClr val="CC7547"/>
            </a:solidFill>
          </a:ln>
        </p:spPr>
        <p:style>
          <a:lnRef idx="1">
            <a:schemeClr val="dk1"/>
          </a:lnRef>
          <a:fillRef idx="0">
            <a:schemeClr val="dk1"/>
          </a:fillRef>
          <a:effectRef idx="0">
            <a:schemeClr val="dk1"/>
          </a:effectRef>
          <a:fontRef idx="minor">
            <a:schemeClr val="tx1"/>
          </a:fontRef>
        </p:style>
      </p:cxnSp>
      <p:sp>
        <p:nvSpPr>
          <p:cNvPr id="21" name="Rechtwinkliges Dreieck 20">
            <a:extLst>
              <a:ext uri="{FF2B5EF4-FFF2-40B4-BE49-F238E27FC236}">
                <a16:creationId xmlns:a16="http://schemas.microsoft.com/office/drawing/2014/main" id="{8DAE8EF5-E0EF-DB4A-B27E-AD4107E88F06}"/>
              </a:ext>
            </a:extLst>
          </p:cNvPr>
          <p:cNvSpPr/>
          <p:nvPr/>
        </p:nvSpPr>
        <p:spPr>
          <a:xfrm rot="18900000">
            <a:off x="985787" y="6078721"/>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winkliges Dreieck 21">
            <a:extLst>
              <a:ext uri="{FF2B5EF4-FFF2-40B4-BE49-F238E27FC236}">
                <a16:creationId xmlns:a16="http://schemas.microsoft.com/office/drawing/2014/main" id="{3C74FCC8-EB6D-E043-80B6-2DA5C38BA984}"/>
              </a:ext>
            </a:extLst>
          </p:cNvPr>
          <p:cNvSpPr/>
          <p:nvPr/>
        </p:nvSpPr>
        <p:spPr>
          <a:xfrm rot="18900000">
            <a:off x="985786" y="5933455"/>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winkliges Dreieck 22">
            <a:extLst>
              <a:ext uri="{FF2B5EF4-FFF2-40B4-BE49-F238E27FC236}">
                <a16:creationId xmlns:a16="http://schemas.microsoft.com/office/drawing/2014/main" id="{7D38232B-C778-6240-AE00-EEB28076AE6E}"/>
              </a:ext>
            </a:extLst>
          </p:cNvPr>
          <p:cNvSpPr/>
          <p:nvPr/>
        </p:nvSpPr>
        <p:spPr>
          <a:xfrm rot="18900000">
            <a:off x="985787" y="5793107"/>
            <a:ext cx="152499" cy="152499"/>
          </a:xfrm>
          <a:prstGeom prst="r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Rechteck 29">
            <a:extLst>
              <a:ext uri="{FF2B5EF4-FFF2-40B4-BE49-F238E27FC236}">
                <a16:creationId xmlns:a16="http://schemas.microsoft.com/office/drawing/2014/main" id="{85698D06-D754-3745-921C-564C6BF6BF06}"/>
              </a:ext>
            </a:extLst>
          </p:cNvPr>
          <p:cNvSpPr/>
          <p:nvPr/>
        </p:nvSpPr>
        <p:spPr>
          <a:xfrm>
            <a:off x="1801633" y="5284804"/>
            <a:ext cx="4156907" cy="338554"/>
          </a:xfrm>
          <a:prstGeom prst="rect">
            <a:avLst/>
          </a:prstGeom>
        </p:spPr>
        <p:txBody>
          <a:bodyPr wrap="none">
            <a:spAutoFit/>
          </a:bodyPr>
          <a:lstStyle/>
          <a:p>
            <a:r>
              <a:rPr lang="de-DE" sz="1600" dirty="0">
                <a:solidFill>
                  <a:srgbClr val="828F80"/>
                </a:solidFill>
                <a:latin typeface="Rubik" pitchFamily="2" charset="-79"/>
                <a:cs typeface="Rubik" pitchFamily="2" charset="-79"/>
              </a:rPr>
              <a:t>Entstehung der </a:t>
            </a:r>
            <a:r>
              <a:rPr lang="de-DE" sz="1600" dirty="0" err="1">
                <a:solidFill>
                  <a:srgbClr val="828F80"/>
                </a:solidFill>
                <a:latin typeface="Rubik" pitchFamily="2" charset="-79"/>
                <a:cs typeface="Rubik" pitchFamily="2" charset="-79"/>
              </a:rPr>
              <a:t>Eußenheimer</a:t>
            </a:r>
            <a:r>
              <a:rPr lang="de-DE" sz="1600" dirty="0">
                <a:solidFill>
                  <a:srgbClr val="828F80"/>
                </a:solidFill>
                <a:latin typeface="Rubik" pitchFamily="2" charset="-79"/>
                <a:cs typeface="Rubik" pitchFamily="2" charset="-79"/>
              </a:rPr>
              <a:t> Manufaktur</a:t>
            </a:r>
            <a:endParaRPr lang="de-DE" dirty="0">
              <a:solidFill>
                <a:srgbClr val="828F80"/>
              </a:solidFill>
              <a:effectLst/>
              <a:latin typeface="Rubik" pitchFamily="2" charset="-79"/>
              <a:cs typeface="Rubik" pitchFamily="2" charset="-79"/>
            </a:endParaRPr>
          </a:p>
        </p:txBody>
      </p:sp>
      <p:sp>
        <p:nvSpPr>
          <p:cNvPr id="31" name="Rechteck 30">
            <a:extLst>
              <a:ext uri="{FF2B5EF4-FFF2-40B4-BE49-F238E27FC236}">
                <a16:creationId xmlns:a16="http://schemas.microsoft.com/office/drawing/2014/main" id="{4F3BCC90-619F-094F-89EA-EB08D917B46D}"/>
              </a:ext>
            </a:extLst>
          </p:cNvPr>
          <p:cNvSpPr/>
          <p:nvPr/>
        </p:nvSpPr>
        <p:spPr>
          <a:xfrm>
            <a:off x="1801633" y="5654136"/>
            <a:ext cx="1699504" cy="369332"/>
          </a:xfrm>
          <a:prstGeom prst="rect">
            <a:avLst/>
          </a:prstGeom>
        </p:spPr>
        <p:txBody>
          <a:bodyPr wrap="none">
            <a:spAutoFit/>
          </a:bodyPr>
          <a:lstStyle/>
          <a:p>
            <a:r>
              <a:rPr lang="de-DE" dirty="0">
                <a:solidFill>
                  <a:srgbClr val="385433"/>
                </a:solidFill>
                <a:latin typeface="Rubik" pitchFamily="2" charset="-79"/>
                <a:cs typeface="Rubik" pitchFamily="2" charset="-79"/>
              </a:rPr>
              <a:t>vor 20 Jahren</a:t>
            </a:r>
            <a:endParaRPr lang="de-DE" dirty="0">
              <a:solidFill>
                <a:srgbClr val="385433"/>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B9EBDA93-782F-014D-B900-19617C1FF023}"/>
              </a:ext>
            </a:extLst>
          </p:cNvPr>
          <p:cNvSpPr/>
          <p:nvPr/>
        </p:nvSpPr>
        <p:spPr>
          <a:xfrm>
            <a:off x="1801633" y="4161419"/>
            <a:ext cx="1555234" cy="338554"/>
          </a:xfrm>
          <a:prstGeom prst="rect">
            <a:avLst/>
          </a:prstGeom>
        </p:spPr>
        <p:txBody>
          <a:bodyPr wrap="none">
            <a:spAutoFit/>
          </a:bodyPr>
          <a:lstStyle/>
          <a:p>
            <a:r>
              <a:rPr lang="de-DE" sz="1600" dirty="0">
                <a:solidFill>
                  <a:srgbClr val="828F80"/>
                </a:solidFill>
                <a:latin typeface="Rubik" pitchFamily="2" charset="-79"/>
                <a:cs typeface="Rubik" pitchFamily="2" charset="-79"/>
              </a:rPr>
              <a:t>Homo Sapiens</a:t>
            </a:r>
            <a:endParaRPr lang="de-DE" dirty="0">
              <a:solidFill>
                <a:srgbClr val="828F80"/>
              </a:solidFill>
              <a:effectLst/>
              <a:latin typeface="Rubik" pitchFamily="2" charset="-79"/>
              <a:cs typeface="Rubik" pitchFamily="2" charset="-79"/>
            </a:endParaRPr>
          </a:p>
        </p:txBody>
      </p:sp>
      <p:sp>
        <p:nvSpPr>
          <p:cNvPr id="37" name="Rechteck 36">
            <a:extLst>
              <a:ext uri="{FF2B5EF4-FFF2-40B4-BE49-F238E27FC236}">
                <a16:creationId xmlns:a16="http://schemas.microsoft.com/office/drawing/2014/main" id="{C04983E5-BA38-364B-BA63-CCB3FC66DC58}"/>
              </a:ext>
            </a:extLst>
          </p:cNvPr>
          <p:cNvSpPr/>
          <p:nvPr/>
        </p:nvSpPr>
        <p:spPr>
          <a:xfrm>
            <a:off x="1801633" y="4530751"/>
            <a:ext cx="2414444"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vor 200 000 Jahren</a:t>
            </a:r>
            <a:endParaRPr lang="de-DE" dirty="0">
              <a:solidFill>
                <a:srgbClr val="385433"/>
              </a:solidFill>
              <a:effectLst/>
              <a:latin typeface="Rubik Medium" pitchFamily="2" charset="-79"/>
              <a:cs typeface="Rubik Medium" pitchFamily="2" charset="-79"/>
            </a:endParaRPr>
          </a:p>
        </p:txBody>
      </p:sp>
      <p:pic>
        <p:nvPicPr>
          <p:cNvPr id="11" name="Grafik 10">
            <a:extLst>
              <a:ext uri="{FF2B5EF4-FFF2-40B4-BE49-F238E27FC236}">
                <a16:creationId xmlns:a16="http://schemas.microsoft.com/office/drawing/2014/main" id="{205522AE-5A79-7349-819B-8DA69DE8DEE5}"/>
              </a:ext>
            </a:extLst>
          </p:cNvPr>
          <p:cNvPicPr>
            <a:picLocks noChangeAspect="1"/>
          </p:cNvPicPr>
          <p:nvPr/>
        </p:nvPicPr>
        <p:blipFill>
          <a:blip r:embed="rId2"/>
          <a:stretch>
            <a:fillRect/>
          </a:stretch>
        </p:blipFill>
        <p:spPr>
          <a:xfrm>
            <a:off x="4219978" y="3483126"/>
            <a:ext cx="511273" cy="1416957"/>
          </a:xfrm>
          <a:prstGeom prst="rect">
            <a:avLst/>
          </a:prstGeom>
        </p:spPr>
      </p:pic>
    </p:spTree>
    <p:extLst>
      <p:ext uri="{BB962C8B-B14F-4D97-AF65-F5344CB8AC3E}">
        <p14:creationId xmlns:p14="http://schemas.microsoft.com/office/powerpoint/2010/main" val="1084206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Gerade Verbindung 16">
            <a:extLst>
              <a:ext uri="{FF2B5EF4-FFF2-40B4-BE49-F238E27FC236}">
                <a16:creationId xmlns:a16="http://schemas.microsoft.com/office/drawing/2014/main" id="{7E944648-010F-F440-A6AC-DA0BE2E0443F}"/>
              </a:ext>
            </a:extLst>
          </p:cNvPr>
          <p:cNvCxnSpPr>
            <a:cxnSpLocks/>
          </p:cNvCxnSpPr>
          <p:nvPr/>
        </p:nvCxnSpPr>
        <p:spPr>
          <a:xfrm>
            <a:off x="-372248" y="610408"/>
            <a:ext cx="4837471"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579154" cy="763929"/>
          </a:xfrm>
        </p:spPr>
        <p:txBody>
          <a:bodyPr>
            <a:normAutofit fontScale="90000"/>
          </a:bodyPr>
          <a:lstStyle/>
          <a:p>
            <a:br>
              <a:rPr lang="de-DE" sz="2000" dirty="0">
                <a:latin typeface="Rubik Medium" pitchFamily="2" charset="-79"/>
                <a:cs typeface="Rubik Medium" pitchFamily="2" charset="-79"/>
              </a:rPr>
            </a:br>
            <a:br>
              <a:rPr lang="de-DE" sz="2000" dirty="0">
                <a:latin typeface="Rubik Medium" pitchFamily="2" charset="-79"/>
                <a:cs typeface="Rubik Medium" pitchFamily="2" charset="-79"/>
              </a:rPr>
            </a:br>
            <a:r>
              <a:rPr lang="de-DE" sz="2000" dirty="0">
                <a:solidFill>
                  <a:srgbClr val="385433"/>
                </a:solidFill>
                <a:latin typeface="Rubik Medium" pitchFamily="2" charset="-79"/>
                <a:cs typeface="Rubik Medium" pitchFamily="2" charset="-79"/>
              </a:rPr>
              <a:t>Was sind Effektive Mikroorganismen?</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sp>
        <p:nvSpPr>
          <p:cNvPr id="8" name="Rechteck 7">
            <a:extLst>
              <a:ext uri="{FF2B5EF4-FFF2-40B4-BE49-F238E27FC236}">
                <a16:creationId xmlns:a16="http://schemas.microsoft.com/office/drawing/2014/main" id="{5541233B-9820-1E4C-B22D-AF86E8D0697A}"/>
              </a:ext>
            </a:extLst>
          </p:cNvPr>
          <p:cNvSpPr/>
          <p:nvPr/>
        </p:nvSpPr>
        <p:spPr>
          <a:xfrm>
            <a:off x="1586619" y="1642796"/>
            <a:ext cx="4102405" cy="461665"/>
          </a:xfrm>
          <a:prstGeom prst="rect">
            <a:avLst/>
          </a:prstGeom>
        </p:spPr>
        <p:txBody>
          <a:bodyPr wrap="none">
            <a:spAutoFit/>
          </a:bodyPr>
          <a:lstStyle/>
          <a:p>
            <a:r>
              <a:rPr lang="de-DE" sz="2400" b="1" dirty="0">
                <a:solidFill>
                  <a:srgbClr val="828F80"/>
                </a:solidFill>
                <a:latin typeface="Rubik" pitchFamily="2" charset="-79"/>
                <a:cs typeface="Rubik" pitchFamily="2" charset="-79"/>
              </a:rPr>
              <a:t>Ohne Mikroorganismen...</a:t>
            </a:r>
            <a:r>
              <a:rPr lang="de-DE" b="1" dirty="0">
                <a:solidFill>
                  <a:srgbClr val="828F80"/>
                </a:solidFill>
                <a:latin typeface="Rubik" pitchFamily="2" charset="-79"/>
                <a:cs typeface="Rubik" pitchFamily="2" charset="-79"/>
              </a:rPr>
              <a:t>‬</a:t>
            </a:r>
            <a:endParaRPr lang="de-DE" b="1" dirty="0">
              <a:solidFill>
                <a:srgbClr val="828F80"/>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EE06349F-52A0-CD47-B8AD-A532ED237DAB}"/>
              </a:ext>
            </a:extLst>
          </p:cNvPr>
          <p:cNvSpPr/>
          <p:nvPr/>
        </p:nvSpPr>
        <p:spPr>
          <a:xfrm>
            <a:off x="2731637" y="2440855"/>
            <a:ext cx="7954084" cy="1938992"/>
          </a:xfrm>
          <a:prstGeom prst="rect">
            <a:avLst/>
          </a:prstGeom>
        </p:spPr>
        <p:txBody>
          <a:bodyPr wrap="square">
            <a:spAutoFit/>
          </a:bodyPr>
          <a:lstStyle/>
          <a:p>
            <a:r>
              <a:rPr lang="de-DE" sz="2400" b="1" dirty="0">
                <a:solidFill>
                  <a:srgbClr val="BAC2BD"/>
                </a:solidFill>
                <a:latin typeface="Rubik" pitchFamily="2" charset="-79"/>
                <a:cs typeface="Rubik" pitchFamily="2" charset="-79"/>
              </a:rPr>
              <a:t>‭</a:t>
            </a:r>
            <a:r>
              <a:rPr lang="de-DE" sz="2400" b="1" dirty="0">
                <a:solidFill>
                  <a:srgbClr val="828F80"/>
                </a:solidFill>
                <a:latin typeface="Rubik" pitchFamily="2" charset="-79"/>
                <a:cs typeface="Rubik" pitchFamily="2" charset="-79"/>
              </a:rPr>
              <a:t>... ‬keinen Sauerstoff zum Atmen</a:t>
            </a:r>
          </a:p>
          <a:p>
            <a:r>
              <a:rPr lang="de-DE" sz="2400" b="1" dirty="0">
                <a:solidFill>
                  <a:srgbClr val="828F80"/>
                </a:solidFill>
                <a:latin typeface="Rubik" pitchFamily="2" charset="-79"/>
                <a:cs typeface="Rubik" pitchFamily="2" charset="-79"/>
              </a:rPr>
              <a:t>‭... ‬kein Humus für das Pflanzenwachstum</a:t>
            </a:r>
          </a:p>
          <a:p>
            <a:r>
              <a:rPr lang="de-DE" sz="2400" b="1" dirty="0">
                <a:solidFill>
                  <a:srgbClr val="828F80"/>
                </a:solidFill>
                <a:latin typeface="Rubik" pitchFamily="2" charset="-79"/>
                <a:cs typeface="Rubik" pitchFamily="2" charset="-79"/>
              </a:rPr>
              <a:t>‭... ‬kein Stickstoff für das Pflanzenwachstum‭ ‬</a:t>
            </a:r>
          </a:p>
          <a:p>
            <a:r>
              <a:rPr lang="de-DE" sz="2400" b="1" dirty="0">
                <a:solidFill>
                  <a:srgbClr val="828F80"/>
                </a:solidFill>
                <a:latin typeface="Rubik" pitchFamily="2" charset="-79"/>
                <a:cs typeface="Rubik" pitchFamily="2" charset="-79"/>
              </a:rPr>
              <a:t>‭... ‬keine Nahrung für Mensch und Tier</a:t>
            </a:r>
          </a:p>
          <a:p>
            <a:r>
              <a:rPr lang="de-DE" sz="2400" b="1" dirty="0">
                <a:solidFill>
                  <a:srgbClr val="828F80"/>
                </a:solidFill>
                <a:latin typeface="Rubik" pitchFamily="2" charset="-79"/>
                <a:cs typeface="Rubik" pitchFamily="2" charset="-79"/>
              </a:rPr>
              <a:t>‭... ‬keine Menschen, keine Tiere, keine Pflanzen</a:t>
            </a:r>
            <a:endParaRPr lang="de-DE" sz="2400" b="1" dirty="0">
              <a:solidFill>
                <a:srgbClr val="828F80"/>
              </a:solidFill>
              <a:effectLst/>
              <a:latin typeface="Rubik" pitchFamily="2" charset="-79"/>
              <a:cs typeface="Rubik" pitchFamily="2" charset="-79"/>
            </a:endParaRPr>
          </a:p>
        </p:txBody>
      </p:sp>
      <p:sp>
        <p:nvSpPr>
          <p:cNvPr id="11" name="Rechteck 10">
            <a:extLst>
              <a:ext uri="{FF2B5EF4-FFF2-40B4-BE49-F238E27FC236}">
                <a16:creationId xmlns:a16="http://schemas.microsoft.com/office/drawing/2014/main" id="{36C7C9CB-FDD2-8443-90FF-3B6521407853}"/>
              </a:ext>
            </a:extLst>
          </p:cNvPr>
          <p:cNvSpPr/>
          <p:nvPr/>
        </p:nvSpPr>
        <p:spPr>
          <a:xfrm>
            <a:off x="3360496" y="4884665"/>
            <a:ext cx="6006788" cy="461665"/>
          </a:xfrm>
          <a:prstGeom prst="rect">
            <a:avLst/>
          </a:prstGeom>
          <a:noFill/>
          <a:ln w="57150">
            <a:noFill/>
          </a:ln>
        </p:spPr>
        <p:txBody>
          <a:bodyPr wrap="square">
            <a:spAutoFit/>
          </a:bodyPr>
          <a:lstStyle/>
          <a:p>
            <a:r>
              <a:rPr lang="de-DE" sz="2400" b="1" dirty="0">
                <a:solidFill>
                  <a:srgbClr val="385433"/>
                </a:solidFill>
                <a:latin typeface="Rubik" pitchFamily="2" charset="-79"/>
                <a:cs typeface="Rubik" pitchFamily="2" charset="-79"/>
              </a:rPr>
              <a:t>KEIN LEBEN AUF DIESEM PLANETEN</a:t>
            </a:r>
            <a:endParaRPr lang="de-DE" sz="2400" b="1" dirty="0">
              <a:solidFill>
                <a:srgbClr val="385433"/>
              </a:solidFill>
              <a:effectLst/>
              <a:latin typeface="Rubik" pitchFamily="2" charset="-79"/>
              <a:cs typeface="Rubik" pitchFamily="2" charset="-79"/>
            </a:endParaRPr>
          </a:p>
        </p:txBody>
      </p:sp>
      <p:cxnSp>
        <p:nvCxnSpPr>
          <p:cNvPr id="13" name="Gerade Verbindung mit Pfeil 12">
            <a:extLst>
              <a:ext uri="{FF2B5EF4-FFF2-40B4-BE49-F238E27FC236}">
                <a16:creationId xmlns:a16="http://schemas.microsoft.com/office/drawing/2014/main" id="{3330FBED-2838-9049-9A54-C60EBC066D9D}"/>
              </a:ext>
            </a:extLst>
          </p:cNvPr>
          <p:cNvCxnSpPr>
            <a:cxnSpLocks/>
          </p:cNvCxnSpPr>
          <p:nvPr/>
        </p:nvCxnSpPr>
        <p:spPr>
          <a:xfrm>
            <a:off x="2963917" y="5105559"/>
            <a:ext cx="299545" cy="0"/>
          </a:xfrm>
          <a:prstGeom prst="straightConnector1">
            <a:avLst/>
          </a:prstGeom>
          <a:ln w="57150">
            <a:solidFill>
              <a:srgbClr val="3854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841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Gerade Verbindung 20">
            <a:extLst>
              <a:ext uri="{FF2B5EF4-FFF2-40B4-BE49-F238E27FC236}">
                <a16:creationId xmlns:a16="http://schemas.microsoft.com/office/drawing/2014/main" id="{F7DF40B2-1C55-874C-B200-D6D1D6D9507E}"/>
              </a:ext>
            </a:extLst>
          </p:cNvPr>
          <p:cNvCxnSpPr>
            <a:cxnSpLocks/>
          </p:cNvCxnSpPr>
          <p:nvPr/>
        </p:nvCxnSpPr>
        <p:spPr>
          <a:xfrm>
            <a:off x="-298415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2950849"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Geburt eines Menschen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F7278235-BD63-1E45-B050-F93DD18D2F15}"/>
              </a:ext>
            </a:extLst>
          </p:cNvPr>
          <p:cNvSpPr/>
          <p:nvPr/>
        </p:nvSpPr>
        <p:spPr>
          <a:xfrm>
            <a:off x="2636399" y="1309219"/>
            <a:ext cx="3724096"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Entstehung des Immunsystems</a:t>
            </a:r>
            <a:endParaRPr lang="de-DE" dirty="0">
              <a:solidFill>
                <a:srgbClr val="385433"/>
              </a:solidFill>
              <a:effectLst/>
              <a:latin typeface="Rubik Medium" pitchFamily="2" charset="-79"/>
              <a:cs typeface="Rubik Medium" pitchFamily="2" charset="-79"/>
            </a:endParaRPr>
          </a:p>
        </p:txBody>
      </p:sp>
      <p:pic>
        <p:nvPicPr>
          <p:cNvPr id="9" name="Grafik 8">
            <a:extLst>
              <a:ext uri="{FF2B5EF4-FFF2-40B4-BE49-F238E27FC236}">
                <a16:creationId xmlns:a16="http://schemas.microsoft.com/office/drawing/2014/main" id="{3DF41EAF-D789-D348-9BC6-57706420CCE2}"/>
              </a:ext>
            </a:extLst>
          </p:cNvPr>
          <p:cNvPicPr>
            <a:picLocks noChangeAspect="1"/>
          </p:cNvPicPr>
          <p:nvPr/>
        </p:nvPicPr>
        <p:blipFill>
          <a:blip r:embed="rId2"/>
          <a:stretch>
            <a:fillRect/>
          </a:stretch>
        </p:blipFill>
        <p:spPr>
          <a:xfrm>
            <a:off x="1104900" y="2027089"/>
            <a:ext cx="4991100" cy="1587500"/>
          </a:xfrm>
          <a:prstGeom prst="rect">
            <a:avLst/>
          </a:prstGeom>
        </p:spPr>
      </p:pic>
      <p:sp>
        <p:nvSpPr>
          <p:cNvPr id="15" name="Rechteck 14">
            <a:extLst>
              <a:ext uri="{FF2B5EF4-FFF2-40B4-BE49-F238E27FC236}">
                <a16:creationId xmlns:a16="http://schemas.microsoft.com/office/drawing/2014/main" id="{AFB11184-DB3B-3A42-8C50-DE7C3ED25D18}"/>
              </a:ext>
            </a:extLst>
          </p:cNvPr>
          <p:cNvSpPr/>
          <p:nvPr/>
        </p:nvSpPr>
        <p:spPr>
          <a:xfrm>
            <a:off x="7264880" y="1688316"/>
            <a:ext cx="2730500"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Bei der Geburt übernimmt das Baby durch den Geburtskanal die Bakterien der Mutter. Dadurch entwickelt sich das Immunsystem.</a:t>
            </a:r>
            <a:endParaRPr lang="de-DE" sz="1200" dirty="0">
              <a:solidFill>
                <a:srgbClr val="828F80"/>
              </a:solidFill>
              <a:effectLst/>
              <a:latin typeface="Rubik" pitchFamily="2" charset="-79"/>
              <a:cs typeface="Rubik" pitchFamily="2" charset="-79"/>
            </a:endParaRPr>
          </a:p>
        </p:txBody>
      </p:sp>
      <p:pic>
        <p:nvPicPr>
          <p:cNvPr id="16" name="Grafik 15">
            <a:extLst>
              <a:ext uri="{FF2B5EF4-FFF2-40B4-BE49-F238E27FC236}">
                <a16:creationId xmlns:a16="http://schemas.microsoft.com/office/drawing/2014/main" id="{795CDC5E-C7D0-1A4E-82EA-81BBE3E58FC3}"/>
              </a:ext>
            </a:extLst>
          </p:cNvPr>
          <p:cNvPicPr>
            <a:picLocks noChangeAspect="1"/>
          </p:cNvPicPr>
          <p:nvPr/>
        </p:nvPicPr>
        <p:blipFill>
          <a:blip r:embed="rId3"/>
          <a:stretch>
            <a:fillRect/>
          </a:stretch>
        </p:blipFill>
        <p:spPr>
          <a:xfrm>
            <a:off x="6998180" y="1678551"/>
            <a:ext cx="266700" cy="266700"/>
          </a:xfrm>
          <a:prstGeom prst="rect">
            <a:avLst/>
          </a:prstGeom>
        </p:spPr>
      </p:pic>
      <p:sp>
        <p:nvSpPr>
          <p:cNvPr id="18" name="Rechteck 17">
            <a:extLst>
              <a:ext uri="{FF2B5EF4-FFF2-40B4-BE49-F238E27FC236}">
                <a16:creationId xmlns:a16="http://schemas.microsoft.com/office/drawing/2014/main" id="{906D7B77-CA10-3C46-9C7F-E5A8EF631ACF}"/>
              </a:ext>
            </a:extLst>
          </p:cNvPr>
          <p:cNvSpPr/>
          <p:nvPr/>
        </p:nvSpPr>
        <p:spPr>
          <a:xfrm>
            <a:off x="8896615" y="3501766"/>
            <a:ext cx="2502608"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Bakterien der Mutter</a:t>
            </a:r>
            <a:endParaRPr lang="de-DE" dirty="0">
              <a:solidFill>
                <a:srgbClr val="385433"/>
              </a:solidFill>
              <a:effectLst/>
              <a:latin typeface="Rubik Medium" pitchFamily="2" charset="-79"/>
              <a:cs typeface="Rubik Medium" pitchFamily="2" charset="-79"/>
            </a:endParaRPr>
          </a:p>
        </p:txBody>
      </p:sp>
      <p:sp>
        <p:nvSpPr>
          <p:cNvPr id="19" name="Rechteck 18">
            <a:extLst>
              <a:ext uri="{FF2B5EF4-FFF2-40B4-BE49-F238E27FC236}">
                <a16:creationId xmlns:a16="http://schemas.microsoft.com/office/drawing/2014/main" id="{07367832-B00C-0246-BA69-C1E651C63FD9}"/>
              </a:ext>
            </a:extLst>
          </p:cNvPr>
          <p:cNvSpPr/>
          <p:nvPr/>
        </p:nvSpPr>
        <p:spPr>
          <a:xfrm>
            <a:off x="4267680" y="5008348"/>
            <a:ext cx="2730500" cy="646331"/>
          </a:xfrm>
          <a:prstGeom prst="rect">
            <a:avLst/>
          </a:prstGeom>
        </p:spPr>
        <p:txBody>
          <a:bodyPr wrap="square">
            <a:spAutoFit/>
          </a:bodyPr>
          <a:lstStyle/>
          <a:p>
            <a:r>
              <a:rPr lang="de-DE" sz="1200" dirty="0">
                <a:solidFill>
                  <a:srgbClr val="828F80"/>
                </a:solidFill>
                <a:latin typeface="Rubik" pitchFamily="2" charset="-79"/>
                <a:cs typeface="Rubik" pitchFamily="2" charset="-79"/>
              </a:rPr>
              <a:t>Beim Stillen werden die guten Bakterien gefüttert und das Immunsystem trainiert.‬</a:t>
            </a:r>
            <a:endParaRPr lang="de-DE" sz="1200" dirty="0">
              <a:solidFill>
                <a:srgbClr val="828F80"/>
              </a:solidFill>
              <a:effectLst/>
              <a:latin typeface="Rubik" pitchFamily="2" charset="-79"/>
              <a:cs typeface="Rubik" pitchFamily="2" charset="-79"/>
            </a:endParaRPr>
          </a:p>
        </p:txBody>
      </p:sp>
      <p:pic>
        <p:nvPicPr>
          <p:cNvPr id="20" name="Grafik 19">
            <a:extLst>
              <a:ext uri="{FF2B5EF4-FFF2-40B4-BE49-F238E27FC236}">
                <a16:creationId xmlns:a16="http://schemas.microsoft.com/office/drawing/2014/main" id="{D05C4B74-D53A-E545-B3A7-97AC265A633E}"/>
              </a:ext>
            </a:extLst>
          </p:cNvPr>
          <p:cNvPicPr>
            <a:picLocks noChangeAspect="1"/>
          </p:cNvPicPr>
          <p:nvPr/>
        </p:nvPicPr>
        <p:blipFill>
          <a:blip r:embed="rId3"/>
          <a:stretch>
            <a:fillRect/>
          </a:stretch>
        </p:blipFill>
        <p:spPr>
          <a:xfrm>
            <a:off x="3961682" y="5008348"/>
            <a:ext cx="266700" cy="266700"/>
          </a:xfrm>
          <a:prstGeom prst="rect">
            <a:avLst/>
          </a:prstGeom>
        </p:spPr>
      </p:pic>
      <p:pic>
        <p:nvPicPr>
          <p:cNvPr id="13" name="Grafik 12">
            <a:extLst>
              <a:ext uri="{FF2B5EF4-FFF2-40B4-BE49-F238E27FC236}">
                <a16:creationId xmlns:a16="http://schemas.microsoft.com/office/drawing/2014/main" id="{61A94BFD-C955-8448-A92C-8B54B74C4FD8}"/>
              </a:ext>
            </a:extLst>
          </p:cNvPr>
          <p:cNvPicPr>
            <a:picLocks noChangeAspect="1"/>
          </p:cNvPicPr>
          <p:nvPr/>
        </p:nvPicPr>
        <p:blipFill>
          <a:blip r:embed="rId4"/>
          <a:stretch>
            <a:fillRect/>
          </a:stretch>
        </p:blipFill>
        <p:spPr>
          <a:xfrm>
            <a:off x="6876348" y="4017748"/>
            <a:ext cx="2730500" cy="2247900"/>
          </a:xfrm>
          <a:prstGeom prst="rect">
            <a:avLst/>
          </a:prstGeom>
        </p:spPr>
      </p:pic>
    </p:spTree>
    <p:extLst>
      <p:ext uri="{BB962C8B-B14F-4D97-AF65-F5344CB8AC3E}">
        <p14:creationId xmlns:p14="http://schemas.microsoft.com/office/powerpoint/2010/main" val="3744318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Gerade Verbindung 20">
            <a:extLst>
              <a:ext uri="{FF2B5EF4-FFF2-40B4-BE49-F238E27FC236}">
                <a16:creationId xmlns:a16="http://schemas.microsoft.com/office/drawing/2014/main" id="{1D638824-6A1A-DE41-A773-E42A63BE5B35}"/>
              </a:ext>
            </a:extLst>
          </p:cNvPr>
          <p:cNvCxnSpPr>
            <a:cxnSpLocks/>
          </p:cNvCxnSpPr>
          <p:nvPr/>
        </p:nvCxnSpPr>
        <p:spPr>
          <a:xfrm>
            <a:off x="-4050912"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2950849"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Immunsystem</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pic>
        <p:nvPicPr>
          <p:cNvPr id="16" name="Grafik 15">
            <a:extLst>
              <a:ext uri="{FF2B5EF4-FFF2-40B4-BE49-F238E27FC236}">
                <a16:creationId xmlns:a16="http://schemas.microsoft.com/office/drawing/2014/main" id="{795CDC5E-C7D0-1A4E-82EA-81BBE3E58FC3}"/>
              </a:ext>
            </a:extLst>
          </p:cNvPr>
          <p:cNvPicPr>
            <a:picLocks noChangeAspect="1"/>
          </p:cNvPicPr>
          <p:nvPr/>
        </p:nvPicPr>
        <p:blipFill>
          <a:blip r:embed="rId2"/>
          <a:stretch>
            <a:fillRect/>
          </a:stretch>
        </p:blipFill>
        <p:spPr>
          <a:xfrm>
            <a:off x="6998180" y="1678551"/>
            <a:ext cx="266700" cy="266700"/>
          </a:xfrm>
          <a:prstGeom prst="rect">
            <a:avLst/>
          </a:prstGeom>
        </p:spPr>
      </p:pic>
      <p:sp>
        <p:nvSpPr>
          <p:cNvPr id="7" name="Rechteck 6">
            <a:extLst>
              <a:ext uri="{FF2B5EF4-FFF2-40B4-BE49-F238E27FC236}">
                <a16:creationId xmlns:a16="http://schemas.microsoft.com/office/drawing/2014/main" id="{0EB03E5D-70EC-AA49-ACED-B4D36B541E55}"/>
              </a:ext>
            </a:extLst>
          </p:cNvPr>
          <p:cNvSpPr/>
          <p:nvPr/>
        </p:nvSpPr>
        <p:spPr>
          <a:xfrm>
            <a:off x="7264879" y="1678551"/>
            <a:ext cx="4026897" cy="2677656"/>
          </a:xfrm>
          <a:prstGeom prst="rect">
            <a:avLst/>
          </a:prstGeom>
        </p:spPr>
        <p:txBody>
          <a:bodyPr wrap="square">
            <a:spAutoFit/>
          </a:bodyPr>
          <a:lstStyle/>
          <a:p>
            <a:r>
              <a:rPr lang="de-DE" sz="1200" dirty="0">
                <a:solidFill>
                  <a:srgbClr val="828F80"/>
                </a:solidFill>
                <a:latin typeface="Rubik" pitchFamily="2" charset="-79"/>
                <a:cs typeface="Rubik" pitchFamily="2" charset="-79"/>
              </a:rPr>
              <a:t>Theoretisch könnten wir jeden Tag mehrmals sterben:</a:t>
            </a:r>
          </a:p>
          <a:p>
            <a:r>
              <a:rPr lang="de-DE" sz="1200" dirty="0">
                <a:solidFill>
                  <a:srgbClr val="828F80"/>
                </a:solidFill>
                <a:latin typeface="Rubik" pitchFamily="2" charset="-79"/>
                <a:cs typeface="Rubik" pitchFamily="2" charset="-79"/>
              </a:rPr>
              <a:t> ‬</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Wir bekommen Krebs, beginnen zu schimmeln, werden von Bakterien angeknabbert oder von Viren infiziert.‬</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Jeden Tag wird uns mehrere Male das Leben gerettet.‬</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Seltsam wachsende Zellen werden abgetötet, Pilzsporen werden eliminiert, Bakterien zerlöchert und Viren durchgeschnitten.‬</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Diesen Service erledigt unser Immunsystem mit sehr vielen kleinen Zellen.‬</a:t>
            </a:r>
          </a:p>
          <a:p>
            <a:pPr marL="171450" indent="-171450">
              <a:buFont typeface="Arial" panose="020B0604020202020204" pitchFamily="34" charset="0"/>
              <a:buChar char="•"/>
            </a:pPr>
            <a:r>
              <a:rPr lang="de-DE" sz="1200" dirty="0">
                <a:solidFill>
                  <a:srgbClr val="828F80"/>
                </a:solidFill>
                <a:latin typeface="Rubik" pitchFamily="2" charset="-79"/>
                <a:cs typeface="Rubik" pitchFamily="2" charset="-79"/>
              </a:rPr>
              <a:t>Bei diesem Vorgang spielen die Darmbakterien die größte Rolle.‬</a:t>
            </a:r>
            <a:endParaRPr lang="de-DE" sz="1200" dirty="0">
              <a:solidFill>
                <a:srgbClr val="828F80"/>
              </a:solidFill>
              <a:effectLst/>
              <a:latin typeface="Rubik" pitchFamily="2" charset="-79"/>
              <a:cs typeface="Rubik" pitchFamily="2" charset="-79"/>
            </a:endParaRPr>
          </a:p>
        </p:txBody>
      </p:sp>
      <p:sp>
        <p:nvSpPr>
          <p:cNvPr id="8" name="Rechteck 7">
            <a:extLst>
              <a:ext uri="{FF2B5EF4-FFF2-40B4-BE49-F238E27FC236}">
                <a16:creationId xmlns:a16="http://schemas.microsoft.com/office/drawing/2014/main" id="{94DE263C-F190-F94D-A8CF-4CF8C3145027}"/>
              </a:ext>
            </a:extLst>
          </p:cNvPr>
          <p:cNvSpPr/>
          <p:nvPr/>
        </p:nvSpPr>
        <p:spPr>
          <a:xfrm>
            <a:off x="442823" y="4975319"/>
            <a:ext cx="6096000" cy="215444"/>
          </a:xfrm>
          <a:prstGeom prst="rect">
            <a:avLst/>
          </a:prstGeom>
        </p:spPr>
        <p:txBody>
          <a:bodyPr>
            <a:spAutoFit/>
          </a:bodyPr>
          <a:lstStyle/>
          <a:p>
            <a:r>
              <a:rPr lang="de-DE" sz="800" dirty="0">
                <a:solidFill>
                  <a:srgbClr val="828F80"/>
                </a:solidFill>
                <a:latin typeface="Rubik" pitchFamily="2" charset="-79"/>
                <a:cs typeface="Rubik" pitchFamily="2" charset="-79"/>
              </a:rPr>
              <a:t>Quelle Grafik: https://</a:t>
            </a:r>
            <a:r>
              <a:rPr lang="de-DE" sz="800" dirty="0" err="1">
                <a:solidFill>
                  <a:srgbClr val="828F80"/>
                </a:solidFill>
                <a:latin typeface="Rubik" pitchFamily="2" charset="-79"/>
                <a:cs typeface="Rubik" pitchFamily="2" charset="-79"/>
              </a:rPr>
              <a:t>www.youtube.com</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watch?v</a:t>
            </a:r>
            <a:r>
              <a:rPr lang="de-DE" sz="800" dirty="0">
                <a:solidFill>
                  <a:srgbClr val="828F80"/>
                </a:solidFill>
                <a:latin typeface="Rubik" pitchFamily="2" charset="-79"/>
                <a:cs typeface="Rubik" pitchFamily="2" charset="-79"/>
              </a:rPr>
              <a:t>=zQGOcOUBi6s&amp;t=154s</a:t>
            </a:r>
            <a:endParaRPr lang="de-DE" sz="800" dirty="0">
              <a:solidFill>
                <a:srgbClr val="828F80"/>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FC01F87F-3F14-A64B-8DF5-D9C3017E8140}"/>
              </a:ext>
            </a:extLst>
          </p:cNvPr>
          <p:cNvSpPr/>
          <p:nvPr/>
        </p:nvSpPr>
        <p:spPr>
          <a:xfrm>
            <a:off x="442822" y="5765525"/>
            <a:ext cx="10232265" cy="369332"/>
          </a:xfrm>
          <a:prstGeom prst="rect">
            <a:avLst/>
          </a:prstGeom>
        </p:spPr>
        <p:txBody>
          <a:bodyPr wrap="square">
            <a:spAutoFit/>
          </a:bodyPr>
          <a:lstStyle/>
          <a:p>
            <a:r>
              <a:rPr lang="de-DE" dirty="0">
                <a:solidFill>
                  <a:srgbClr val="385433"/>
                </a:solidFill>
                <a:latin typeface="Rubik Medium" pitchFamily="2" charset="-79"/>
                <a:cs typeface="Rubik Medium" pitchFamily="2" charset="-79"/>
              </a:rPr>
              <a:t>Die Grundlage des Lebens und unsere Gesundheit liegt in der Hand von Mikroorganismen</a:t>
            </a:r>
            <a:endParaRPr lang="de-DE" dirty="0">
              <a:solidFill>
                <a:srgbClr val="385433"/>
              </a:solidFill>
              <a:effectLst/>
              <a:latin typeface="Rubik Medium" pitchFamily="2" charset="-79"/>
              <a:cs typeface="Rubik Medium" pitchFamily="2" charset="-79"/>
            </a:endParaRPr>
          </a:p>
        </p:txBody>
      </p:sp>
      <p:pic>
        <p:nvPicPr>
          <p:cNvPr id="12" name="Grafik 11">
            <a:extLst>
              <a:ext uri="{FF2B5EF4-FFF2-40B4-BE49-F238E27FC236}">
                <a16:creationId xmlns:a16="http://schemas.microsoft.com/office/drawing/2014/main" id="{2F2BCE7C-764E-9347-B52C-1324543D3BA1}"/>
              </a:ext>
            </a:extLst>
          </p:cNvPr>
          <p:cNvPicPr>
            <a:picLocks noChangeAspect="1"/>
          </p:cNvPicPr>
          <p:nvPr/>
        </p:nvPicPr>
        <p:blipFill>
          <a:blip r:embed="rId3"/>
          <a:stretch>
            <a:fillRect/>
          </a:stretch>
        </p:blipFill>
        <p:spPr>
          <a:xfrm>
            <a:off x="418662" y="1022128"/>
            <a:ext cx="6223000" cy="3771900"/>
          </a:xfrm>
          <a:prstGeom prst="rect">
            <a:avLst/>
          </a:prstGeom>
        </p:spPr>
      </p:pic>
    </p:spTree>
    <p:extLst>
      <p:ext uri="{BB962C8B-B14F-4D97-AF65-F5344CB8AC3E}">
        <p14:creationId xmlns:p14="http://schemas.microsoft.com/office/powerpoint/2010/main" val="1664605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Gerade Verbindung 37">
            <a:extLst>
              <a:ext uri="{FF2B5EF4-FFF2-40B4-BE49-F238E27FC236}">
                <a16:creationId xmlns:a16="http://schemas.microsoft.com/office/drawing/2014/main" id="{6815A27E-A0E3-604D-9ABA-89C62D95D130}"/>
              </a:ext>
            </a:extLst>
          </p:cNvPr>
          <p:cNvCxnSpPr>
            <a:cxnSpLocks/>
          </p:cNvCxnSpPr>
          <p:nvPr/>
        </p:nvCxnSpPr>
        <p:spPr>
          <a:xfrm>
            <a:off x="-116407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E1B2EBB-03E7-1A45-9E4D-6A1AE57DF4B9}"/>
              </a:ext>
            </a:extLst>
          </p:cNvPr>
          <p:cNvSpPr>
            <a:spLocks noGrp="1"/>
          </p:cNvSpPr>
          <p:nvPr>
            <p:ph type="title"/>
          </p:nvPr>
        </p:nvSpPr>
        <p:spPr>
          <a:xfrm>
            <a:off x="312613" y="283680"/>
            <a:ext cx="4731827" cy="763929"/>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Der Unterschied von Bakterien und Viren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8434723" y="244198"/>
            <a:ext cx="3669595"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Welche Rolle spielen EMs bei deiner Gesundheit ?‬</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C9215D06-0A0B-F245-A0AA-066143587828}"/>
              </a:ext>
            </a:extLst>
          </p:cNvPr>
          <p:cNvSpPr/>
          <p:nvPr/>
        </p:nvSpPr>
        <p:spPr>
          <a:xfrm>
            <a:off x="3662045" y="1598414"/>
            <a:ext cx="2573140"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eigener Stoffwechsel</a:t>
            </a:r>
            <a:endParaRPr lang="de-DE" dirty="0">
              <a:solidFill>
                <a:srgbClr val="385433"/>
              </a:solidFill>
              <a:effectLst/>
              <a:latin typeface="Rubik Medium" pitchFamily="2" charset="-79"/>
              <a:cs typeface="Rubik Medium" pitchFamily="2" charset="-79"/>
            </a:endParaRPr>
          </a:p>
        </p:txBody>
      </p:sp>
      <p:sp>
        <p:nvSpPr>
          <p:cNvPr id="9" name="Rechteck 8">
            <a:extLst>
              <a:ext uri="{FF2B5EF4-FFF2-40B4-BE49-F238E27FC236}">
                <a16:creationId xmlns:a16="http://schemas.microsoft.com/office/drawing/2014/main" id="{4FD89DD4-A917-6846-8C8E-83930D7A1C2A}"/>
              </a:ext>
            </a:extLst>
          </p:cNvPr>
          <p:cNvSpPr/>
          <p:nvPr/>
        </p:nvSpPr>
        <p:spPr>
          <a:xfrm>
            <a:off x="3662045" y="2273663"/>
            <a:ext cx="1874231"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eigenes Erbgut</a:t>
            </a:r>
            <a:endParaRPr lang="de-DE" dirty="0">
              <a:solidFill>
                <a:srgbClr val="385433"/>
              </a:solidFill>
              <a:effectLst/>
              <a:latin typeface="Rubik Medium" pitchFamily="2" charset="-79"/>
              <a:cs typeface="Rubik Medium" pitchFamily="2" charset="-79"/>
            </a:endParaRPr>
          </a:p>
        </p:txBody>
      </p:sp>
      <p:sp>
        <p:nvSpPr>
          <p:cNvPr id="11" name="Rechteck 10">
            <a:extLst>
              <a:ext uri="{FF2B5EF4-FFF2-40B4-BE49-F238E27FC236}">
                <a16:creationId xmlns:a16="http://schemas.microsoft.com/office/drawing/2014/main" id="{E721663A-AAAD-0141-941B-DF07C7FDF17E}"/>
              </a:ext>
            </a:extLst>
          </p:cNvPr>
          <p:cNvSpPr/>
          <p:nvPr/>
        </p:nvSpPr>
        <p:spPr>
          <a:xfrm>
            <a:off x="3662045" y="2948912"/>
            <a:ext cx="3082895" cy="369332"/>
          </a:xfrm>
          <a:prstGeom prst="rect">
            <a:avLst/>
          </a:prstGeom>
        </p:spPr>
        <p:txBody>
          <a:bodyPr wrap="none">
            <a:spAutoFit/>
          </a:bodyPr>
          <a:lstStyle/>
          <a:p>
            <a:r>
              <a:rPr lang="de-DE" dirty="0">
                <a:solidFill>
                  <a:srgbClr val="385433"/>
                </a:solidFill>
                <a:latin typeface="Rubik Medium" pitchFamily="2" charset="-79"/>
                <a:cs typeface="Rubik Medium" pitchFamily="2" charset="-79"/>
              </a:rPr>
              <a:t>eigene Energiegewinnung</a:t>
            </a:r>
            <a:endParaRPr lang="de-DE" dirty="0">
              <a:solidFill>
                <a:srgbClr val="385433"/>
              </a:solidFill>
              <a:effectLst/>
              <a:latin typeface="Rubik Medium" pitchFamily="2" charset="-79"/>
              <a:cs typeface="Rubik Medium" pitchFamily="2" charset="-79"/>
            </a:endParaRPr>
          </a:p>
        </p:txBody>
      </p:sp>
      <p:sp>
        <p:nvSpPr>
          <p:cNvPr id="13" name="Rechteck 12">
            <a:extLst>
              <a:ext uri="{FF2B5EF4-FFF2-40B4-BE49-F238E27FC236}">
                <a16:creationId xmlns:a16="http://schemas.microsoft.com/office/drawing/2014/main" id="{80F82974-140F-0440-B5E1-6CDEDF602D95}"/>
              </a:ext>
            </a:extLst>
          </p:cNvPr>
          <p:cNvSpPr/>
          <p:nvPr/>
        </p:nvSpPr>
        <p:spPr>
          <a:xfrm>
            <a:off x="3662044" y="3801291"/>
            <a:ext cx="2369559" cy="461665"/>
          </a:xfrm>
          <a:prstGeom prst="rect">
            <a:avLst/>
          </a:prstGeom>
        </p:spPr>
        <p:txBody>
          <a:bodyPr wrap="square">
            <a:spAutoFit/>
          </a:bodyPr>
          <a:lstStyle/>
          <a:p>
            <a:r>
              <a:rPr lang="de-DE" sz="1200" dirty="0">
                <a:solidFill>
                  <a:srgbClr val="385433"/>
                </a:solidFill>
                <a:latin typeface="Rubik" pitchFamily="2" charset="-79"/>
                <a:cs typeface="Rubik" pitchFamily="2" charset="-79"/>
              </a:rPr>
              <a:t>Eigenständige Vermehrung‭ ‬</a:t>
            </a:r>
          </a:p>
          <a:p>
            <a:r>
              <a:rPr lang="de-DE" sz="1200" dirty="0">
                <a:solidFill>
                  <a:srgbClr val="385433"/>
                </a:solidFill>
                <a:latin typeface="Rubik" pitchFamily="2" charset="-79"/>
                <a:cs typeface="Rubik" pitchFamily="2" charset="-79"/>
              </a:rPr>
              <a:t>durch Zellteilung.‬</a:t>
            </a:r>
            <a:endParaRPr lang="de-DE" sz="1200" dirty="0">
              <a:solidFill>
                <a:srgbClr val="385433"/>
              </a:solidFill>
              <a:effectLst/>
              <a:latin typeface="Rubik" pitchFamily="2" charset="-79"/>
              <a:cs typeface="Rubik" pitchFamily="2" charset="-79"/>
            </a:endParaRPr>
          </a:p>
        </p:txBody>
      </p:sp>
      <p:sp>
        <p:nvSpPr>
          <p:cNvPr id="14" name="Rechteck 13">
            <a:extLst>
              <a:ext uri="{FF2B5EF4-FFF2-40B4-BE49-F238E27FC236}">
                <a16:creationId xmlns:a16="http://schemas.microsoft.com/office/drawing/2014/main" id="{15D66089-B2DE-B741-A8C9-56F3B6D7AA53}"/>
              </a:ext>
            </a:extLst>
          </p:cNvPr>
          <p:cNvSpPr/>
          <p:nvPr/>
        </p:nvSpPr>
        <p:spPr>
          <a:xfrm>
            <a:off x="3662044" y="4476540"/>
            <a:ext cx="2250937" cy="276999"/>
          </a:xfrm>
          <a:prstGeom prst="rect">
            <a:avLst/>
          </a:prstGeom>
        </p:spPr>
        <p:txBody>
          <a:bodyPr wrap="none">
            <a:spAutoFit/>
          </a:bodyPr>
          <a:lstStyle/>
          <a:p>
            <a:r>
              <a:rPr lang="de-DE" sz="1200" dirty="0">
                <a:solidFill>
                  <a:srgbClr val="385433"/>
                </a:solidFill>
                <a:latin typeface="Rubik" pitchFamily="2" charset="-79"/>
                <a:cs typeface="Rubik" pitchFamily="2" charset="-79"/>
              </a:rPr>
              <a:t>Innerhalb 20 Min werden aus</a:t>
            </a:r>
            <a:endParaRPr lang="de-DE" sz="1200" dirty="0">
              <a:solidFill>
                <a:srgbClr val="385433"/>
              </a:solidFill>
              <a:effectLst/>
              <a:latin typeface="Rubik" pitchFamily="2" charset="-79"/>
              <a:cs typeface="Rubik" pitchFamily="2" charset="-79"/>
            </a:endParaRPr>
          </a:p>
        </p:txBody>
      </p:sp>
      <p:sp>
        <p:nvSpPr>
          <p:cNvPr id="15" name="Rechteck 14">
            <a:extLst>
              <a:ext uri="{FF2B5EF4-FFF2-40B4-BE49-F238E27FC236}">
                <a16:creationId xmlns:a16="http://schemas.microsoft.com/office/drawing/2014/main" id="{AB41DD8A-A1D2-574E-878E-14C14799C0D9}"/>
              </a:ext>
            </a:extLst>
          </p:cNvPr>
          <p:cNvSpPr/>
          <p:nvPr/>
        </p:nvSpPr>
        <p:spPr>
          <a:xfrm>
            <a:off x="1236766" y="5550572"/>
            <a:ext cx="2246129" cy="584775"/>
          </a:xfrm>
          <a:prstGeom prst="rect">
            <a:avLst/>
          </a:prstGeom>
        </p:spPr>
        <p:txBody>
          <a:bodyPr wrap="none">
            <a:spAutoFit/>
          </a:bodyPr>
          <a:lstStyle/>
          <a:p>
            <a:pPr algn="ctr"/>
            <a:r>
              <a:rPr lang="de-DE" sz="3200" dirty="0">
                <a:solidFill>
                  <a:srgbClr val="385433"/>
                </a:solidFill>
                <a:latin typeface="Rubik Medium" pitchFamily="2" charset="-79"/>
                <a:cs typeface="Rubik Medium" pitchFamily="2" charset="-79"/>
              </a:rPr>
              <a:t>Bakterium</a:t>
            </a:r>
            <a:endParaRPr lang="de-DE" sz="3200" dirty="0">
              <a:solidFill>
                <a:srgbClr val="385433"/>
              </a:solidFill>
              <a:effectLst/>
              <a:latin typeface="Rubik Medium" pitchFamily="2" charset="-79"/>
              <a:cs typeface="Rubik Medium" pitchFamily="2" charset="-79"/>
            </a:endParaRPr>
          </a:p>
        </p:txBody>
      </p:sp>
      <p:sp>
        <p:nvSpPr>
          <p:cNvPr id="17" name="Rechteck 16">
            <a:extLst>
              <a:ext uri="{FF2B5EF4-FFF2-40B4-BE49-F238E27FC236}">
                <a16:creationId xmlns:a16="http://schemas.microsoft.com/office/drawing/2014/main" id="{7D70C7A8-786D-F740-8DC2-3B0832F31BFF}"/>
              </a:ext>
            </a:extLst>
          </p:cNvPr>
          <p:cNvSpPr/>
          <p:nvPr/>
        </p:nvSpPr>
        <p:spPr>
          <a:xfrm>
            <a:off x="1635112" y="6135347"/>
            <a:ext cx="1449436" cy="369332"/>
          </a:xfrm>
          <a:prstGeom prst="rect">
            <a:avLst/>
          </a:prstGeom>
        </p:spPr>
        <p:txBody>
          <a:bodyPr wrap="none">
            <a:spAutoFit/>
          </a:bodyPr>
          <a:lstStyle/>
          <a:p>
            <a:pPr algn="ctr"/>
            <a:r>
              <a:rPr lang="de-DE" dirty="0">
                <a:solidFill>
                  <a:srgbClr val="385433"/>
                </a:solidFill>
                <a:latin typeface="Rubik Medium" pitchFamily="2" charset="-79"/>
                <a:cs typeface="Rubik Medium" pitchFamily="2" charset="-79"/>
              </a:rPr>
              <a:t>Lebewesen</a:t>
            </a:r>
            <a:endParaRPr lang="de-DE" dirty="0">
              <a:solidFill>
                <a:srgbClr val="385433"/>
              </a:solidFill>
              <a:effectLst/>
              <a:latin typeface="Rubik Medium" pitchFamily="2" charset="-79"/>
              <a:cs typeface="Rubik Medium" pitchFamily="2" charset="-79"/>
            </a:endParaRPr>
          </a:p>
        </p:txBody>
      </p:sp>
      <p:pic>
        <p:nvPicPr>
          <p:cNvPr id="19" name="Grafik 18">
            <a:extLst>
              <a:ext uri="{FF2B5EF4-FFF2-40B4-BE49-F238E27FC236}">
                <a16:creationId xmlns:a16="http://schemas.microsoft.com/office/drawing/2014/main" id="{85F708B0-3957-E34A-B9E3-AC7B24BDBDAE}"/>
              </a:ext>
            </a:extLst>
          </p:cNvPr>
          <p:cNvPicPr>
            <a:picLocks noChangeAspect="1"/>
          </p:cNvPicPr>
          <p:nvPr/>
        </p:nvPicPr>
        <p:blipFill>
          <a:blip r:embed="rId2"/>
          <a:stretch>
            <a:fillRect/>
          </a:stretch>
        </p:blipFill>
        <p:spPr>
          <a:xfrm>
            <a:off x="1820079" y="2137339"/>
            <a:ext cx="1079500" cy="2616200"/>
          </a:xfrm>
          <a:prstGeom prst="rect">
            <a:avLst/>
          </a:prstGeom>
        </p:spPr>
      </p:pic>
      <p:pic>
        <p:nvPicPr>
          <p:cNvPr id="21" name="Grafik 20">
            <a:extLst>
              <a:ext uri="{FF2B5EF4-FFF2-40B4-BE49-F238E27FC236}">
                <a16:creationId xmlns:a16="http://schemas.microsoft.com/office/drawing/2014/main" id="{7C0E5D42-F46C-CB45-B609-7B2A9D3A65C9}"/>
              </a:ext>
            </a:extLst>
          </p:cNvPr>
          <p:cNvPicPr>
            <a:picLocks noChangeAspect="1"/>
          </p:cNvPicPr>
          <p:nvPr/>
        </p:nvPicPr>
        <p:blipFill>
          <a:blip r:embed="rId3"/>
          <a:stretch>
            <a:fillRect/>
          </a:stretch>
        </p:blipFill>
        <p:spPr>
          <a:xfrm>
            <a:off x="7118364" y="1987550"/>
            <a:ext cx="2933700" cy="2882900"/>
          </a:xfrm>
          <a:prstGeom prst="rect">
            <a:avLst/>
          </a:prstGeom>
        </p:spPr>
      </p:pic>
      <p:sp>
        <p:nvSpPr>
          <p:cNvPr id="22" name="Rechteck 21">
            <a:extLst>
              <a:ext uri="{FF2B5EF4-FFF2-40B4-BE49-F238E27FC236}">
                <a16:creationId xmlns:a16="http://schemas.microsoft.com/office/drawing/2014/main" id="{8891CDC7-A246-7D44-A160-25EE295F3EBD}"/>
              </a:ext>
            </a:extLst>
          </p:cNvPr>
          <p:cNvSpPr/>
          <p:nvPr/>
        </p:nvSpPr>
        <p:spPr>
          <a:xfrm>
            <a:off x="7913782" y="5550572"/>
            <a:ext cx="1215397" cy="584775"/>
          </a:xfrm>
          <a:prstGeom prst="rect">
            <a:avLst/>
          </a:prstGeom>
        </p:spPr>
        <p:txBody>
          <a:bodyPr wrap="none">
            <a:spAutoFit/>
          </a:bodyPr>
          <a:lstStyle/>
          <a:p>
            <a:pPr algn="ctr"/>
            <a:r>
              <a:rPr lang="de-DE" sz="3200" dirty="0">
                <a:solidFill>
                  <a:srgbClr val="CC7547"/>
                </a:solidFill>
                <a:latin typeface="Rubik Medium" pitchFamily="2" charset="-79"/>
                <a:cs typeface="Rubik Medium" pitchFamily="2" charset="-79"/>
              </a:rPr>
              <a:t>Virus</a:t>
            </a:r>
            <a:endParaRPr lang="de-DE" sz="3200" dirty="0">
              <a:solidFill>
                <a:srgbClr val="CC7547"/>
              </a:solidFill>
              <a:effectLst/>
              <a:latin typeface="Rubik Medium" pitchFamily="2" charset="-79"/>
              <a:cs typeface="Rubik Medium" pitchFamily="2" charset="-79"/>
            </a:endParaRPr>
          </a:p>
        </p:txBody>
      </p:sp>
      <p:sp>
        <p:nvSpPr>
          <p:cNvPr id="23" name="Rechteck 22">
            <a:extLst>
              <a:ext uri="{FF2B5EF4-FFF2-40B4-BE49-F238E27FC236}">
                <a16:creationId xmlns:a16="http://schemas.microsoft.com/office/drawing/2014/main" id="{E27E5BBC-9FCC-794E-8399-A67277AF11FF}"/>
              </a:ext>
            </a:extLst>
          </p:cNvPr>
          <p:cNvSpPr/>
          <p:nvPr/>
        </p:nvSpPr>
        <p:spPr>
          <a:xfrm>
            <a:off x="7528260" y="6135347"/>
            <a:ext cx="1986441" cy="369332"/>
          </a:xfrm>
          <a:prstGeom prst="rect">
            <a:avLst/>
          </a:prstGeom>
        </p:spPr>
        <p:txBody>
          <a:bodyPr wrap="none">
            <a:spAutoFit/>
          </a:bodyPr>
          <a:lstStyle/>
          <a:p>
            <a:pPr algn="ctr"/>
            <a:r>
              <a:rPr lang="de-DE" dirty="0">
                <a:solidFill>
                  <a:srgbClr val="CC7547"/>
                </a:solidFill>
                <a:latin typeface="Rubik Medium" pitchFamily="2" charset="-79"/>
                <a:cs typeface="Rubik Medium" pitchFamily="2" charset="-79"/>
              </a:rPr>
              <a:t>Kein Lebewesen</a:t>
            </a:r>
            <a:endParaRPr lang="de-DE" dirty="0">
              <a:solidFill>
                <a:srgbClr val="CC7547"/>
              </a:solidFill>
              <a:effectLst/>
              <a:latin typeface="Rubik Medium" pitchFamily="2" charset="-79"/>
              <a:cs typeface="Rubik Medium" pitchFamily="2" charset="-79"/>
            </a:endParaRPr>
          </a:p>
        </p:txBody>
      </p:sp>
      <p:sp>
        <p:nvSpPr>
          <p:cNvPr id="24" name="Rechteck 23">
            <a:extLst>
              <a:ext uri="{FF2B5EF4-FFF2-40B4-BE49-F238E27FC236}">
                <a16:creationId xmlns:a16="http://schemas.microsoft.com/office/drawing/2014/main" id="{3F4DF342-AF0F-0E42-A051-44DEE41FC7BB}"/>
              </a:ext>
            </a:extLst>
          </p:cNvPr>
          <p:cNvSpPr/>
          <p:nvPr/>
        </p:nvSpPr>
        <p:spPr>
          <a:xfrm>
            <a:off x="10052064" y="1528074"/>
            <a:ext cx="1457450" cy="369332"/>
          </a:xfrm>
          <a:prstGeom prst="rect">
            <a:avLst/>
          </a:prstGeom>
        </p:spPr>
        <p:txBody>
          <a:bodyPr wrap="none">
            <a:spAutoFit/>
          </a:bodyPr>
          <a:lstStyle/>
          <a:p>
            <a:r>
              <a:rPr lang="de-DE" dirty="0">
                <a:solidFill>
                  <a:srgbClr val="CC7547"/>
                </a:solidFill>
                <a:latin typeface="Rubik Medium" pitchFamily="2" charset="-79"/>
                <a:cs typeface="Rubik Medium" pitchFamily="2" charset="-79"/>
              </a:rPr>
              <a:t>Eiweißhülle</a:t>
            </a:r>
            <a:endParaRPr lang="de-DE" dirty="0">
              <a:solidFill>
                <a:srgbClr val="CC7547"/>
              </a:solidFill>
              <a:effectLst/>
              <a:latin typeface="Rubik Medium" pitchFamily="2" charset="-79"/>
              <a:cs typeface="Rubik Medium" pitchFamily="2" charset="-79"/>
            </a:endParaRPr>
          </a:p>
        </p:txBody>
      </p:sp>
      <p:sp>
        <p:nvSpPr>
          <p:cNvPr id="25" name="Rechteck 24">
            <a:extLst>
              <a:ext uri="{FF2B5EF4-FFF2-40B4-BE49-F238E27FC236}">
                <a16:creationId xmlns:a16="http://schemas.microsoft.com/office/drawing/2014/main" id="{8354016D-C6D4-CE40-9030-CA6DE3F7792E}"/>
              </a:ext>
            </a:extLst>
          </p:cNvPr>
          <p:cNvSpPr/>
          <p:nvPr/>
        </p:nvSpPr>
        <p:spPr>
          <a:xfrm>
            <a:off x="10052064" y="1917210"/>
            <a:ext cx="1571264" cy="276999"/>
          </a:xfrm>
          <a:prstGeom prst="rect">
            <a:avLst/>
          </a:prstGeom>
        </p:spPr>
        <p:txBody>
          <a:bodyPr wrap="none">
            <a:spAutoFit/>
          </a:bodyPr>
          <a:lstStyle/>
          <a:p>
            <a:r>
              <a:rPr lang="de-DE" sz="1200" dirty="0">
                <a:solidFill>
                  <a:srgbClr val="CC7547"/>
                </a:solidFill>
                <a:latin typeface="Rubik" pitchFamily="2" charset="-79"/>
                <a:cs typeface="Rubik" pitchFamily="2" charset="-79"/>
              </a:rPr>
              <a:t>Schützt das Erbgut</a:t>
            </a:r>
            <a:endParaRPr lang="de-DE" sz="1200" dirty="0">
              <a:solidFill>
                <a:srgbClr val="CC7547"/>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67B6DB7F-4BE7-E340-8BF3-B7BD56A91D82}"/>
              </a:ext>
            </a:extLst>
          </p:cNvPr>
          <p:cNvSpPr/>
          <p:nvPr/>
        </p:nvSpPr>
        <p:spPr>
          <a:xfrm>
            <a:off x="9473840" y="4755718"/>
            <a:ext cx="1947510" cy="1107996"/>
          </a:xfrm>
          <a:prstGeom prst="rect">
            <a:avLst/>
          </a:prstGeom>
        </p:spPr>
        <p:txBody>
          <a:bodyPr wrap="square">
            <a:spAutoFit/>
          </a:bodyPr>
          <a:lstStyle/>
          <a:p>
            <a:r>
              <a:rPr lang="de-DE" sz="1200" dirty="0">
                <a:solidFill>
                  <a:srgbClr val="CC7547"/>
                </a:solidFill>
                <a:latin typeface="Rubik" pitchFamily="2" charset="-79"/>
                <a:cs typeface="Rubik" pitchFamily="2" charset="-79"/>
              </a:rPr>
              <a:t>Benötigen Wirtszellen um sich zu vermehren.‬</a:t>
            </a:r>
          </a:p>
          <a:p>
            <a:r>
              <a:rPr lang="de-DE" sz="1200" dirty="0">
                <a:solidFill>
                  <a:srgbClr val="CC7547"/>
                </a:solidFill>
                <a:latin typeface="Rubik" pitchFamily="2" charset="-79"/>
                <a:cs typeface="Rubik" pitchFamily="2" charset="-79"/>
              </a:rPr>
              <a:t>Vermehren sich nicht eigenständig.</a:t>
            </a:r>
          </a:p>
          <a:p>
            <a:r>
              <a:rPr lang="de-DE" dirty="0">
                <a:solidFill>
                  <a:srgbClr val="CC7547"/>
                </a:solidFill>
                <a:latin typeface="Rubik" pitchFamily="2" charset="-79"/>
                <a:cs typeface="Rubik" pitchFamily="2" charset="-79"/>
              </a:rPr>
              <a:t>‬</a:t>
            </a:r>
            <a:endParaRPr lang="de-DE" dirty="0">
              <a:solidFill>
                <a:srgbClr val="CC7547"/>
              </a:solidFill>
              <a:effectLst/>
              <a:latin typeface="Rubik" pitchFamily="2" charset="-79"/>
              <a:cs typeface="Rubik" pitchFamily="2" charset="-79"/>
            </a:endParaRPr>
          </a:p>
        </p:txBody>
      </p:sp>
      <p:cxnSp>
        <p:nvCxnSpPr>
          <p:cNvPr id="31" name="Gerade Verbindung mit Pfeil 30">
            <a:extLst>
              <a:ext uri="{FF2B5EF4-FFF2-40B4-BE49-F238E27FC236}">
                <a16:creationId xmlns:a16="http://schemas.microsoft.com/office/drawing/2014/main" id="{C4076791-D6A7-7D42-9198-9A9FD42A9F0C}"/>
              </a:ext>
            </a:extLst>
          </p:cNvPr>
          <p:cNvCxnSpPr>
            <a:cxnSpLocks/>
            <a:stCxn id="3" idx="1"/>
          </p:cNvCxnSpPr>
          <p:nvPr/>
        </p:nvCxnSpPr>
        <p:spPr>
          <a:xfrm flipH="1">
            <a:off x="3033253" y="1783080"/>
            <a:ext cx="628792" cy="490583"/>
          </a:xfrm>
          <a:prstGeom prst="straightConnector1">
            <a:avLst/>
          </a:prstGeom>
          <a:ln w="9525" cap="rnd">
            <a:solidFill>
              <a:srgbClr val="385433"/>
            </a:solidFill>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8F520FCC-5A56-CA43-8117-AC3AB403624A}"/>
              </a:ext>
            </a:extLst>
          </p:cNvPr>
          <p:cNvCxnSpPr>
            <a:cxnSpLocks/>
          </p:cNvCxnSpPr>
          <p:nvPr/>
        </p:nvCxnSpPr>
        <p:spPr>
          <a:xfrm flipH="1">
            <a:off x="3005117" y="2500532"/>
            <a:ext cx="628792" cy="490583"/>
          </a:xfrm>
          <a:prstGeom prst="straightConnector1">
            <a:avLst/>
          </a:prstGeom>
          <a:ln w="9525" cap="rnd">
            <a:solidFill>
              <a:srgbClr val="385433"/>
            </a:solidFill>
            <a:tailEnd type="triangle"/>
          </a:ln>
        </p:spPr>
        <p:style>
          <a:lnRef idx="1">
            <a:schemeClr val="accent1"/>
          </a:lnRef>
          <a:fillRef idx="0">
            <a:schemeClr val="accent1"/>
          </a:fillRef>
          <a:effectRef idx="0">
            <a:schemeClr val="accent1"/>
          </a:effectRef>
          <a:fontRef idx="minor">
            <a:schemeClr val="tx1"/>
          </a:fontRef>
        </p:style>
      </p:cxnSp>
      <p:cxnSp>
        <p:nvCxnSpPr>
          <p:cNvPr id="34" name="Gerade Verbindung mit Pfeil 33">
            <a:extLst>
              <a:ext uri="{FF2B5EF4-FFF2-40B4-BE49-F238E27FC236}">
                <a16:creationId xmlns:a16="http://schemas.microsoft.com/office/drawing/2014/main" id="{ADCB231E-EAB3-1246-BBF1-C4E98A1AA346}"/>
              </a:ext>
            </a:extLst>
          </p:cNvPr>
          <p:cNvCxnSpPr>
            <a:cxnSpLocks/>
          </p:cNvCxnSpPr>
          <p:nvPr/>
        </p:nvCxnSpPr>
        <p:spPr>
          <a:xfrm flipH="1">
            <a:off x="3005117" y="3175782"/>
            <a:ext cx="628792" cy="490583"/>
          </a:xfrm>
          <a:prstGeom prst="straightConnector1">
            <a:avLst/>
          </a:prstGeom>
          <a:ln w="9525" cap="rnd">
            <a:solidFill>
              <a:srgbClr val="38543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DF75345A-C02A-124F-94EB-8947DA5A64F1}"/>
              </a:ext>
            </a:extLst>
          </p:cNvPr>
          <p:cNvCxnSpPr>
            <a:cxnSpLocks/>
          </p:cNvCxnSpPr>
          <p:nvPr/>
        </p:nvCxnSpPr>
        <p:spPr>
          <a:xfrm flipH="1">
            <a:off x="9419985" y="1754945"/>
            <a:ext cx="628792" cy="490583"/>
          </a:xfrm>
          <a:prstGeom prst="straightConnector1">
            <a:avLst/>
          </a:prstGeom>
          <a:ln w="9525" cap="rnd">
            <a:solidFill>
              <a:srgbClr val="CC7547"/>
            </a:solidFill>
            <a:tailEnd type="triangle"/>
          </a:ln>
        </p:spPr>
        <p:style>
          <a:lnRef idx="1">
            <a:schemeClr val="accent1"/>
          </a:lnRef>
          <a:fillRef idx="0">
            <a:schemeClr val="accent1"/>
          </a:fillRef>
          <a:effectRef idx="0">
            <a:schemeClr val="accent1"/>
          </a:effectRef>
          <a:fontRef idx="minor">
            <a:schemeClr val="tx1"/>
          </a:fontRef>
        </p:style>
      </p:cxnSp>
      <p:pic>
        <p:nvPicPr>
          <p:cNvPr id="37" name="Grafik 36">
            <a:extLst>
              <a:ext uri="{FF2B5EF4-FFF2-40B4-BE49-F238E27FC236}">
                <a16:creationId xmlns:a16="http://schemas.microsoft.com/office/drawing/2014/main" id="{4538FD94-B114-B340-8371-F42669630A42}"/>
              </a:ext>
            </a:extLst>
          </p:cNvPr>
          <p:cNvPicPr>
            <a:picLocks noChangeAspect="1"/>
          </p:cNvPicPr>
          <p:nvPr/>
        </p:nvPicPr>
        <p:blipFill>
          <a:blip r:embed="rId4"/>
          <a:stretch>
            <a:fillRect/>
          </a:stretch>
        </p:blipFill>
        <p:spPr>
          <a:xfrm>
            <a:off x="3768120" y="4743841"/>
            <a:ext cx="2521092" cy="369332"/>
          </a:xfrm>
          <a:prstGeom prst="rect">
            <a:avLst/>
          </a:prstGeom>
        </p:spPr>
      </p:pic>
    </p:spTree>
    <p:extLst>
      <p:ext uri="{BB962C8B-B14F-4D97-AF65-F5344CB8AC3E}">
        <p14:creationId xmlns:p14="http://schemas.microsoft.com/office/powerpoint/2010/main" val="2317918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8211BF06-C012-2144-9F29-9949D261DB45}"/>
              </a:ext>
            </a:extLst>
          </p:cNvPr>
          <p:cNvPicPr>
            <a:picLocks noChangeAspect="1"/>
          </p:cNvPicPr>
          <p:nvPr/>
        </p:nvPicPr>
        <p:blipFill>
          <a:blip r:embed="rId2"/>
          <a:stretch>
            <a:fillRect/>
          </a:stretch>
        </p:blipFill>
        <p:spPr>
          <a:xfrm>
            <a:off x="0" y="0"/>
            <a:ext cx="12192000" cy="6858000"/>
          </a:xfrm>
          <a:prstGeom prst="rect">
            <a:avLst/>
          </a:prstGeom>
        </p:spPr>
      </p:pic>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50745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a:t>
            </a:r>
            <a:br>
              <a:rPr lang="de-DE" dirty="0"/>
            </a:br>
            <a:endParaRPr lang="de-DE" dirty="0"/>
          </a:p>
        </p:txBody>
      </p:sp>
      <p:sp>
        <p:nvSpPr>
          <p:cNvPr id="5" name="Rechteck 4">
            <a:extLst>
              <a:ext uri="{FF2B5EF4-FFF2-40B4-BE49-F238E27FC236}">
                <a16:creationId xmlns:a16="http://schemas.microsoft.com/office/drawing/2014/main" id="{2D637AD5-4799-2247-9BD6-9A3502D3FDC5}"/>
              </a:ext>
            </a:extLst>
          </p:cNvPr>
          <p:cNvSpPr/>
          <p:nvPr/>
        </p:nvSpPr>
        <p:spPr>
          <a:xfrm>
            <a:off x="8342591" y="1350807"/>
            <a:ext cx="3352800" cy="1107996"/>
          </a:xfrm>
          <a:prstGeom prst="rect">
            <a:avLst/>
          </a:prstGeom>
        </p:spPr>
        <p:txBody>
          <a:bodyPr wrap="square">
            <a:spAutoFit/>
          </a:bodyPr>
          <a:lstStyle/>
          <a:p>
            <a:r>
              <a:rPr lang="de-DE" sz="1200" dirty="0">
                <a:solidFill>
                  <a:srgbClr val="828F80"/>
                </a:solidFill>
                <a:latin typeface="Rubik" pitchFamily="2" charset="-79"/>
                <a:cs typeface="Rubik" pitchFamily="2" charset="-79"/>
              </a:rPr>
              <a:t>Bakterien spielen in jedem Bereich der ganzheitlichen Gesundheit eine große Rolle.</a:t>
            </a:r>
          </a:p>
          <a:p>
            <a:r>
              <a:rPr lang="de-DE" sz="1200" dirty="0">
                <a:solidFill>
                  <a:srgbClr val="828F80"/>
                </a:solidFill>
                <a:latin typeface="Rubik" pitchFamily="2" charset="-79"/>
                <a:cs typeface="Rubik" pitchFamily="2" charset="-79"/>
              </a:rPr>
              <a:t>Sie sind überall zu finden und haben überall Einfluss.</a:t>
            </a:r>
          </a:p>
          <a:p>
            <a:r>
              <a:rPr lang="de-DE" dirty="0">
                <a:solidFill>
                  <a:srgbClr val="828F80"/>
                </a:solidFill>
                <a:latin typeface="Rubik" pitchFamily="2" charset="-79"/>
                <a:cs typeface="Rubik" pitchFamily="2" charset="-79"/>
              </a:rPr>
              <a:t>‬</a:t>
            </a:r>
            <a:endParaRPr lang="de-DE" dirty="0">
              <a:solidFill>
                <a:srgbClr val="828F80"/>
              </a:solidFill>
              <a:effectLst/>
              <a:latin typeface="Rubik" pitchFamily="2" charset="-79"/>
              <a:cs typeface="Rubik" pitchFamily="2" charset="-79"/>
            </a:endParaRPr>
          </a:p>
        </p:txBody>
      </p:sp>
      <p:pic>
        <p:nvPicPr>
          <p:cNvPr id="9" name="Grafik 8">
            <a:extLst>
              <a:ext uri="{FF2B5EF4-FFF2-40B4-BE49-F238E27FC236}">
                <a16:creationId xmlns:a16="http://schemas.microsoft.com/office/drawing/2014/main" id="{EA0608CF-9640-424E-BD51-A99AB73EA95A}"/>
              </a:ext>
            </a:extLst>
          </p:cNvPr>
          <p:cNvPicPr>
            <a:picLocks noChangeAspect="1"/>
          </p:cNvPicPr>
          <p:nvPr/>
        </p:nvPicPr>
        <p:blipFill>
          <a:blip r:embed="rId3"/>
          <a:stretch>
            <a:fillRect/>
          </a:stretch>
        </p:blipFill>
        <p:spPr>
          <a:xfrm>
            <a:off x="8075891" y="1350807"/>
            <a:ext cx="266700" cy="266700"/>
          </a:xfrm>
          <a:prstGeom prst="rect">
            <a:avLst/>
          </a:prstGeom>
        </p:spPr>
      </p:pic>
    </p:spTree>
    <p:extLst>
      <p:ext uri="{BB962C8B-B14F-4D97-AF65-F5344CB8AC3E}">
        <p14:creationId xmlns:p14="http://schemas.microsoft.com/office/powerpoint/2010/main" val="1186275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50745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a:t>
            </a:r>
            <a:br>
              <a:rPr lang="de-DE" dirty="0"/>
            </a:br>
            <a:endParaRPr lang="de-DE" dirty="0"/>
          </a:p>
        </p:txBody>
      </p:sp>
      <p:sp>
        <p:nvSpPr>
          <p:cNvPr id="2" name="Textfeld 1">
            <a:extLst>
              <a:ext uri="{FF2B5EF4-FFF2-40B4-BE49-F238E27FC236}">
                <a16:creationId xmlns:a16="http://schemas.microsoft.com/office/drawing/2014/main" id="{59DC52B5-2A9B-0E4D-9BCA-C93FC2E4CC8E}"/>
              </a:ext>
            </a:extLst>
          </p:cNvPr>
          <p:cNvSpPr txBox="1"/>
          <p:nvPr/>
        </p:nvSpPr>
        <p:spPr>
          <a:xfrm>
            <a:off x="3482446" y="452501"/>
            <a:ext cx="3142207"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&gt;7,8 Milliarden</a:t>
            </a:r>
          </a:p>
        </p:txBody>
      </p:sp>
      <p:sp>
        <p:nvSpPr>
          <p:cNvPr id="10" name="Textfeld 9">
            <a:extLst>
              <a:ext uri="{FF2B5EF4-FFF2-40B4-BE49-F238E27FC236}">
                <a16:creationId xmlns:a16="http://schemas.microsoft.com/office/drawing/2014/main" id="{6A1F14DD-7765-C143-8F9E-560A6B8FAD1B}"/>
              </a:ext>
            </a:extLst>
          </p:cNvPr>
          <p:cNvSpPr txBox="1"/>
          <p:nvPr/>
        </p:nvSpPr>
        <p:spPr>
          <a:xfrm>
            <a:off x="1159329" y="1975753"/>
            <a:ext cx="1745991"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500 </a:t>
            </a:r>
          </a:p>
        </p:txBody>
      </p:sp>
      <p:sp>
        <p:nvSpPr>
          <p:cNvPr id="12" name="Textfeld 11">
            <a:extLst>
              <a:ext uri="{FF2B5EF4-FFF2-40B4-BE49-F238E27FC236}">
                <a16:creationId xmlns:a16="http://schemas.microsoft.com/office/drawing/2014/main" id="{CF22C266-FA12-0A46-BFCE-7F91D3C673BB}"/>
              </a:ext>
            </a:extLst>
          </p:cNvPr>
          <p:cNvSpPr txBox="1"/>
          <p:nvPr/>
        </p:nvSpPr>
        <p:spPr>
          <a:xfrm>
            <a:off x="2458018" y="4475957"/>
            <a:ext cx="2932213"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1 Billionen </a:t>
            </a:r>
          </a:p>
        </p:txBody>
      </p:sp>
      <p:sp>
        <p:nvSpPr>
          <p:cNvPr id="13" name="Textfeld 12">
            <a:extLst>
              <a:ext uri="{FF2B5EF4-FFF2-40B4-BE49-F238E27FC236}">
                <a16:creationId xmlns:a16="http://schemas.microsoft.com/office/drawing/2014/main" id="{548DF472-B3B3-6A40-8E8A-74C6054F94E0}"/>
              </a:ext>
            </a:extLst>
          </p:cNvPr>
          <p:cNvSpPr txBox="1"/>
          <p:nvPr/>
        </p:nvSpPr>
        <p:spPr>
          <a:xfrm>
            <a:off x="5393697" y="2984861"/>
            <a:ext cx="2938625"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1 Milliarde </a:t>
            </a:r>
          </a:p>
        </p:txBody>
      </p:sp>
      <p:sp>
        <p:nvSpPr>
          <p:cNvPr id="14" name="Textfeld 13">
            <a:extLst>
              <a:ext uri="{FF2B5EF4-FFF2-40B4-BE49-F238E27FC236}">
                <a16:creationId xmlns:a16="http://schemas.microsoft.com/office/drawing/2014/main" id="{E7F04EA9-4AF8-5F45-9B42-0BA022819D4B}"/>
              </a:ext>
            </a:extLst>
          </p:cNvPr>
          <p:cNvSpPr txBox="1"/>
          <p:nvPr/>
        </p:nvSpPr>
        <p:spPr>
          <a:xfrm>
            <a:off x="8013700" y="1447180"/>
            <a:ext cx="3355406"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ca. 100 Billionen</a:t>
            </a:r>
          </a:p>
        </p:txBody>
      </p:sp>
      <p:sp>
        <p:nvSpPr>
          <p:cNvPr id="3" name="Textfeld 2">
            <a:extLst>
              <a:ext uri="{FF2B5EF4-FFF2-40B4-BE49-F238E27FC236}">
                <a16:creationId xmlns:a16="http://schemas.microsoft.com/office/drawing/2014/main" id="{03679C88-DA86-4942-9E17-B1AADA8580C2}"/>
              </a:ext>
            </a:extLst>
          </p:cNvPr>
          <p:cNvSpPr txBox="1"/>
          <p:nvPr/>
        </p:nvSpPr>
        <p:spPr>
          <a:xfrm>
            <a:off x="3482446" y="1043215"/>
            <a:ext cx="2938624" cy="784830"/>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In einer Hand voll Muttererde sind mehr Mikroorganismen als es Menschen auf der Erde gibt. </a:t>
            </a:r>
          </a:p>
        </p:txBody>
      </p:sp>
      <p:sp>
        <p:nvSpPr>
          <p:cNvPr id="15" name="Textfeld 14">
            <a:extLst>
              <a:ext uri="{FF2B5EF4-FFF2-40B4-BE49-F238E27FC236}">
                <a16:creationId xmlns:a16="http://schemas.microsoft.com/office/drawing/2014/main" id="{8A552CAF-788F-7A4C-A603-834D1A465D90}"/>
              </a:ext>
            </a:extLst>
          </p:cNvPr>
          <p:cNvSpPr txBox="1"/>
          <p:nvPr/>
        </p:nvSpPr>
        <p:spPr>
          <a:xfrm>
            <a:off x="1159329" y="2622084"/>
            <a:ext cx="2693366" cy="1246495"/>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Verschiedene Arten von Mikroorganismen besiedeln uns, die alle zusammen arbeiten und eine ökologische Einheit bilden. </a:t>
            </a:r>
          </a:p>
        </p:txBody>
      </p:sp>
      <p:sp>
        <p:nvSpPr>
          <p:cNvPr id="16" name="Textfeld 15">
            <a:extLst>
              <a:ext uri="{FF2B5EF4-FFF2-40B4-BE49-F238E27FC236}">
                <a16:creationId xmlns:a16="http://schemas.microsoft.com/office/drawing/2014/main" id="{CC9FDA7B-87A6-734F-8A9A-0E1CA0D651FE}"/>
              </a:ext>
            </a:extLst>
          </p:cNvPr>
          <p:cNvSpPr txBox="1"/>
          <p:nvPr/>
        </p:nvSpPr>
        <p:spPr>
          <a:xfrm>
            <a:off x="2486166" y="5122288"/>
            <a:ext cx="2693366" cy="1015663"/>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Bakterien in 1 mm</a:t>
            </a:r>
            <a:r>
              <a:rPr lang="de-DE" sz="1500" baseline="30000" dirty="0">
                <a:solidFill>
                  <a:srgbClr val="828F80"/>
                </a:solidFill>
                <a:latin typeface="Rubik" pitchFamily="2" charset="-79"/>
                <a:cs typeface="Rubik" pitchFamily="2" charset="-79"/>
              </a:rPr>
              <a:t>3</a:t>
            </a:r>
            <a:r>
              <a:rPr lang="de-DE" sz="1500" dirty="0">
                <a:solidFill>
                  <a:srgbClr val="828F80"/>
                </a:solidFill>
                <a:latin typeface="Rubik" pitchFamily="2" charset="-79"/>
                <a:cs typeface="Rubik" pitchFamily="2" charset="-79"/>
              </a:rPr>
              <a:t> Darminhalt. Wir besitzen 10 x  mehr Darmbakterien als Körperzellen.</a:t>
            </a:r>
          </a:p>
        </p:txBody>
      </p:sp>
      <p:sp>
        <p:nvSpPr>
          <p:cNvPr id="17" name="Textfeld 16">
            <a:extLst>
              <a:ext uri="{FF2B5EF4-FFF2-40B4-BE49-F238E27FC236}">
                <a16:creationId xmlns:a16="http://schemas.microsoft.com/office/drawing/2014/main" id="{37C67F21-984A-9644-811F-32EE73CC48E3}"/>
              </a:ext>
            </a:extLst>
          </p:cNvPr>
          <p:cNvSpPr txBox="1"/>
          <p:nvPr/>
        </p:nvSpPr>
        <p:spPr>
          <a:xfrm>
            <a:off x="5393697" y="3647635"/>
            <a:ext cx="2693366" cy="800219"/>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Mikroorganismen befinden sich auf 1 mm</a:t>
            </a:r>
            <a:r>
              <a:rPr lang="de-DE" sz="1500" baseline="30000" dirty="0">
                <a:solidFill>
                  <a:srgbClr val="828F80"/>
                </a:solidFill>
                <a:latin typeface="Rubik" pitchFamily="2" charset="-79"/>
                <a:cs typeface="Rubik" pitchFamily="2" charset="-79"/>
              </a:rPr>
              <a:t>3</a:t>
            </a:r>
            <a:r>
              <a:rPr lang="de-DE" sz="1500" dirty="0">
                <a:solidFill>
                  <a:srgbClr val="828F80"/>
                </a:solidFill>
                <a:latin typeface="Rubik" pitchFamily="2" charset="-79"/>
                <a:cs typeface="Rubik" pitchFamily="2" charset="-79"/>
              </a:rPr>
              <a:t> unseres Speichels. </a:t>
            </a:r>
          </a:p>
        </p:txBody>
      </p:sp>
      <p:sp>
        <p:nvSpPr>
          <p:cNvPr id="18" name="Textfeld 17">
            <a:extLst>
              <a:ext uri="{FF2B5EF4-FFF2-40B4-BE49-F238E27FC236}">
                <a16:creationId xmlns:a16="http://schemas.microsoft.com/office/drawing/2014/main" id="{D57D5AF8-F649-F145-A6C2-60DA1DDC07B1}"/>
              </a:ext>
            </a:extLst>
          </p:cNvPr>
          <p:cNvSpPr txBox="1"/>
          <p:nvPr/>
        </p:nvSpPr>
        <p:spPr>
          <a:xfrm>
            <a:off x="7599589" y="4799122"/>
            <a:ext cx="974947" cy="646331"/>
          </a:xfrm>
          <a:prstGeom prst="rect">
            <a:avLst/>
          </a:prstGeom>
          <a:noFill/>
        </p:spPr>
        <p:txBody>
          <a:bodyPr wrap="none" rtlCol="0">
            <a:spAutoFit/>
          </a:bodyPr>
          <a:lstStyle/>
          <a:p>
            <a:r>
              <a:rPr lang="de-DE" sz="3600" dirty="0">
                <a:solidFill>
                  <a:srgbClr val="CC7547"/>
                </a:solidFill>
                <a:latin typeface="Philosopher" pitchFamily="2" charset="77"/>
                <a:cs typeface="Heebo" pitchFamily="2" charset="-79"/>
              </a:rPr>
              <a:t>400</a:t>
            </a:r>
          </a:p>
        </p:txBody>
      </p:sp>
      <p:sp>
        <p:nvSpPr>
          <p:cNvPr id="19" name="Textfeld 18">
            <a:extLst>
              <a:ext uri="{FF2B5EF4-FFF2-40B4-BE49-F238E27FC236}">
                <a16:creationId xmlns:a16="http://schemas.microsoft.com/office/drawing/2014/main" id="{2CCDDA5C-B3A8-4C4E-9F7A-26C988EB7C08}"/>
              </a:ext>
            </a:extLst>
          </p:cNvPr>
          <p:cNvSpPr txBox="1"/>
          <p:nvPr/>
        </p:nvSpPr>
        <p:spPr>
          <a:xfrm>
            <a:off x="8087063" y="2109954"/>
            <a:ext cx="2693366" cy="553998"/>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Mikroorganismen befinden sich auf der gesamten Haut</a:t>
            </a:r>
          </a:p>
        </p:txBody>
      </p:sp>
      <p:sp>
        <p:nvSpPr>
          <p:cNvPr id="20" name="Textfeld 19">
            <a:extLst>
              <a:ext uri="{FF2B5EF4-FFF2-40B4-BE49-F238E27FC236}">
                <a16:creationId xmlns:a16="http://schemas.microsoft.com/office/drawing/2014/main" id="{5E943EE5-1277-0640-899B-CB27399F53F8}"/>
              </a:ext>
            </a:extLst>
          </p:cNvPr>
          <p:cNvSpPr txBox="1"/>
          <p:nvPr/>
        </p:nvSpPr>
        <p:spPr>
          <a:xfrm>
            <a:off x="7599589" y="5454204"/>
            <a:ext cx="2693366" cy="553998"/>
          </a:xfrm>
          <a:prstGeom prst="rect">
            <a:avLst/>
          </a:prstGeom>
          <a:noFill/>
        </p:spPr>
        <p:txBody>
          <a:bodyPr wrap="square" rtlCol="0">
            <a:spAutoFit/>
          </a:bodyPr>
          <a:lstStyle/>
          <a:p>
            <a:r>
              <a:rPr lang="de-DE" sz="1500" dirty="0">
                <a:solidFill>
                  <a:srgbClr val="828F80"/>
                </a:solidFill>
                <a:latin typeface="Rubik" pitchFamily="2" charset="-79"/>
                <a:cs typeface="Rubik" pitchFamily="2" charset="-79"/>
              </a:rPr>
              <a:t>verschiedene Stämme bewohnen unseren Darm.</a:t>
            </a:r>
          </a:p>
        </p:txBody>
      </p:sp>
    </p:spTree>
    <p:extLst>
      <p:ext uri="{BB962C8B-B14F-4D97-AF65-F5344CB8AC3E}">
        <p14:creationId xmlns:p14="http://schemas.microsoft.com/office/powerpoint/2010/main" val="1294835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14438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Fermentation</a:t>
            </a:r>
            <a:br>
              <a:rPr lang="de-DE" dirty="0"/>
            </a:br>
            <a:endParaRPr lang="de-DE" dirty="0"/>
          </a:p>
        </p:txBody>
      </p:sp>
      <p:sp>
        <p:nvSpPr>
          <p:cNvPr id="2" name="Rechteck 1">
            <a:extLst>
              <a:ext uri="{FF2B5EF4-FFF2-40B4-BE49-F238E27FC236}">
                <a16:creationId xmlns:a16="http://schemas.microsoft.com/office/drawing/2014/main" id="{6015C475-339C-2343-AF30-77C25351ECF0}"/>
              </a:ext>
            </a:extLst>
          </p:cNvPr>
          <p:cNvSpPr/>
          <p:nvPr/>
        </p:nvSpPr>
        <p:spPr>
          <a:xfrm>
            <a:off x="1005535" y="1475484"/>
            <a:ext cx="3893035" cy="1015663"/>
          </a:xfrm>
          <a:prstGeom prst="rect">
            <a:avLst/>
          </a:prstGeom>
        </p:spPr>
        <p:txBody>
          <a:bodyPr wrap="square">
            <a:spAutoFit/>
          </a:bodyPr>
          <a:lstStyle/>
          <a:p>
            <a:r>
              <a:rPr lang="de-DE" sz="1200" dirty="0">
                <a:solidFill>
                  <a:srgbClr val="828F80"/>
                </a:solidFill>
                <a:latin typeface="Rubik" pitchFamily="2" charset="-79"/>
                <a:cs typeface="Rubik" pitchFamily="2" charset="-79"/>
              </a:rPr>
              <a:t>Fermentation bedeutet, mit Mikroorganismen Pflanzen auf natürliche Weise ohne Erhitzung und Zugabe von Zusatzstoffen haltbar zu machen. Die Wirkstoffe der Pflanzen werden dadurch um das zig-fache verstärkt. </a:t>
            </a:r>
            <a:endParaRPr lang="de-DE" sz="1200" dirty="0">
              <a:latin typeface="Rubik" pitchFamily="2" charset="-79"/>
              <a:cs typeface="Rubik" pitchFamily="2" charset="-79"/>
            </a:endParaRPr>
          </a:p>
        </p:txBody>
      </p:sp>
      <p:pic>
        <p:nvPicPr>
          <p:cNvPr id="4" name="Grafik 3" descr="Ein Bild, das Tasse, drinnen, Kunststoff, Küchenmaschine enthält.&#10;&#10;Automatisch generierte Beschreibung">
            <a:extLst>
              <a:ext uri="{FF2B5EF4-FFF2-40B4-BE49-F238E27FC236}">
                <a16:creationId xmlns:a16="http://schemas.microsoft.com/office/drawing/2014/main" id="{D4F1908A-3106-814F-929A-3506794C2AE1}"/>
              </a:ext>
            </a:extLst>
          </p:cNvPr>
          <p:cNvPicPr>
            <a:picLocks noChangeAspect="1"/>
          </p:cNvPicPr>
          <p:nvPr/>
        </p:nvPicPr>
        <p:blipFill>
          <a:blip r:embed="rId2"/>
          <a:stretch>
            <a:fillRect/>
          </a:stretch>
        </p:blipFill>
        <p:spPr>
          <a:xfrm>
            <a:off x="5542960" y="0"/>
            <a:ext cx="4572000" cy="6858000"/>
          </a:xfrm>
          <a:prstGeom prst="rect">
            <a:avLst/>
          </a:prstGeom>
        </p:spPr>
      </p:pic>
      <p:pic>
        <p:nvPicPr>
          <p:cNvPr id="9" name="Grafik 8" descr="Ein Bild, das Tasse, Tisch, Essen, drinnen enthält.&#10;&#10;Automatisch generierte Beschreibung">
            <a:extLst>
              <a:ext uri="{FF2B5EF4-FFF2-40B4-BE49-F238E27FC236}">
                <a16:creationId xmlns:a16="http://schemas.microsoft.com/office/drawing/2014/main" id="{E3B5270A-0A15-644F-B7F4-FD131F4A1585}"/>
              </a:ext>
            </a:extLst>
          </p:cNvPr>
          <p:cNvPicPr>
            <a:picLocks noChangeAspect="1"/>
          </p:cNvPicPr>
          <p:nvPr/>
        </p:nvPicPr>
        <p:blipFill>
          <a:blip r:embed="rId3"/>
          <a:stretch>
            <a:fillRect/>
          </a:stretch>
        </p:blipFill>
        <p:spPr>
          <a:xfrm>
            <a:off x="-655467" y="4366854"/>
            <a:ext cx="6043748" cy="4029165"/>
          </a:xfrm>
          <a:prstGeom prst="rect">
            <a:avLst/>
          </a:prstGeom>
        </p:spPr>
      </p:pic>
      <p:pic>
        <p:nvPicPr>
          <p:cNvPr id="10" name="Grafik 9">
            <a:extLst>
              <a:ext uri="{FF2B5EF4-FFF2-40B4-BE49-F238E27FC236}">
                <a16:creationId xmlns:a16="http://schemas.microsoft.com/office/drawing/2014/main" id="{92716A89-4EA1-FD48-A3E9-D13D3D4984BA}"/>
              </a:ext>
            </a:extLst>
          </p:cNvPr>
          <p:cNvPicPr>
            <a:picLocks noChangeAspect="1"/>
          </p:cNvPicPr>
          <p:nvPr/>
        </p:nvPicPr>
        <p:blipFill>
          <a:blip r:embed="rId4"/>
          <a:stretch>
            <a:fillRect/>
          </a:stretch>
        </p:blipFill>
        <p:spPr>
          <a:xfrm>
            <a:off x="738835" y="1504133"/>
            <a:ext cx="266700" cy="266700"/>
          </a:xfrm>
          <a:prstGeom prst="rect">
            <a:avLst/>
          </a:prstGeom>
        </p:spPr>
      </p:pic>
    </p:spTree>
    <p:extLst>
      <p:ext uri="{BB962C8B-B14F-4D97-AF65-F5344CB8AC3E}">
        <p14:creationId xmlns:p14="http://schemas.microsoft.com/office/powerpoint/2010/main" val="198420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86465" y="244198"/>
            <a:ext cx="817853"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Bakterien</a:t>
            </a:r>
            <a:endParaRPr lang="de-DE" sz="1200" dirty="0">
              <a:solidFill>
                <a:srgbClr val="385433"/>
              </a:solidFill>
              <a:effectLst/>
              <a:latin typeface="Heebo Light" pitchFamily="2" charset="-79"/>
              <a:cs typeface="Heebo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14438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Fermentation</a:t>
            </a:r>
            <a:br>
              <a:rPr lang="de-DE" dirty="0"/>
            </a:br>
            <a:endParaRPr lang="de-DE" dirty="0"/>
          </a:p>
        </p:txBody>
      </p:sp>
      <p:pic>
        <p:nvPicPr>
          <p:cNvPr id="12" name="Grafik 11" descr="Ein Bild, das Tasse, Essen, Teller, Obst enthält.&#10;&#10;Automatisch generierte Beschreibung">
            <a:extLst>
              <a:ext uri="{FF2B5EF4-FFF2-40B4-BE49-F238E27FC236}">
                <a16:creationId xmlns:a16="http://schemas.microsoft.com/office/drawing/2014/main" id="{51B3C9ED-A504-EC4D-967C-AB1EEFE46FA6}"/>
              </a:ext>
            </a:extLst>
          </p:cNvPr>
          <p:cNvPicPr>
            <a:picLocks noChangeAspect="1"/>
          </p:cNvPicPr>
          <p:nvPr/>
        </p:nvPicPr>
        <p:blipFill>
          <a:blip r:embed="rId2"/>
          <a:stretch>
            <a:fillRect/>
          </a:stretch>
        </p:blipFill>
        <p:spPr>
          <a:xfrm>
            <a:off x="7704534" y="-573477"/>
            <a:ext cx="7163861" cy="4775907"/>
          </a:xfrm>
          <a:prstGeom prst="rect">
            <a:avLst/>
          </a:prstGeom>
        </p:spPr>
      </p:pic>
      <p:pic>
        <p:nvPicPr>
          <p:cNvPr id="11" name="Grafik 10" descr="Ein Bild, das Boden, Doughnut, Grill enthält.&#10;&#10;Automatisch generierte Beschreibung">
            <a:extLst>
              <a:ext uri="{FF2B5EF4-FFF2-40B4-BE49-F238E27FC236}">
                <a16:creationId xmlns:a16="http://schemas.microsoft.com/office/drawing/2014/main" id="{96E4DEDE-66A3-524F-9BC4-9E08134DC255}"/>
              </a:ext>
            </a:extLst>
          </p:cNvPr>
          <p:cNvPicPr>
            <a:picLocks noChangeAspect="1"/>
          </p:cNvPicPr>
          <p:nvPr/>
        </p:nvPicPr>
        <p:blipFill>
          <a:blip r:embed="rId3"/>
          <a:stretch>
            <a:fillRect/>
          </a:stretch>
        </p:blipFill>
        <p:spPr>
          <a:xfrm>
            <a:off x="8388997" y="3028730"/>
            <a:ext cx="3528389" cy="2347399"/>
          </a:xfrm>
          <a:prstGeom prst="rect">
            <a:avLst/>
          </a:prstGeom>
        </p:spPr>
      </p:pic>
      <p:sp>
        <p:nvSpPr>
          <p:cNvPr id="3" name="Rechteck 2">
            <a:extLst>
              <a:ext uri="{FF2B5EF4-FFF2-40B4-BE49-F238E27FC236}">
                <a16:creationId xmlns:a16="http://schemas.microsoft.com/office/drawing/2014/main" id="{066E12C4-7093-F841-9526-91FE7845BC57}"/>
              </a:ext>
            </a:extLst>
          </p:cNvPr>
          <p:cNvSpPr/>
          <p:nvPr/>
        </p:nvSpPr>
        <p:spPr>
          <a:xfrm>
            <a:off x="617911" y="1346196"/>
            <a:ext cx="5151425" cy="3370153"/>
          </a:xfrm>
          <a:prstGeom prst="rect">
            <a:avLst/>
          </a:prstGeom>
        </p:spPr>
        <p:txBody>
          <a:bodyPr wrap="square">
            <a:spAutoFit/>
          </a:bodyPr>
          <a:lstStyle/>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natürlicher Vorgang, um Lebensmittel haltbar zu machen </a:t>
            </a:r>
          </a:p>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Fermentprodukte enthalten Vitamine, Mineralien, Enzyme und werden vom Körper leicht aufgenommen </a:t>
            </a:r>
          </a:p>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unterstützen das Gleichgewicht der Darmflora </a:t>
            </a:r>
          </a:p>
          <a:p>
            <a:pPr marL="285750" indent="-285750">
              <a:buFont typeface="Arial" panose="020B0604020202020204" pitchFamily="34" charset="0"/>
              <a:buChar char="•"/>
            </a:pPr>
            <a:r>
              <a:rPr lang="de-DE" sz="1500" dirty="0" err="1">
                <a:solidFill>
                  <a:srgbClr val="828F80"/>
                </a:solidFill>
                <a:latin typeface="Rubik" pitchFamily="2" charset="-79"/>
                <a:cs typeface="Rubik" pitchFamily="2" charset="-79"/>
              </a:rPr>
              <a:t>ProTop</a:t>
            </a:r>
            <a:r>
              <a:rPr lang="de-DE" sz="1500" dirty="0">
                <a:solidFill>
                  <a:srgbClr val="828F80"/>
                </a:solidFill>
                <a:latin typeface="Rubik" pitchFamily="2" charset="-79"/>
                <a:cs typeface="Rubik" pitchFamily="2" charset="-79"/>
              </a:rPr>
              <a:t> sind natürliche Fermentprodukte, Gentechnik-frei und ohne künstliche Zusatzstoffe  </a:t>
            </a:r>
          </a:p>
          <a:p>
            <a:pPr marL="285750" indent="-285750">
              <a:buFont typeface="Arial" panose="020B0604020202020204" pitchFamily="34" charset="0"/>
              <a:buChar char="•"/>
            </a:pPr>
            <a:r>
              <a:rPr lang="de-DE" sz="1500" dirty="0">
                <a:solidFill>
                  <a:srgbClr val="828F80"/>
                </a:solidFill>
                <a:latin typeface="Rubik" pitchFamily="2" charset="-79"/>
                <a:cs typeface="Rubik" pitchFamily="2" charset="-79"/>
              </a:rPr>
              <a:t>Je länger die Fermentationszeit und je hochwertiger die Pflanzen, desto größer ist die Wirkung der bioaktiven Substanzen</a:t>
            </a:r>
          </a:p>
          <a:p>
            <a:pPr marL="285750" indent="-285750">
              <a:buFont typeface="Arial" panose="020B0604020202020204" pitchFamily="34" charset="0"/>
              <a:buChar char="•"/>
            </a:pPr>
            <a:r>
              <a:rPr lang="de-DE" sz="1500" dirty="0" err="1">
                <a:solidFill>
                  <a:srgbClr val="828F80"/>
                </a:solidFill>
                <a:latin typeface="Rubik" pitchFamily="2" charset="-79"/>
                <a:cs typeface="Rubik" pitchFamily="2" charset="-79"/>
              </a:rPr>
              <a:t>ProTop</a:t>
            </a:r>
            <a:r>
              <a:rPr lang="de-DE" sz="1500" dirty="0">
                <a:solidFill>
                  <a:srgbClr val="828F80"/>
                </a:solidFill>
                <a:latin typeface="Rubik" pitchFamily="2" charset="-79"/>
                <a:cs typeface="Rubik" pitchFamily="2" charset="-79"/>
              </a:rPr>
              <a:t> wird mindestens 18 Monate fermentiert </a:t>
            </a:r>
          </a:p>
          <a:p>
            <a:pPr marL="285750" indent="-285750">
              <a:buFont typeface="Arial" panose="020B0604020202020204" pitchFamily="34" charset="0"/>
              <a:buChar char="•"/>
            </a:pPr>
            <a:endParaRPr lang="de-DE" sz="1500" dirty="0">
              <a:solidFill>
                <a:srgbClr val="828F80"/>
              </a:solidFill>
              <a:latin typeface="Heebo" pitchFamily="2" charset="-79"/>
              <a:cs typeface="Heebo" pitchFamily="2" charset="-79"/>
            </a:endParaRPr>
          </a:p>
          <a:p>
            <a:endParaRPr lang="de-DE" dirty="0">
              <a:solidFill>
                <a:srgbClr val="828F80"/>
              </a:solidFill>
              <a:latin typeface="Heebo" pitchFamily="2" charset="-79"/>
              <a:cs typeface="Heebo" pitchFamily="2" charset="-79"/>
            </a:endParaRPr>
          </a:p>
        </p:txBody>
      </p:sp>
      <p:pic>
        <p:nvPicPr>
          <p:cNvPr id="4" name="Grafik 3" descr="Ein Bild, das Text, Alkohol, Getränk enthält.&#10;&#10;Automatisch generierte Beschreibung">
            <a:extLst>
              <a:ext uri="{FF2B5EF4-FFF2-40B4-BE49-F238E27FC236}">
                <a16:creationId xmlns:a16="http://schemas.microsoft.com/office/drawing/2014/main" id="{7496E0D8-074F-6A4E-A620-FF68FA7E60B0}"/>
              </a:ext>
            </a:extLst>
          </p:cNvPr>
          <p:cNvPicPr>
            <a:picLocks noChangeAspect="1"/>
          </p:cNvPicPr>
          <p:nvPr/>
        </p:nvPicPr>
        <p:blipFill>
          <a:blip r:embed="rId4"/>
          <a:stretch>
            <a:fillRect/>
          </a:stretch>
        </p:blipFill>
        <p:spPr>
          <a:xfrm>
            <a:off x="5835235" y="787133"/>
            <a:ext cx="1803400" cy="6096000"/>
          </a:xfrm>
          <a:prstGeom prst="rect">
            <a:avLst/>
          </a:prstGeom>
        </p:spPr>
      </p:pic>
    </p:spTree>
    <p:extLst>
      <p:ext uri="{BB962C8B-B14F-4D97-AF65-F5344CB8AC3E}">
        <p14:creationId xmlns:p14="http://schemas.microsoft.com/office/powerpoint/2010/main" val="8265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410628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krankes Milieu</a:t>
            </a:r>
            <a:br>
              <a:rPr lang="de-DE" dirty="0"/>
            </a:br>
            <a:endParaRPr lang="de-DE" dirty="0"/>
          </a:p>
        </p:txBody>
      </p:sp>
      <p:cxnSp>
        <p:nvCxnSpPr>
          <p:cNvPr id="10" name="Gerade Verbindung 9">
            <a:extLst>
              <a:ext uri="{FF2B5EF4-FFF2-40B4-BE49-F238E27FC236}">
                <a16:creationId xmlns:a16="http://schemas.microsoft.com/office/drawing/2014/main" id="{2AC73985-179C-6942-B8FB-D28447587365}"/>
              </a:ext>
            </a:extLst>
          </p:cNvPr>
          <p:cNvCxnSpPr/>
          <p:nvPr/>
        </p:nvCxnSpPr>
        <p:spPr>
          <a:xfrm flipV="1">
            <a:off x="2590800" y="3870960"/>
            <a:ext cx="7010400" cy="1234440"/>
          </a:xfrm>
          <a:prstGeom prst="line">
            <a:avLst/>
          </a:prstGeom>
          <a:ln w="28575">
            <a:solidFill>
              <a:srgbClr val="828F80"/>
            </a:solidFill>
          </a:ln>
        </p:spPr>
        <p:style>
          <a:lnRef idx="1">
            <a:schemeClr val="accent1"/>
          </a:lnRef>
          <a:fillRef idx="0">
            <a:schemeClr val="accent1"/>
          </a:fillRef>
          <a:effectRef idx="0">
            <a:schemeClr val="accent1"/>
          </a:effectRef>
          <a:fontRef idx="minor">
            <a:schemeClr val="tx1"/>
          </a:fontRef>
        </p:style>
      </p:cxnSp>
      <p:sp>
        <p:nvSpPr>
          <p:cNvPr id="11" name="Dreieck 10">
            <a:extLst>
              <a:ext uri="{FF2B5EF4-FFF2-40B4-BE49-F238E27FC236}">
                <a16:creationId xmlns:a16="http://schemas.microsoft.com/office/drawing/2014/main" id="{20FBD65B-A05F-AD4A-BAAE-933CBA7266FE}"/>
              </a:ext>
            </a:extLst>
          </p:cNvPr>
          <p:cNvSpPr/>
          <p:nvPr/>
        </p:nvSpPr>
        <p:spPr>
          <a:xfrm>
            <a:off x="5609844" y="4488180"/>
            <a:ext cx="972312" cy="838200"/>
          </a:xfrm>
          <a:prstGeom prst="triangl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E722A799-DED4-2F4A-A9F4-154814C2D7CB}"/>
              </a:ext>
            </a:extLst>
          </p:cNvPr>
          <p:cNvSpPr txBox="1"/>
          <p:nvPr/>
        </p:nvSpPr>
        <p:spPr>
          <a:xfrm>
            <a:off x="1862028"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krankheits-/</a:t>
            </a:r>
          </a:p>
          <a:p>
            <a:r>
              <a:rPr lang="de-DE" dirty="0">
                <a:solidFill>
                  <a:srgbClr val="828F80"/>
                </a:solidFill>
                <a:latin typeface="Rubik" pitchFamily="2" charset="-79"/>
                <a:cs typeface="Rubik" pitchFamily="2" charset="-79"/>
              </a:rPr>
              <a:t>fäulniserregende</a:t>
            </a:r>
          </a:p>
          <a:p>
            <a:r>
              <a:rPr lang="de-DE" dirty="0">
                <a:solidFill>
                  <a:srgbClr val="828F80"/>
                </a:solidFill>
                <a:latin typeface="Rubik" pitchFamily="2" charset="-79"/>
                <a:cs typeface="Rubik" pitchFamily="2" charset="-79"/>
              </a:rPr>
              <a:t>Mikroorganismen</a:t>
            </a:r>
          </a:p>
        </p:txBody>
      </p:sp>
      <p:sp>
        <p:nvSpPr>
          <p:cNvPr id="13" name="Textfeld 12">
            <a:extLst>
              <a:ext uri="{FF2B5EF4-FFF2-40B4-BE49-F238E27FC236}">
                <a16:creationId xmlns:a16="http://schemas.microsoft.com/office/drawing/2014/main" id="{DF0EE853-AAAB-1140-9E73-E63B2191AD81}"/>
              </a:ext>
            </a:extLst>
          </p:cNvPr>
          <p:cNvSpPr txBox="1"/>
          <p:nvPr/>
        </p:nvSpPr>
        <p:spPr>
          <a:xfrm>
            <a:off x="510117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neutrale</a:t>
            </a:r>
          </a:p>
          <a:p>
            <a:r>
              <a:rPr lang="de-DE" dirty="0">
                <a:solidFill>
                  <a:srgbClr val="828F80"/>
                </a:solidFill>
                <a:latin typeface="Rubik" pitchFamily="2" charset="-79"/>
                <a:cs typeface="Rubik" pitchFamily="2" charset="-79"/>
              </a:rPr>
              <a:t>opportunistische</a:t>
            </a:r>
          </a:p>
          <a:p>
            <a:r>
              <a:rPr lang="de-DE" dirty="0">
                <a:solidFill>
                  <a:srgbClr val="828F80"/>
                </a:solidFill>
                <a:latin typeface="Rubik" pitchFamily="2" charset="-79"/>
                <a:cs typeface="Rubik" pitchFamily="2" charset="-79"/>
              </a:rPr>
              <a:t>Mikroorganismen</a:t>
            </a:r>
          </a:p>
        </p:txBody>
      </p:sp>
      <p:sp>
        <p:nvSpPr>
          <p:cNvPr id="14" name="Textfeld 13">
            <a:extLst>
              <a:ext uri="{FF2B5EF4-FFF2-40B4-BE49-F238E27FC236}">
                <a16:creationId xmlns:a16="http://schemas.microsoft.com/office/drawing/2014/main" id="{C58F34B4-94AD-884A-B4D2-674E92226403}"/>
              </a:ext>
            </a:extLst>
          </p:cNvPr>
          <p:cNvSpPr txBox="1"/>
          <p:nvPr/>
        </p:nvSpPr>
        <p:spPr>
          <a:xfrm>
            <a:off x="843873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aufbauende,</a:t>
            </a:r>
          </a:p>
          <a:p>
            <a:r>
              <a:rPr lang="de-DE" dirty="0">
                <a:solidFill>
                  <a:srgbClr val="828F80"/>
                </a:solidFill>
                <a:latin typeface="Rubik" pitchFamily="2" charset="-79"/>
                <a:cs typeface="Rubik" pitchFamily="2" charset="-79"/>
              </a:rPr>
              <a:t>lebensfördernde</a:t>
            </a:r>
          </a:p>
          <a:p>
            <a:r>
              <a:rPr lang="de-DE" dirty="0">
                <a:solidFill>
                  <a:srgbClr val="828F80"/>
                </a:solidFill>
                <a:latin typeface="Rubik" pitchFamily="2" charset="-79"/>
                <a:cs typeface="Rubik" pitchFamily="2" charset="-79"/>
              </a:rPr>
              <a:t>Mikroorgansimen</a:t>
            </a:r>
          </a:p>
        </p:txBody>
      </p:sp>
      <p:pic>
        <p:nvPicPr>
          <p:cNvPr id="9" name="Grafik 8">
            <a:extLst>
              <a:ext uri="{FF2B5EF4-FFF2-40B4-BE49-F238E27FC236}">
                <a16:creationId xmlns:a16="http://schemas.microsoft.com/office/drawing/2014/main" id="{1EADDF22-EFC3-DE4E-9EF5-DC976228486B}"/>
              </a:ext>
            </a:extLst>
          </p:cNvPr>
          <p:cNvPicPr>
            <a:picLocks noChangeAspect="1"/>
          </p:cNvPicPr>
          <p:nvPr/>
        </p:nvPicPr>
        <p:blipFill>
          <a:blip r:embed="rId2"/>
          <a:stretch>
            <a:fillRect/>
          </a:stretch>
        </p:blipFill>
        <p:spPr>
          <a:xfrm>
            <a:off x="8314810" y="2912135"/>
            <a:ext cx="1116345" cy="1116345"/>
          </a:xfrm>
          <a:prstGeom prst="rect">
            <a:avLst/>
          </a:prstGeom>
        </p:spPr>
      </p:pic>
      <p:pic>
        <p:nvPicPr>
          <p:cNvPr id="20" name="Grafik 19">
            <a:extLst>
              <a:ext uri="{FF2B5EF4-FFF2-40B4-BE49-F238E27FC236}">
                <a16:creationId xmlns:a16="http://schemas.microsoft.com/office/drawing/2014/main" id="{CE22F342-D18A-7140-9F3F-4B574AAF79A2}"/>
              </a:ext>
            </a:extLst>
          </p:cNvPr>
          <p:cNvPicPr>
            <a:picLocks noChangeAspect="1"/>
          </p:cNvPicPr>
          <p:nvPr/>
        </p:nvPicPr>
        <p:blipFill>
          <a:blip r:embed="rId3"/>
          <a:stretch>
            <a:fillRect/>
          </a:stretch>
        </p:blipFill>
        <p:spPr>
          <a:xfrm>
            <a:off x="2343975" y="4182069"/>
            <a:ext cx="923331" cy="923331"/>
          </a:xfrm>
          <a:prstGeom prst="rect">
            <a:avLst/>
          </a:prstGeom>
        </p:spPr>
      </p:pic>
      <p:pic>
        <p:nvPicPr>
          <p:cNvPr id="22" name="Grafik 21">
            <a:extLst>
              <a:ext uri="{FF2B5EF4-FFF2-40B4-BE49-F238E27FC236}">
                <a16:creationId xmlns:a16="http://schemas.microsoft.com/office/drawing/2014/main" id="{AEC8E1A7-2630-DD4B-832B-36BE0E3C779B}"/>
              </a:ext>
            </a:extLst>
          </p:cNvPr>
          <p:cNvPicPr>
            <a:picLocks noChangeAspect="1"/>
          </p:cNvPicPr>
          <p:nvPr/>
        </p:nvPicPr>
        <p:blipFill>
          <a:blip r:embed="rId4"/>
          <a:stretch>
            <a:fillRect/>
          </a:stretch>
        </p:blipFill>
        <p:spPr>
          <a:xfrm>
            <a:off x="4444054" y="3470307"/>
            <a:ext cx="1257300" cy="1257300"/>
          </a:xfrm>
          <a:prstGeom prst="rect">
            <a:avLst/>
          </a:prstGeom>
        </p:spPr>
      </p:pic>
      <p:pic>
        <p:nvPicPr>
          <p:cNvPr id="23" name="Grafik 22">
            <a:extLst>
              <a:ext uri="{FF2B5EF4-FFF2-40B4-BE49-F238E27FC236}">
                <a16:creationId xmlns:a16="http://schemas.microsoft.com/office/drawing/2014/main" id="{CB1F6D92-1A1A-A74C-B98E-060A13405D63}"/>
              </a:ext>
            </a:extLst>
          </p:cNvPr>
          <p:cNvPicPr>
            <a:picLocks noChangeAspect="1"/>
          </p:cNvPicPr>
          <p:nvPr/>
        </p:nvPicPr>
        <p:blipFill>
          <a:blip r:embed="rId3"/>
          <a:stretch>
            <a:fillRect/>
          </a:stretch>
        </p:blipFill>
        <p:spPr>
          <a:xfrm>
            <a:off x="3210612" y="4034497"/>
            <a:ext cx="923331" cy="923331"/>
          </a:xfrm>
          <a:prstGeom prst="rect">
            <a:avLst/>
          </a:prstGeom>
        </p:spPr>
      </p:pic>
    </p:spTree>
    <p:extLst>
      <p:ext uri="{BB962C8B-B14F-4D97-AF65-F5344CB8AC3E}">
        <p14:creationId xmlns:p14="http://schemas.microsoft.com/office/powerpoint/2010/main" val="248520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4527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1"/>
            <a:ext cx="3558349" cy="706864"/>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MRSA </a:t>
            </a:r>
            <a:r>
              <a:rPr lang="de-DE" sz="2000" dirty="0" err="1">
                <a:solidFill>
                  <a:srgbClr val="385433"/>
                </a:solidFill>
                <a:latin typeface="Rubik Medium" pitchFamily="2" charset="-79"/>
                <a:cs typeface="Rubik Medium" pitchFamily="2" charset="-79"/>
              </a:rPr>
              <a:t>Staphylococcus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aureus</a:t>
            </a:r>
            <a:br>
              <a:rPr lang="de-DE" dirty="0"/>
            </a:br>
            <a:endParaRPr lang="de-DE" dirty="0"/>
          </a:p>
        </p:txBody>
      </p:sp>
      <p:sp>
        <p:nvSpPr>
          <p:cNvPr id="3" name="Rechteck 2">
            <a:extLst>
              <a:ext uri="{FF2B5EF4-FFF2-40B4-BE49-F238E27FC236}">
                <a16:creationId xmlns:a16="http://schemas.microsoft.com/office/drawing/2014/main" id="{D1C6058B-88CC-294D-9A08-A77000302DAA}"/>
              </a:ext>
            </a:extLst>
          </p:cNvPr>
          <p:cNvSpPr/>
          <p:nvPr/>
        </p:nvSpPr>
        <p:spPr>
          <a:xfrm>
            <a:off x="1201972" y="1674674"/>
            <a:ext cx="5244548" cy="2585323"/>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ist meistens harmlos und gehört beim Menschen zur normalen </a:t>
            </a:r>
            <a:r>
              <a:rPr lang="de-DE" dirty="0" err="1">
                <a:solidFill>
                  <a:srgbClr val="828F80"/>
                </a:solidFill>
                <a:latin typeface="Rubik" pitchFamily="2" charset="-79"/>
                <a:cs typeface="Rubik" pitchFamily="2" charset="-79"/>
              </a:rPr>
              <a:t>Besiedelungsflora</a:t>
            </a:r>
            <a:r>
              <a:rPr lang="de-DE" dirty="0">
                <a:solidFill>
                  <a:srgbClr val="828F80"/>
                </a:solidFill>
                <a:latin typeface="Rubik" pitchFamily="2" charset="-79"/>
                <a:cs typeface="Rubik" pitchFamily="2" charset="-79"/>
              </a:rPr>
              <a:t> der Haut und Schleimhaut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Kann aber auch pathogen sein und neben Haut- sowie Weichgewebsinfektionen, Lungenentzündung, Hirnhautentzündung, Endokarditis und sogar ein toxisches Schocksyndrom oder Sepsis verursachen </a:t>
            </a:r>
            <a:endParaRPr lang="de-DE" dirty="0">
              <a:solidFill>
                <a:srgbClr val="828F80"/>
              </a:solidFill>
              <a:effectLst/>
              <a:latin typeface="Rubik" pitchFamily="2" charset="-79"/>
              <a:cs typeface="Rubik" pitchFamily="2" charset="-79"/>
            </a:endParaRPr>
          </a:p>
        </p:txBody>
      </p:sp>
      <p:sp>
        <p:nvSpPr>
          <p:cNvPr id="5" name="Textfeld 4">
            <a:extLst>
              <a:ext uri="{FF2B5EF4-FFF2-40B4-BE49-F238E27FC236}">
                <a16:creationId xmlns:a16="http://schemas.microsoft.com/office/drawing/2014/main" id="{3E3CB206-62BF-9942-90AC-72954D8D3453}"/>
              </a:ext>
            </a:extLst>
          </p:cNvPr>
          <p:cNvSpPr txBox="1"/>
          <p:nvPr/>
        </p:nvSpPr>
        <p:spPr>
          <a:xfrm>
            <a:off x="7979385" y="5133581"/>
            <a:ext cx="3050835" cy="215444"/>
          </a:xfrm>
          <a:prstGeom prst="rect">
            <a:avLst/>
          </a:prstGeom>
          <a:noFill/>
        </p:spPr>
        <p:txBody>
          <a:bodyPr wrap="none" rtlCol="0">
            <a:spAutoFit/>
          </a:bodyPr>
          <a:lstStyle/>
          <a:p>
            <a:r>
              <a:rPr lang="de-DE" sz="800" dirty="0">
                <a:solidFill>
                  <a:srgbClr val="828F80"/>
                </a:solidFill>
                <a:latin typeface="Rubik" pitchFamily="2" charset="-79"/>
                <a:cs typeface="Rubik" pitchFamily="2" charset="-79"/>
              </a:rPr>
              <a:t>Bild: https://</a:t>
            </a:r>
            <a:r>
              <a:rPr lang="de-DE" sz="800" dirty="0" err="1">
                <a:solidFill>
                  <a:srgbClr val="828F80"/>
                </a:solidFill>
                <a:latin typeface="Rubik" pitchFamily="2" charset="-79"/>
                <a:cs typeface="Rubik" pitchFamily="2" charset="-79"/>
              </a:rPr>
              <a:t>de.wikipedia.org</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wiki</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Staphylococcus_aureus</a:t>
            </a:r>
            <a:endParaRPr lang="de-DE" sz="800" dirty="0">
              <a:solidFill>
                <a:srgbClr val="828F80"/>
              </a:solidFill>
              <a:latin typeface="Rubik" pitchFamily="2" charset="-79"/>
              <a:cs typeface="Rubik" pitchFamily="2" charset="-79"/>
            </a:endParaRPr>
          </a:p>
        </p:txBody>
      </p:sp>
      <p:pic>
        <p:nvPicPr>
          <p:cNvPr id="12" name="Grafik 11" descr="Ein Bild, das Wasser, Ozean, Spinnennetz, Pflanze enthält.&#10;&#10;Automatisch generierte Beschreibung">
            <a:extLst>
              <a:ext uri="{FF2B5EF4-FFF2-40B4-BE49-F238E27FC236}">
                <a16:creationId xmlns:a16="http://schemas.microsoft.com/office/drawing/2014/main" id="{51F2DBD0-99C1-CE4A-B990-08A3B6463F03}"/>
              </a:ext>
            </a:extLst>
          </p:cNvPr>
          <p:cNvPicPr>
            <a:picLocks noChangeAspect="1"/>
          </p:cNvPicPr>
          <p:nvPr/>
        </p:nvPicPr>
        <p:blipFill>
          <a:blip r:embed="rId2"/>
          <a:stretch>
            <a:fillRect/>
          </a:stretch>
        </p:blipFill>
        <p:spPr>
          <a:xfrm>
            <a:off x="8025105" y="881662"/>
            <a:ext cx="3261360" cy="4106898"/>
          </a:xfrm>
          <a:prstGeom prst="rect">
            <a:avLst/>
          </a:prstGeom>
        </p:spPr>
      </p:pic>
    </p:spTree>
    <p:extLst>
      <p:ext uri="{BB962C8B-B14F-4D97-AF65-F5344CB8AC3E}">
        <p14:creationId xmlns:p14="http://schemas.microsoft.com/office/powerpoint/2010/main" val="1979889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F06E58A4-EA1B-A143-93EF-0F8523CC7B07}"/>
              </a:ext>
            </a:extLst>
          </p:cNvPr>
          <p:cNvSpPr/>
          <p:nvPr/>
        </p:nvSpPr>
        <p:spPr>
          <a:xfrm>
            <a:off x="3201243" y="2690336"/>
            <a:ext cx="6096000" cy="1477328"/>
          </a:xfrm>
          <a:prstGeom prst="rect">
            <a:avLst/>
          </a:prstGeom>
        </p:spPr>
        <p:txBody>
          <a:bodyPr>
            <a:spAutoFit/>
          </a:bodyPr>
          <a:lstStyle/>
          <a:p>
            <a:r>
              <a:rPr lang="de-DE" dirty="0">
                <a:solidFill>
                  <a:srgbClr val="385433"/>
                </a:solidFill>
                <a:latin typeface="Rubik" pitchFamily="2" charset="-79"/>
                <a:cs typeface="Rubik" pitchFamily="2" charset="-79"/>
              </a:rPr>
              <a:t>Nach einer Anfang November 2018 veröffentlichten Untersuchung, gab es allein im Jahr 2015 in der Europäischen Union rund </a:t>
            </a:r>
            <a:r>
              <a:rPr lang="de-DE" b="1" dirty="0">
                <a:solidFill>
                  <a:srgbClr val="385433"/>
                </a:solidFill>
                <a:latin typeface="Rubik" pitchFamily="2" charset="-79"/>
                <a:cs typeface="Rubik" pitchFamily="2" charset="-79"/>
              </a:rPr>
              <a:t>670.000 Erkrankungen durch multiresistente Erreger. </a:t>
            </a:r>
          </a:p>
          <a:p>
            <a:r>
              <a:rPr lang="de-DE" dirty="0">
                <a:solidFill>
                  <a:srgbClr val="385433"/>
                </a:solidFill>
                <a:latin typeface="Rubik" pitchFamily="2" charset="-79"/>
                <a:cs typeface="Rubik" pitchFamily="2" charset="-79"/>
              </a:rPr>
              <a:t>33.000 Patienten starben an einer Infektion mit MRSA. </a:t>
            </a:r>
            <a:endParaRPr lang="de-DE" dirty="0">
              <a:solidFill>
                <a:srgbClr val="385433"/>
              </a:solidFill>
              <a:effectLst/>
              <a:latin typeface="Rubik" pitchFamily="2" charset="-79"/>
              <a:cs typeface="Rubik" pitchFamily="2" charset="-79"/>
            </a:endParaRPr>
          </a:p>
        </p:txBody>
      </p:sp>
      <p:cxnSp>
        <p:nvCxnSpPr>
          <p:cNvPr id="9" name="Gerade Verbindung 8">
            <a:extLst>
              <a:ext uri="{FF2B5EF4-FFF2-40B4-BE49-F238E27FC236}">
                <a16:creationId xmlns:a16="http://schemas.microsoft.com/office/drawing/2014/main" id="{BB12FF93-1431-C54A-91F7-29D71AF881E9}"/>
              </a:ext>
            </a:extLst>
          </p:cNvPr>
          <p:cNvCxnSpPr>
            <a:cxnSpLocks/>
          </p:cNvCxnSpPr>
          <p:nvPr/>
        </p:nvCxnSpPr>
        <p:spPr>
          <a:xfrm>
            <a:off x="-2273840"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6576693D-E905-D144-BE67-E96988417B0C}"/>
              </a:ext>
            </a:extLst>
          </p:cNvPr>
          <p:cNvSpPr>
            <a:spLocks noGrp="1"/>
          </p:cNvSpPr>
          <p:nvPr>
            <p:ph type="title"/>
          </p:nvPr>
        </p:nvSpPr>
        <p:spPr>
          <a:xfrm>
            <a:off x="312611" y="283681"/>
            <a:ext cx="3558349" cy="706864"/>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MRSA </a:t>
            </a:r>
            <a:r>
              <a:rPr lang="de-DE" sz="2000" dirty="0" err="1">
                <a:solidFill>
                  <a:srgbClr val="385433"/>
                </a:solidFill>
                <a:latin typeface="Rubik Medium" pitchFamily="2" charset="-79"/>
                <a:cs typeface="Rubik Medium" pitchFamily="2" charset="-79"/>
              </a:rPr>
              <a:t>Staphylococcus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aureus</a:t>
            </a:r>
            <a:br>
              <a:rPr lang="de-DE" dirty="0"/>
            </a:br>
            <a:endParaRPr lang="de-DE" dirty="0"/>
          </a:p>
        </p:txBody>
      </p:sp>
    </p:spTree>
    <p:extLst>
      <p:ext uri="{BB962C8B-B14F-4D97-AF65-F5344CB8AC3E}">
        <p14:creationId xmlns:p14="http://schemas.microsoft.com/office/powerpoint/2010/main" val="607300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9" name="Gerade Verbindung 8">
            <a:extLst>
              <a:ext uri="{FF2B5EF4-FFF2-40B4-BE49-F238E27FC236}">
                <a16:creationId xmlns:a16="http://schemas.microsoft.com/office/drawing/2014/main" id="{BB12FF93-1431-C54A-91F7-29D71AF881E9}"/>
              </a:ext>
            </a:extLst>
          </p:cNvPr>
          <p:cNvCxnSpPr>
            <a:cxnSpLocks/>
          </p:cNvCxnSpPr>
          <p:nvPr/>
        </p:nvCxnSpPr>
        <p:spPr>
          <a:xfrm>
            <a:off x="-169404" y="610408"/>
            <a:ext cx="6834376"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6576693D-E905-D144-BE67-E96988417B0C}"/>
              </a:ext>
            </a:extLst>
          </p:cNvPr>
          <p:cNvSpPr>
            <a:spLocks noGrp="1"/>
          </p:cNvSpPr>
          <p:nvPr>
            <p:ph type="title"/>
          </p:nvPr>
        </p:nvSpPr>
        <p:spPr>
          <a:xfrm>
            <a:off x="312611" y="283681"/>
            <a:ext cx="6810084" cy="706864"/>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Mikrobielle Reinigung zur Biokontrolle in Krankenhäusern</a:t>
            </a:r>
            <a:br>
              <a:rPr lang="de-DE" dirty="0">
                <a:latin typeface="Rubik Medium" pitchFamily="2" charset="-79"/>
                <a:cs typeface="Rubik Medium" pitchFamily="2" charset="-79"/>
              </a:rPr>
            </a:br>
            <a:endParaRPr lang="de-DE" dirty="0">
              <a:latin typeface="Rubik Medium" pitchFamily="2" charset="-79"/>
              <a:cs typeface="Rubik Medium" pitchFamily="2" charset="-79"/>
            </a:endParaRPr>
          </a:p>
        </p:txBody>
      </p:sp>
      <p:sp>
        <p:nvSpPr>
          <p:cNvPr id="4" name="Rechteck 3">
            <a:extLst>
              <a:ext uri="{FF2B5EF4-FFF2-40B4-BE49-F238E27FC236}">
                <a16:creationId xmlns:a16="http://schemas.microsoft.com/office/drawing/2014/main" id="{18541273-B71B-0540-8176-659C3F20D549}"/>
              </a:ext>
            </a:extLst>
          </p:cNvPr>
          <p:cNvSpPr/>
          <p:nvPr/>
        </p:nvSpPr>
        <p:spPr>
          <a:xfrm>
            <a:off x="3023935" y="2003428"/>
            <a:ext cx="7106653" cy="3200876"/>
          </a:xfrm>
          <a:prstGeom prst="rect">
            <a:avLst/>
          </a:prstGeom>
        </p:spPr>
        <p:txBody>
          <a:bodyPr wrap="square">
            <a:spAutoFit/>
          </a:bodyPr>
          <a:lstStyle/>
          <a:p>
            <a:r>
              <a:rPr lang="de-DE" dirty="0">
                <a:solidFill>
                  <a:srgbClr val="385433"/>
                </a:solidFill>
                <a:latin typeface="Rubik" pitchFamily="2" charset="-79"/>
                <a:cs typeface="Rubik" pitchFamily="2" charset="-79"/>
              </a:rPr>
              <a:t>Publikation: 26. September 2014 TU Graz </a:t>
            </a:r>
          </a:p>
          <a:p>
            <a:endParaRPr lang="de-DE" dirty="0">
              <a:solidFill>
                <a:srgbClr val="385433"/>
              </a:solidFill>
              <a:latin typeface="Rubik" pitchFamily="2" charset="-79"/>
              <a:cs typeface="Rubik" pitchFamily="2" charset="-79"/>
            </a:endParaRPr>
          </a:p>
          <a:p>
            <a:r>
              <a:rPr lang="de-DE" dirty="0">
                <a:solidFill>
                  <a:srgbClr val="385433"/>
                </a:solidFill>
                <a:latin typeface="Rubik" pitchFamily="2" charset="-79"/>
                <a:cs typeface="Rubik" pitchFamily="2" charset="-79"/>
              </a:rPr>
              <a:t>Schlussfolgerung: Diese Studie hat ergeben, dass es sich </a:t>
            </a:r>
          </a:p>
          <a:p>
            <a:r>
              <a:rPr lang="de-DE" dirty="0">
                <a:solidFill>
                  <a:srgbClr val="385433"/>
                </a:solidFill>
                <a:latin typeface="Rubik" pitchFamily="2" charset="-79"/>
                <a:cs typeface="Rubik" pitchFamily="2" charset="-79"/>
              </a:rPr>
              <a:t>bei der mikrobiellen Reinigung um eine </a:t>
            </a:r>
            <a:r>
              <a:rPr lang="de-DE" b="1" dirty="0">
                <a:solidFill>
                  <a:srgbClr val="385433"/>
                </a:solidFill>
                <a:latin typeface="Rubik" pitchFamily="2" charset="-79"/>
                <a:cs typeface="Rubik" pitchFamily="2" charset="-79"/>
              </a:rPr>
              <a:t>effektive Strategie </a:t>
            </a:r>
          </a:p>
          <a:p>
            <a:r>
              <a:rPr lang="de-DE" b="1" dirty="0">
                <a:solidFill>
                  <a:srgbClr val="385433"/>
                </a:solidFill>
                <a:latin typeface="Rubik" pitchFamily="2" charset="-79"/>
                <a:cs typeface="Rubik" pitchFamily="2" charset="-79"/>
              </a:rPr>
              <a:t>zur kontinuierlichen Verringerung der Anzahl von therapieassoziierten Mikroorganismen auf Oberflächen handelt. </a:t>
            </a:r>
          </a:p>
          <a:p>
            <a:endParaRPr lang="de-DE" dirty="0">
              <a:solidFill>
                <a:srgbClr val="385433"/>
              </a:solidFill>
              <a:latin typeface="Rubik" pitchFamily="2" charset="-79"/>
              <a:cs typeface="Rubik" pitchFamily="2" charset="-79"/>
            </a:endParaRPr>
          </a:p>
          <a:p>
            <a:r>
              <a:rPr lang="de-DE" sz="2000" dirty="0">
                <a:solidFill>
                  <a:srgbClr val="385433"/>
                </a:solidFill>
                <a:latin typeface="Rubik" pitchFamily="2" charset="-79"/>
                <a:cs typeface="Rubik" pitchFamily="2" charset="-79"/>
              </a:rPr>
              <a:t>Die tägliche Reinigung führte zu einer Reduzierung von pathogenen Keimen um </a:t>
            </a:r>
          </a:p>
          <a:p>
            <a:r>
              <a:rPr lang="de-DE" sz="3600" b="1" dirty="0">
                <a:solidFill>
                  <a:srgbClr val="385433"/>
                </a:solidFill>
                <a:latin typeface="Philosopher" pitchFamily="2" charset="77"/>
                <a:cs typeface="Heebo" pitchFamily="2" charset="-79"/>
              </a:rPr>
              <a:t>50 – 89 %. </a:t>
            </a:r>
            <a:endParaRPr lang="de-DE" sz="3600" b="1" dirty="0">
              <a:solidFill>
                <a:srgbClr val="385433"/>
              </a:solidFill>
              <a:effectLst/>
              <a:latin typeface="Philosopher" pitchFamily="2" charset="77"/>
              <a:cs typeface="Heebo" pitchFamily="2" charset="-79"/>
            </a:endParaRPr>
          </a:p>
        </p:txBody>
      </p:sp>
    </p:spTree>
    <p:extLst>
      <p:ext uri="{BB962C8B-B14F-4D97-AF65-F5344CB8AC3E}">
        <p14:creationId xmlns:p14="http://schemas.microsoft.com/office/powerpoint/2010/main" val="139705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39241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585959"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aufbauendes Milieu</a:t>
            </a:r>
            <a:br>
              <a:rPr lang="de-DE" dirty="0"/>
            </a:br>
            <a:endParaRPr lang="de-DE" dirty="0"/>
          </a:p>
        </p:txBody>
      </p:sp>
      <p:cxnSp>
        <p:nvCxnSpPr>
          <p:cNvPr id="10" name="Gerade Verbindung 9">
            <a:extLst>
              <a:ext uri="{FF2B5EF4-FFF2-40B4-BE49-F238E27FC236}">
                <a16:creationId xmlns:a16="http://schemas.microsoft.com/office/drawing/2014/main" id="{2AC73985-179C-6942-B8FB-D28447587365}"/>
              </a:ext>
            </a:extLst>
          </p:cNvPr>
          <p:cNvCxnSpPr>
            <a:cxnSpLocks/>
          </p:cNvCxnSpPr>
          <p:nvPr/>
        </p:nvCxnSpPr>
        <p:spPr>
          <a:xfrm>
            <a:off x="2418733" y="3697653"/>
            <a:ext cx="7362009" cy="1407747"/>
          </a:xfrm>
          <a:prstGeom prst="line">
            <a:avLst/>
          </a:prstGeom>
          <a:ln w="28575">
            <a:solidFill>
              <a:srgbClr val="828F80"/>
            </a:solidFill>
          </a:ln>
        </p:spPr>
        <p:style>
          <a:lnRef idx="1">
            <a:schemeClr val="accent1"/>
          </a:lnRef>
          <a:fillRef idx="0">
            <a:schemeClr val="accent1"/>
          </a:fillRef>
          <a:effectRef idx="0">
            <a:schemeClr val="accent1"/>
          </a:effectRef>
          <a:fontRef idx="minor">
            <a:schemeClr val="tx1"/>
          </a:fontRef>
        </p:style>
      </p:cxnSp>
      <p:sp>
        <p:nvSpPr>
          <p:cNvPr id="11" name="Dreieck 10">
            <a:extLst>
              <a:ext uri="{FF2B5EF4-FFF2-40B4-BE49-F238E27FC236}">
                <a16:creationId xmlns:a16="http://schemas.microsoft.com/office/drawing/2014/main" id="{20FBD65B-A05F-AD4A-BAAE-933CBA7266FE}"/>
              </a:ext>
            </a:extLst>
          </p:cNvPr>
          <p:cNvSpPr/>
          <p:nvPr/>
        </p:nvSpPr>
        <p:spPr>
          <a:xfrm>
            <a:off x="5609844" y="4488180"/>
            <a:ext cx="972312" cy="838200"/>
          </a:xfrm>
          <a:prstGeom prst="triangl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E722A799-DED4-2F4A-A9F4-154814C2D7CB}"/>
              </a:ext>
            </a:extLst>
          </p:cNvPr>
          <p:cNvSpPr txBox="1"/>
          <p:nvPr/>
        </p:nvSpPr>
        <p:spPr>
          <a:xfrm>
            <a:off x="1862028"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krankheits-/</a:t>
            </a:r>
          </a:p>
          <a:p>
            <a:r>
              <a:rPr lang="de-DE" dirty="0">
                <a:solidFill>
                  <a:srgbClr val="828F80"/>
                </a:solidFill>
                <a:latin typeface="Rubik" pitchFamily="2" charset="-79"/>
                <a:cs typeface="Rubik" pitchFamily="2" charset="-79"/>
              </a:rPr>
              <a:t>fäulniserregende</a:t>
            </a:r>
          </a:p>
          <a:p>
            <a:r>
              <a:rPr lang="de-DE" dirty="0">
                <a:solidFill>
                  <a:srgbClr val="828F80"/>
                </a:solidFill>
                <a:latin typeface="Rubik" pitchFamily="2" charset="-79"/>
                <a:cs typeface="Rubik" pitchFamily="2" charset="-79"/>
              </a:rPr>
              <a:t>Mikroorganismen</a:t>
            </a:r>
          </a:p>
        </p:txBody>
      </p:sp>
      <p:sp>
        <p:nvSpPr>
          <p:cNvPr id="13" name="Textfeld 12">
            <a:extLst>
              <a:ext uri="{FF2B5EF4-FFF2-40B4-BE49-F238E27FC236}">
                <a16:creationId xmlns:a16="http://schemas.microsoft.com/office/drawing/2014/main" id="{DF0EE853-AAAB-1140-9E73-E63B2191AD81}"/>
              </a:ext>
            </a:extLst>
          </p:cNvPr>
          <p:cNvSpPr txBox="1"/>
          <p:nvPr/>
        </p:nvSpPr>
        <p:spPr>
          <a:xfrm>
            <a:off x="510117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neutrale</a:t>
            </a:r>
          </a:p>
          <a:p>
            <a:r>
              <a:rPr lang="de-DE" dirty="0">
                <a:solidFill>
                  <a:srgbClr val="828F80"/>
                </a:solidFill>
                <a:latin typeface="Rubik" pitchFamily="2" charset="-79"/>
                <a:cs typeface="Rubik" pitchFamily="2" charset="-79"/>
              </a:rPr>
              <a:t>opportunistische</a:t>
            </a:r>
          </a:p>
          <a:p>
            <a:r>
              <a:rPr lang="de-DE" dirty="0">
                <a:solidFill>
                  <a:srgbClr val="828F80"/>
                </a:solidFill>
                <a:latin typeface="Rubik" pitchFamily="2" charset="-79"/>
                <a:cs typeface="Rubik" pitchFamily="2" charset="-79"/>
              </a:rPr>
              <a:t>Mikroorganismen</a:t>
            </a:r>
          </a:p>
        </p:txBody>
      </p:sp>
      <p:sp>
        <p:nvSpPr>
          <p:cNvPr id="14" name="Textfeld 13">
            <a:extLst>
              <a:ext uri="{FF2B5EF4-FFF2-40B4-BE49-F238E27FC236}">
                <a16:creationId xmlns:a16="http://schemas.microsoft.com/office/drawing/2014/main" id="{C58F34B4-94AD-884A-B4D2-674E92226403}"/>
              </a:ext>
            </a:extLst>
          </p:cNvPr>
          <p:cNvSpPr txBox="1"/>
          <p:nvPr/>
        </p:nvSpPr>
        <p:spPr>
          <a:xfrm>
            <a:off x="8438736" y="1677680"/>
            <a:ext cx="2036135" cy="923330"/>
          </a:xfrm>
          <a:prstGeom prst="rect">
            <a:avLst/>
          </a:prstGeom>
          <a:noFill/>
        </p:spPr>
        <p:txBody>
          <a:bodyPr wrap="none" rtlCol="0">
            <a:spAutoFit/>
          </a:bodyPr>
          <a:lstStyle/>
          <a:p>
            <a:r>
              <a:rPr lang="de-DE" dirty="0">
                <a:solidFill>
                  <a:srgbClr val="828F80"/>
                </a:solidFill>
                <a:latin typeface="Rubik" pitchFamily="2" charset="-79"/>
                <a:cs typeface="Rubik" pitchFamily="2" charset="-79"/>
              </a:rPr>
              <a:t>aufbauende,</a:t>
            </a:r>
          </a:p>
          <a:p>
            <a:r>
              <a:rPr lang="de-DE" dirty="0">
                <a:solidFill>
                  <a:srgbClr val="828F80"/>
                </a:solidFill>
                <a:latin typeface="Rubik" pitchFamily="2" charset="-79"/>
                <a:cs typeface="Rubik" pitchFamily="2" charset="-79"/>
              </a:rPr>
              <a:t>lebensfördernde</a:t>
            </a:r>
          </a:p>
          <a:p>
            <a:r>
              <a:rPr lang="de-DE" dirty="0">
                <a:solidFill>
                  <a:srgbClr val="828F80"/>
                </a:solidFill>
                <a:latin typeface="Rubik" pitchFamily="2" charset="-79"/>
                <a:cs typeface="Rubik" pitchFamily="2" charset="-79"/>
              </a:rPr>
              <a:t>Mikroorgansimen</a:t>
            </a:r>
          </a:p>
        </p:txBody>
      </p:sp>
      <p:sp>
        <p:nvSpPr>
          <p:cNvPr id="21" name="Oval 20">
            <a:extLst>
              <a:ext uri="{FF2B5EF4-FFF2-40B4-BE49-F238E27FC236}">
                <a16:creationId xmlns:a16="http://schemas.microsoft.com/office/drawing/2014/main" id="{2497BD70-C452-D14E-8214-36F7818FE9A7}"/>
              </a:ext>
            </a:extLst>
          </p:cNvPr>
          <p:cNvSpPr/>
          <p:nvPr/>
        </p:nvSpPr>
        <p:spPr>
          <a:xfrm>
            <a:off x="8945880" y="3154159"/>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a:extLst>
              <a:ext uri="{FF2B5EF4-FFF2-40B4-BE49-F238E27FC236}">
                <a16:creationId xmlns:a16="http://schemas.microsoft.com/office/drawing/2014/main" id="{BE427674-B053-824B-9F8D-EB510C687501}"/>
              </a:ext>
            </a:extLst>
          </p:cNvPr>
          <p:cNvSpPr txBox="1"/>
          <p:nvPr/>
        </p:nvSpPr>
        <p:spPr>
          <a:xfrm>
            <a:off x="8926069" y="3247421"/>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sp>
        <p:nvSpPr>
          <p:cNvPr id="23" name="Oval 22">
            <a:extLst>
              <a:ext uri="{FF2B5EF4-FFF2-40B4-BE49-F238E27FC236}">
                <a16:creationId xmlns:a16="http://schemas.microsoft.com/office/drawing/2014/main" id="{29DC9DCC-C730-4C4C-AE54-194CBB9BA667}"/>
              </a:ext>
            </a:extLst>
          </p:cNvPr>
          <p:cNvSpPr/>
          <p:nvPr/>
        </p:nvSpPr>
        <p:spPr>
          <a:xfrm>
            <a:off x="9926898" y="2854215"/>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Textfeld 23">
            <a:extLst>
              <a:ext uri="{FF2B5EF4-FFF2-40B4-BE49-F238E27FC236}">
                <a16:creationId xmlns:a16="http://schemas.microsoft.com/office/drawing/2014/main" id="{A01650C8-DDFF-AE41-ABF2-3E33B8A4EDD0}"/>
              </a:ext>
            </a:extLst>
          </p:cNvPr>
          <p:cNvSpPr txBox="1"/>
          <p:nvPr/>
        </p:nvSpPr>
        <p:spPr>
          <a:xfrm>
            <a:off x="9907087" y="2947477"/>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sp>
        <p:nvSpPr>
          <p:cNvPr id="25" name="Oval 24">
            <a:extLst>
              <a:ext uri="{FF2B5EF4-FFF2-40B4-BE49-F238E27FC236}">
                <a16:creationId xmlns:a16="http://schemas.microsoft.com/office/drawing/2014/main" id="{D180E426-0D47-1847-B8C6-887B2D598301}"/>
              </a:ext>
            </a:extLst>
          </p:cNvPr>
          <p:cNvSpPr/>
          <p:nvPr/>
        </p:nvSpPr>
        <p:spPr>
          <a:xfrm>
            <a:off x="8650044" y="3906247"/>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a:extLst>
              <a:ext uri="{FF2B5EF4-FFF2-40B4-BE49-F238E27FC236}">
                <a16:creationId xmlns:a16="http://schemas.microsoft.com/office/drawing/2014/main" id="{9E60B695-039B-7741-9DE0-9A697CB08420}"/>
              </a:ext>
            </a:extLst>
          </p:cNvPr>
          <p:cNvSpPr txBox="1"/>
          <p:nvPr/>
        </p:nvSpPr>
        <p:spPr>
          <a:xfrm>
            <a:off x="8630233" y="3999509"/>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sp>
        <p:nvSpPr>
          <p:cNvPr id="27" name="Oval 26">
            <a:extLst>
              <a:ext uri="{FF2B5EF4-FFF2-40B4-BE49-F238E27FC236}">
                <a16:creationId xmlns:a16="http://schemas.microsoft.com/office/drawing/2014/main" id="{D6A3124C-3670-794D-A2C2-52434A05B5D3}"/>
              </a:ext>
            </a:extLst>
          </p:cNvPr>
          <p:cNvSpPr/>
          <p:nvPr/>
        </p:nvSpPr>
        <p:spPr>
          <a:xfrm>
            <a:off x="7167747" y="2458638"/>
            <a:ext cx="476867" cy="476867"/>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3F83D096-0B87-D147-8E3F-18894D073A20}"/>
              </a:ext>
            </a:extLst>
          </p:cNvPr>
          <p:cNvSpPr txBox="1"/>
          <p:nvPr/>
        </p:nvSpPr>
        <p:spPr>
          <a:xfrm>
            <a:off x="7147936" y="2551900"/>
            <a:ext cx="516488" cy="369332"/>
          </a:xfrm>
          <a:prstGeom prst="rect">
            <a:avLst/>
          </a:prstGeom>
          <a:noFill/>
        </p:spPr>
        <p:txBody>
          <a:bodyPr wrap="none" rtlCol="0">
            <a:spAutoFit/>
          </a:bodyPr>
          <a:lstStyle/>
          <a:p>
            <a:r>
              <a:rPr lang="de-DE" dirty="0">
                <a:solidFill>
                  <a:schemeClr val="bg1"/>
                </a:solidFill>
                <a:latin typeface="Heebo Medium" pitchFamily="2" charset="-79"/>
                <a:cs typeface="Heebo Medium" pitchFamily="2" charset="-79"/>
              </a:rPr>
              <a:t>EM</a:t>
            </a:r>
          </a:p>
        </p:txBody>
      </p:sp>
      <p:pic>
        <p:nvPicPr>
          <p:cNvPr id="29" name="Grafik 28">
            <a:extLst>
              <a:ext uri="{FF2B5EF4-FFF2-40B4-BE49-F238E27FC236}">
                <a16:creationId xmlns:a16="http://schemas.microsoft.com/office/drawing/2014/main" id="{25468F33-DFD5-5B42-9F99-B031E628B79F}"/>
              </a:ext>
            </a:extLst>
          </p:cNvPr>
          <p:cNvPicPr>
            <a:picLocks noChangeAspect="1"/>
          </p:cNvPicPr>
          <p:nvPr/>
        </p:nvPicPr>
        <p:blipFill>
          <a:blip r:embed="rId2"/>
          <a:stretch>
            <a:fillRect/>
          </a:stretch>
        </p:blipFill>
        <p:spPr>
          <a:xfrm>
            <a:off x="8895304" y="3970421"/>
            <a:ext cx="1116345" cy="1116345"/>
          </a:xfrm>
          <a:prstGeom prst="rect">
            <a:avLst/>
          </a:prstGeom>
        </p:spPr>
      </p:pic>
      <p:pic>
        <p:nvPicPr>
          <p:cNvPr id="30" name="Grafik 29">
            <a:extLst>
              <a:ext uri="{FF2B5EF4-FFF2-40B4-BE49-F238E27FC236}">
                <a16:creationId xmlns:a16="http://schemas.microsoft.com/office/drawing/2014/main" id="{03D4369A-36BD-E74A-99F7-0E86B1617943}"/>
              </a:ext>
            </a:extLst>
          </p:cNvPr>
          <p:cNvPicPr>
            <a:picLocks noChangeAspect="1"/>
          </p:cNvPicPr>
          <p:nvPr/>
        </p:nvPicPr>
        <p:blipFill>
          <a:blip r:embed="rId3"/>
          <a:stretch>
            <a:fillRect/>
          </a:stretch>
        </p:blipFill>
        <p:spPr>
          <a:xfrm>
            <a:off x="2418733" y="2911783"/>
            <a:ext cx="923331" cy="923331"/>
          </a:xfrm>
          <a:prstGeom prst="rect">
            <a:avLst/>
          </a:prstGeom>
        </p:spPr>
      </p:pic>
      <p:pic>
        <p:nvPicPr>
          <p:cNvPr id="31" name="Grafik 30">
            <a:extLst>
              <a:ext uri="{FF2B5EF4-FFF2-40B4-BE49-F238E27FC236}">
                <a16:creationId xmlns:a16="http://schemas.microsoft.com/office/drawing/2014/main" id="{42A37275-77DE-D640-8019-A1C027D1708D}"/>
              </a:ext>
            </a:extLst>
          </p:cNvPr>
          <p:cNvPicPr>
            <a:picLocks noChangeAspect="1"/>
          </p:cNvPicPr>
          <p:nvPr/>
        </p:nvPicPr>
        <p:blipFill>
          <a:blip r:embed="rId4"/>
          <a:stretch>
            <a:fillRect/>
          </a:stretch>
        </p:blipFill>
        <p:spPr>
          <a:xfrm>
            <a:off x="7002740" y="3516030"/>
            <a:ext cx="1257300" cy="1257300"/>
          </a:xfrm>
          <a:prstGeom prst="rect">
            <a:avLst/>
          </a:prstGeom>
        </p:spPr>
      </p:pic>
    </p:spTree>
    <p:extLst>
      <p:ext uri="{BB962C8B-B14F-4D97-AF65-F5344CB8AC3E}">
        <p14:creationId xmlns:p14="http://schemas.microsoft.com/office/powerpoint/2010/main" val="226454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2110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Keime lassen uns gedeihen: EM für die Gesundheit </a:t>
            </a:r>
            <a:br>
              <a:rPr lang="de-DE" dirty="0"/>
            </a:br>
            <a:endParaRPr lang="de-DE" dirty="0"/>
          </a:p>
        </p:txBody>
      </p:sp>
      <p:sp>
        <p:nvSpPr>
          <p:cNvPr id="2" name="Rechteck 1">
            <a:extLst>
              <a:ext uri="{FF2B5EF4-FFF2-40B4-BE49-F238E27FC236}">
                <a16:creationId xmlns:a16="http://schemas.microsoft.com/office/drawing/2014/main" id="{0760C671-5EA3-064A-871D-4168A7E08F16}"/>
              </a:ext>
            </a:extLst>
          </p:cNvPr>
          <p:cNvSpPr/>
          <p:nvPr/>
        </p:nvSpPr>
        <p:spPr>
          <a:xfrm>
            <a:off x="2579015" y="1905506"/>
            <a:ext cx="8683405" cy="3046988"/>
          </a:xfrm>
          <a:prstGeom prst="rect">
            <a:avLst/>
          </a:prstGeom>
        </p:spPr>
        <p:txBody>
          <a:bodyPr wrap="square">
            <a:spAutoFit/>
          </a:bodyPr>
          <a:lstStyle/>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Hemmen krankheitsverursachende Keime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Dienen als Schutzschild vor Eindringlingen von Außen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Stimulieren und regulieren das Immunsystem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Verbessern die Nährstoffaufnahme und die Verdauung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Helfen dabei Kalzium, Magnesium und Spurenelemente aus der Nahrung besser ins Blut aufzunehmen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Senken den Cholesterinspiegel </a:t>
            </a:r>
          </a:p>
          <a:p>
            <a:pPr marL="285750" indent="-285750">
              <a:buFont typeface="Arial" panose="020B0604020202020204" pitchFamily="34" charset="0"/>
              <a:buChar char="•"/>
            </a:pPr>
            <a:r>
              <a:rPr lang="de-DE" sz="2400" dirty="0">
                <a:solidFill>
                  <a:srgbClr val="828F80"/>
                </a:solidFill>
                <a:latin typeface="Rubik" pitchFamily="2" charset="-79"/>
                <a:cs typeface="Rubik" pitchFamily="2" charset="-79"/>
              </a:rPr>
              <a:t>Normalisieren und stabilisieren die Darmflora </a:t>
            </a:r>
          </a:p>
        </p:txBody>
      </p:sp>
    </p:spTree>
    <p:extLst>
      <p:ext uri="{BB962C8B-B14F-4D97-AF65-F5344CB8AC3E}">
        <p14:creationId xmlns:p14="http://schemas.microsoft.com/office/powerpoint/2010/main" val="1369564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14834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Mikroorganismen…</a:t>
            </a:r>
            <a:br>
              <a:rPr lang="de-DE" dirty="0"/>
            </a:br>
            <a:endParaRPr lang="de-DE" dirty="0"/>
          </a:p>
        </p:txBody>
      </p:sp>
      <p:sp>
        <p:nvSpPr>
          <p:cNvPr id="2" name="Rechteck 1">
            <a:extLst>
              <a:ext uri="{FF2B5EF4-FFF2-40B4-BE49-F238E27FC236}">
                <a16:creationId xmlns:a16="http://schemas.microsoft.com/office/drawing/2014/main" id="{0760C671-5EA3-064A-871D-4168A7E08F16}"/>
              </a:ext>
            </a:extLst>
          </p:cNvPr>
          <p:cNvSpPr/>
          <p:nvPr/>
        </p:nvSpPr>
        <p:spPr>
          <a:xfrm>
            <a:off x="2579015" y="1905506"/>
            <a:ext cx="8238465" cy="2308324"/>
          </a:xfrm>
          <a:prstGeom prst="rect">
            <a:avLst/>
          </a:prstGeom>
        </p:spPr>
        <p:txBody>
          <a:bodyPr wrap="square">
            <a:spAutoFit/>
          </a:bodyPr>
          <a:lstStyle/>
          <a:p>
            <a:r>
              <a:rPr lang="de-DE" sz="2400" dirty="0">
                <a:solidFill>
                  <a:srgbClr val="828F80"/>
                </a:solidFill>
                <a:latin typeface="Rubik" pitchFamily="2" charset="-79"/>
                <a:cs typeface="Rubik" pitchFamily="2" charset="-79"/>
              </a:rPr>
              <a:t>…produzieren körpereigene Vitamine </a:t>
            </a:r>
          </a:p>
          <a:p>
            <a:r>
              <a:rPr lang="de-DE" sz="2400" dirty="0">
                <a:solidFill>
                  <a:srgbClr val="828F80"/>
                </a:solidFill>
                <a:latin typeface="Rubik" pitchFamily="2" charset="-79"/>
                <a:cs typeface="Rubik" pitchFamily="2" charset="-79"/>
              </a:rPr>
              <a:t>…hemmen die Entstehung von Darmkrebs </a:t>
            </a:r>
          </a:p>
          <a:p>
            <a:r>
              <a:rPr lang="de-DE" sz="2400" dirty="0">
                <a:solidFill>
                  <a:srgbClr val="828F80"/>
                </a:solidFill>
                <a:latin typeface="Rubik" pitchFamily="2" charset="-79"/>
                <a:cs typeface="Rubik" pitchFamily="2" charset="-79"/>
              </a:rPr>
              <a:t>…neutralisieren Gifte im Darm</a:t>
            </a:r>
          </a:p>
          <a:p>
            <a:r>
              <a:rPr lang="de-DE" sz="2400" dirty="0">
                <a:solidFill>
                  <a:srgbClr val="828F80"/>
                </a:solidFill>
                <a:latin typeface="Rubik" pitchFamily="2" charset="-79"/>
                <a:cs typeface="Rubik" pitchFamily="2" charset="-79"/>
              </a:rPr>
              <a:t>…hindern Krankheitserreger an der Vermehrung </a:t>
            </a:r>
          </a:p>
          <a:p>
            <a:r>
              <a:rPr lang="de-DE" sz="2400" dirty="0">
                <a:solidFill>
                  <a:srgbClr val="828F80"/>
                </a:solidFill>
                <a:latin typeface="Rubik" pitchFamily="2" charset="-79"/>
                <a:cs typeface="Rubik" pitchFamily="2" charset="-79"/>
              </a:rPr>
              <a:t>…versorgen unsere Zellen mit Brenn- und Nährstoffen </a:t>
            </a:r>
          </a:p>
          <a:p>
            <a:r>
              <a:rPr lang="de-DE" sz="2400" dirty="0">
                <a:solidFill>
                  <a:srgbClr val="828F80"/>
                </a:solidFill>
                <a:latin typeface="Rubik" pitchFamily="2" charset="-79"/>
                <a:cs typeface="Rubik" pitchFamily="2" charset="-79"/>
              </a:rPr>
              <a:t>…helfen uns bei der Entsäuerung und Entgiftung </a:t>
            </a:r>
          </a:p>
        </p:txBody>
      </p:sp>
    </p:spTree>
    <p:extLst>
      <p:ext uri="{BB962C8B-B14F-4D97-AF65-F5344CB8AC3E}">
        <p14:creationId xmlns:p14="http://schemas.microsoft.com/office/powerpoint/2010/main" val="664161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50540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6463746" cy="718411"/>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Bakterienstämme in </a:t>
            </a:r>
            <a:r>
              <a:rPr lang="de-DE" sz="2000" dirty="0" err="1">
                <a:solidFill>
                  <a:srgbClr val="385433"/>
                </a:solidFill>
                <a:latin typeface="Rubik Medium" pitchFamily="2" charset="-79"/>
                <a:cs typeface="Rubik Medium" pitchFamily="2" charset="-79"/>
              </a:rPr>
              <a:t>ProTop</a:t>
            </a:r>
            <a:br>
              <a:rPr lang="de-DE" dirty="0"/>
            </a:br>
            <a:endParaRPr lang="de-DE" dirty="0"/>
          </a:p>
        </p:txBody>
      </p:sp>
      <p:sp>
        <p:nvSpPr>
          <p:cNvPr id="4" name="Rechteck 3">
            <a:extLst>
              <a:ext uri="{FF2B5EF4-FFF2-40B4-BE49-F238E27FC236}">
                <a16:creationId xmlns:a16="http://schemas.microsoft.com/office/drawing/2014/main" id="{16D487DB-D0DF-5D4A-B39C-31A4289B94EE}"/>
              </a:ext>
            </a:extLst>
          </p:cNvPr>
          <p:cNvSpPr/>
          <p:nvPr/>
        </p:nvSpPr>
        <p:spPr>
          <a:xfrm>
            <a:off x="908958" y="1357356"/>
            <a:ext cx="6096000" cy="4801314"/>
          </a:xfrm>
          <a:prstGeom prst="rect">
            <a:avLst/>
          </a:prstGeom>
        </p:spPr>
        <p:txBody>
          <a:bodyPr>
            <a:spAutoFit/>
          </a:bodyPr>
          <a:lstStyle/>
          <a:p>
            <a:r>
              <a:rPr lang="en-US" dirty="0">
                <a:solidFill>
                  <a:srgbClr val="828F80"/>
                </a:solidFill>
                <a:latin typeface="Rubik" pitchFamily="2" charset="-79"/>
                <a:ea typeface="Times New Roman" panose="02020603050405020304" pitchFamily="18" charset="0"/>
                <a:cs typeface="Rubik" pitchFamily="2" charset="-79"/>
              </a:rPr>
              <a:t>1.   Enterococcus faecium                                                </a:t>
            </a:r>
          </a:p>
          <a:p>
            <a:r>
              <a:rPr lang="en-US" dirty="0">
                <a:solidFill>
                  <a:srgbClr val="828F80"/>
                </a:solidFill>
                <a:latin typeface="Rubik" pitchFamily="2" charset="-79"/>
                <a:ea typeface="Times New Roman" panose="02020603050405020304" pitchFamily="18" charset="0"/>
                <a:cs typeface="Rubik" pitchFamily="2" charset="-79"/>
              </a:rPr>
              <a:t>2.  Lactobacillus acidophilus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3.  Lactobacillus </a:t>
            </a:r>
            <a:r>
              <a:rPr lang="en-US" dirty="0" err="1">
                <a:solidFill>
                  <a:srgbClr val="828F80"/>
                </a:solidFill>
                <a:latin typeface="Rubik" pitchFamily="2" charset="-79"/>
                <a:ea typeface="Times New Roman" panose="02020603050405020304" pitchFamily="18" charset="0"/>
                <a:cs typeface="Rubik" pitchFamily="2" charset="-79"/>
              </a:rPr>
              <a:t>amylolyticus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4.  </a:t>
            </a:r>
            <a:r>
              <a:rPr lang="de-DE" dirty="0" err="1">
                <a:solidFill>
                  <a:srgbClr val="828F80"/>
                </a:solidFill>
                <a:latin typeface="Rubik" pitchFamily="2" charset="-79"/>
                <a:ea typeface="Times New Roman" panose="02020603050405020304" pitchFamily="18" charset="0"/>
                <a:cs typeface="Rubik" pitchFamily="2" charset="-79"/>
              </a:rPr>
              <a:t>Lactobacillus</a:t>
            </a:r>
            <a:r>
              <a:rPr lang="de-DE" dirty="0">
                <a:solidFill>
                  <a:srgbClr val="828F80"/>
                </a:solidFill>
                <a:latin typeface="Rubik" pitchFamily="2" charset="-79"/>
                <a:ea typeface="Times New Roman" panose="02020603050405020304" pitchFamily="18" charset="0"/>
                <a:cs typeface="Rubik" pitchFamily="2" charset="-79"/>
              </a:rPr>
              <a:t> </a:t>
            </a:r>
            <a:r>
              <a:rPr lang="de-DE" dirty="0" err="1">
                <a:solidFill>
                  <a:srgbClr val="828F80"/>
                </a:solidFill>
                <a:latin typeface="Rubik" pitchFamily="2" charset="-79"/>
                <a:ea typeface="Times New Roman" panose="02020603050405020304" pitchFamily="18" charset="0"/>
                <a:cs typeface="Rubik" pitchFamily="2" charset="-79"/>
              </a:rPr>
              <a:t>amylovorus</a:t>
            </a:r>
            <a:r>
              <a:rPr lang="de-DE"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5.  Lactobacillus bulgaricus                                             </a:t>
            </a:r>
          </a:p>
          <a:p>
            <a:r>
              <a:rPr lang="en-US" dirty="0">
                <a:solidFill>
                  <a:srgbClr val="828F80"/>
                </a:solidFill>
                <a:latin typeface="Rubik" pitchFamily="2" charset="-79"/>
                <a:ea typeface="Times New Roman" panose="02020603050405020304" pitchFamily="18" charset="0"/>
                <a:cs typeface="Rubik" pitchFamily="2" charset="-79"/>
              </a:rPr>
              <a:t>6.  Lactobacillus </a:t>
            </a:r>
            <a:r>
              <a:rPr lang="en-US" dirty="0" err="1">
                <a:solidFill>
                  <a:srgbClr val="828F80"/>
                </a:solidFill>
                <a:latin typeface="Rubik" pitchFamily="2" charset="-79"/>
                <a:ea typeface="Times New Roman" panose="02020603050405020304" pitchFamily="18" charset="0"/>
                <a:cs typeface="Rubik" pitchFamily="2" charset="-79"/>
              </a:rPr>
              <a:t>casei</a:t>
            </a:r>
            <a:r>
              <a:rPr lang="en-US" dirty="0">
                <a:solidFill>
                  <a:srgbClr val="828F80"/>
                </a:solidFill>
                <a:latin typeface="Rubik" pitchFamily="2" charset="-79"/>
                <a:ea typeface="Times New Roman" panose="02020603050405020304" pitchFamily="18" charset="0"/>
                <a:cs typeface="Rubik" pitchFamily="2" charset="-79"/>
              </a:rPr>
              <a:t> 01</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7.  Lactobacillus </a:t>
            </a:r>
            <a:r>
              <a:rPr lang="en-US" dirty="0" err="1">
                <a:solidFill>
                  <a:srgbClr val="828F80"/>
                </a:solidFill>
                <a:latin typeface="Rubik" pitchFamily="2" charset="-79"/>
                <a:ea typeface="Times New Roman" panose="02020603050405020304" pitchFamily="18" charset="0"/>
                <a:cs typeface="Rubik" pitchFamily="2" charset="-79"/>
              </a:rPr>
              <a:t>casei</a:t>
            </a:r>
            <a:r>
              <a:rPr lang="en-US" dirty="0">
                <a:solidFill>
                  <a:srgbClr val="828F80"/>
                </a:solidFill>
                <a:latin typeface="Rubik" pitchFamily="2" charset="-79"/>
                <a:ea typeface="Times New Roman" panose="02020603050405020304" pitchFamily="18" charset="0"/>
                <a:cs typeface="Rubik" pitchFamily="2" charset="-79"/>
              </a:rPr>
              <a:t> 02                                               </a:t>
            </a:r>
          </a:p>
          <a:p>
            <a:r>
              <a:rPr lang="en-US" dirty="0">
                <a:solidFill>
                  <a:srgbClr val="828F80"/>
                </a:solidFill>
                <a:latin typeface="Rubik" pitchFamily="2" charset="-79"/>
                <a:ea typeface="Times New Roman" panose="02020603050405020304" pitchFamily="18" charset="0"/>
                <a:cs typeface="Rubik" pitchFamily="2" charset="-79"/>
              </a:rPr>
              <a:t>8.  Lactobacillus </a:t>
            </a:r>
            <a:r>
              <a:rPr lang="en-US" dirty="0" err="1">
                <a:solidFill>
                  <a:srgbClr val="828F80"/>
                </a:solidFill>
                <a:latin typeface="Rubik" pitchFamily="2" charset="-79"/>
                <a:ea typeface="Times New Roman" panose="02020603050405020304" pitchFamily="18" charset="0"/>
                <a:cs typeface="Rubik" pitchFamily="2" charset="-79"/>
              </a:rPr>
              <a:t>casei</a:t>
            </a:r>
            <a:r>
              <a:rPr lang="en-US" dirty="0">
                <a:solidFill>
                  <a:srgbClr val="828F80"/>
                </a:solidFill>
                <a:latin typeface="Rubik" pitchFamily="2" charset="-79"/>
                <a:ea typeface="Times New Roman" panose="02020603050405020304" pitchFamily="18" charset="0"/>
                <a:cs typeface="Rubik" pitchFamily="2" charset="-79"/>
              </a:rPr>
              <a:t> 03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9.  Lactobacillus </a:t>
            </a:r>
            <a:r>
              <a:rPr lang="en-US" dirty="0" err="1">
                <a:solidFill>
                  <a:srgbClr val="828F80"/>
                </a:solidFill>
                <a:latin typeface="Rubik" pitchFamily="2" charset="-79"/>
                <a:ea typeface="Times New Roman" panose="02020603050405020304" pitchFamily="18" charset="0"/>
                <a:cs typeface="Rubik" pitchFamily="2" charset="-79"/>
              </a:rPr>
              <a:t>crispatus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10. </a:t>
            </a:r>
            <a:r>
              <a:rPr lang="en-US" dirty="0" err="1">
                <a:solidFill>
                  <a:srgbClr val="828F80"/>
                </a:solidFill>
                <a:latin typeface="Rubik" pitchFamily="2" charset="-79"/>
                <a:ea typeface="Times New Roman" panose="02020603050405020304" pitchFamily="18" charset="0"/>
                <a:cs typeface="Rubik" pitchFamily="2" charset="-79"/>
              </a:rPr>
              <a:t>Latobacillus</a:t>
            </a:r>
            <a:r>
              <a:rPr lang="en-US" dirty="0">
                <a:solidFill>
                  <a:srgbClr val="828F80"/>
                </a:solidFill>
                <a:latin typeface="Rubik" pitchFamily="2" charset="-79"/>
                <a:ea typeface="Times New Roman" panose="02020603050405020304" pitchFamily="18" charset="0"/>
                <a:cs typeface="Rubik" pitchFamily="2" charset="-79"/>
              </a:rPr>
              <a:t> </a:t>
            </a:r>
            <a:r>
              <a:rPr lang="en-US" dirty="0" err="1">
                <a:solidFill>
                  <a:srgbClr val="828F80"/>
                </a:solidFill>
                <a:latin typeface="Rubik" pitchFamily="2" charset="-79"/>
                <a:ea typeface="Times New Roman" panose="02020603050405020304" pitchFamily="18" charset="0"/>
                <a:cs typeface="Rubik" pitchFamily="2" charset="-79"/>
              </a:rPr>
              <a:t>debrückii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11.  Lactobacillus </a:t>
            </a:r>
            <a:r>
              <a:rPr lang="en-US" dirty="0" err="1">
                <a:solidFill>
                  <a:srgbClr val="828F80"/>
                </a:solidFill>
                <a:latin typeface="Rubik" pitchFamily="2" charset="-79"/>
                <a:ea typeface="Times New Roman" panose="02020603050405020304" pitchFamily="18" charset="0"/>
                <a:cs typeface="Rubik" pitchFamily="2" charset="-79"/>
              </a:rPr>
              <a:t>farraginis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12. Lactobacillus </a:t>
            </a:r>
            <a:r>
              <a:rPr lang="en-US" dirty="0" err="1">
                <a:solidFill>
                  <a:srgbClr val="828F80"/>
                </a:solidFill>
                <a:latin typeface="Rubik" pitchFamily="2" charset="-79"/>
                <a:ea typeface="Times New Roman" panose="02020603050405020304" pitchFamily="18" charset="0"/>
                <a:cs typeface="Rubik" pitchFamily="2" charset="-79"/>
              </a:rPr>
              <a:t>gasseri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13. Lactobacillus </a:t>
            </a:r>
            <a:r>
              <a:rPr lang="en-US" dirty="0" err="1">
                <a:solidFill>
                  <a:srgbClr val="828F80"/>
                </a:solidFill>
                <a:latin typeface="Rubik" pitchFamily="2" charset="-79"/>
                <a:ea typeface="Times New Roman" panose="02020603050405020304" pitchFamily="18" charset="0"/>
                <a:cs typeface="Rubik" pitchFamily="2" charset="-79"/>
              </a:rPr>
              <a:t>helveticus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14. Lactobacillus </a:t>
            </a:r>
            <a:r>
              <a:rPr lang="en-US" dirty="0" err="1">
                <a:solidFill>
                  <a:srgbClr val="828F80"/>
                </a:solidFill>
                <a:latin typeface="Rubik" pitchFamily="2" charset="-79"/>
                <a:ea typeface="Times New Roman" panose="02020603050405020304" pitchFamily="18" charset="0"/>
                <a:cs typeface="Rubik" pitchFamily="2" charset="-79"/>
              </a:rPr>
              <a:t>johnsonii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15. Lactobacillus plantarum                                         </a:t>
            </a:r>
          </a:p>
          <a:p>
            <a:r>
              <a:rPr lang="en-US" dirty="0">
                <a:solidFill>
                  <a:srgbClr val="828F80"/>
                </a:solidFill>
                <a:latin typeface="Rubik" pitchFamily="2" charset="-79"/>
                <a:ea typeface="Times New Roman" panose="02020603050405020304" pitchFamily="18" charset="0"/>
                <a:cs typeface="Rubik" pitchFamily="2" charset="-79"/>
              </a:rPr>
              <a:t>16. Lactobacillus </a:t>
            </a:r>
            <a:r>
              <a:rPr lang="en-US" dirty="0" err="1">
                <a:solidFill>
                  <a:srgbClr val="828F80"/>
                </a:solidFill>
                <a:latin typeface="Rubik" pitchFamily="2" charset="-79"/>
                <a:ea typeface="Times New Roman" panose="02020603050405020304" pitchFamily="18" charset="0"/>
                <a:cs typeface="Rubik" pitchFamily="2" charset="-79"/>
              </a:rPr>
              <a:t>paracasei</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17. Lactobacillus </a:t>
            </a:r>
            <a:r>
              <a:rPr lang="en-US" dirty="0" err="1">
                <a:solidFill>
                  <a:srgbClr val="828F80"/>
                </a:solidFill>
                <a:latin typeface="Rubik" pitchFamily="2" charset="-79"/>
                <a:ea typeface="Times New Roman" panose="02020603050405020304" pitchFamily="18" charset="0"/>
                <a:cs typeface="Rubik" pitchFamily="2" charset="-79"/>
              </a:rPr>
              <a:t>prafarraginis</a:t>
            </a:r>
            <a:r>
              <a:rPr lang="en-US" dirty="0">
                <a:solidFill>
                  <a:srgbClr val="828F80"/>
                </a:solidFill>
                <a:latin typeface="Rubik" pitchFamily="2" charset="-79"/>
                <a:ea typeface="Times New Roman" panose="02020603050405020304" pitchFamily="18" charset="0"/>
                <a:cs typeface="Rubik" pitchFamily="2" charset="-79"/>
              </a:rPr>
              <a:t>                                    </a:t>
            </a:r>
          </a:p>
        </p:txBody>
      </p:sp>
      <p:sp>
        <p:nvSpPr>
          <p:cNvPr id="5" name="Rechteck 4">
            <a:extLst>
              <a:ext uri="{FF2B5EF4-FFF2-40B4-BE49-F238E27FC236}">
                <a16:creationId xmlns:a16="http://schemas.microsoft.com/office/drawing/2014/main" id="{DE419909-9782-D44C-B3AC-C0D917934CA4}"/>
              </a:ext>
            </a:extLst>
          </p:cNvPr>
          <p:cNvSpPr/>
          <p:nvPr/>
        </p:nvSpPr>
        <p:spPr>
          <a:xfrm>
            <a:off x="5889742" y="1357356"/>
            <a:ext cx="6096000" cy="4247317"/>
          </a:xfrm>
          <a:prstGeom prst="rect">
            <a:avLst/>
          </a:prstGeom>
        </p:spPr>
        <p:txBody>
          <a:bodyPr>
            <a:spAutoFit/>
          </a:bodyPr>
          <a:lstStyle/>
          <a:p>
            <a:r>
              <a:rPr lang="en-US" dirty="0">
                <a:solidFill>
                  <a:srgbClr val="828F80"/>
                </a:solidFill>
                <a:latin typeface="Rubik" pitchFamily="2" charset="-79"/>
                <a:ea typeface="Times New Roman" panose="02020603050405020304" pitchFamily="18" charset="0"/>
                <a:cs typeface="Rubik" pitchFamily="2" charset="-79"/>
              </a:rPr>
              <a:t>18. Lactobacillus </a:t>
            </a:r>
            <a:r>
              <a:rPr lang="en-US" dirty="0" err="1">
                <a:solidFill>
                  <a:srgbClr val="828F80"/>
                </a:solidFill>
                <a:latin typeface="Rubik" pitchFamily="2" charset="-79"/>
                <a:ea typeface="Times New Roman" panose="02020603050405020304" pitchFamily="18" charset="0"/>
                <a:cs typeface="Rubik" pitchFamily="2" charset="-79"/>
              </a:rPr>
              <a:t>reuteri</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19. Lactobacillus </a:t>
            </a:r>
            <a:r>
              <a:rPr lang="en-US" dirty="0" err="1">
                <a:solidFill>
                  <a:srgbClr val="828F80"/>
                </a:solidFill>
                <a:latin typeface="Rubik" pitchFamily="2" charset="-79"/>
                <a:ea typeface="Times New Roman" panose="02020603050405020304" pitchFamily="18" charset="0"/>
                <a:cs typeface="Rubik" pitchFamily="2" charset="-79"/>
              </a:rPr>
              <a:t>rhamnosus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20. Lactobacillus </a:t>
            </a:r>
            <a:r>
              <a:rPr lang="en-US" dirty="0" err="1">
                <a:solidFill>
                  <a:srgbClr val="828F80"/>
                </a:solidFill>
                <a:latin typeface="Rubik" pitchFamily="2" charset="-79"/>
                <a:ea typeface="Times New Roman" panose="02020603050405020304" pitchFamily="18" charset="0"/>
                <a:cs typeface="Rubik" pitchFamily="2" charset="-79"/>
              </a:rPr>
              <a:t>salivarius</a:t>
            </a:r>
            <a:endParaRPr lang="de-DE" dirty="0">
              <a:solidFill>
                <a:srgbClr val="828F80"/>
              </a:solidFill>
              <a:latin typeface="Rubik" pitchFamily="2" charset="-79"/>
              <a:ea typeface="Calibri" panose="020F0502020204030204" pitchFamily="34" charset="0"/>
              <a:cs typeface="Rubik" pitchFamily="2" charset="-79"/>
            </a:endParaRPr>
          </a:p>
          <a:p>
            <a:pPr marL="342900" indent="-342900">
              <a:buAutoNum type="arabicPeriod" startAt="21"/>
            </a:pPr>
            <a:r>
              <a:rPr lang="en-US" dirty="0">
                <a:solidFill>
                  <a:srgbClr val="828F80"/>
                </a:solidFill>
                <a:latin typeface="Rubik" pitchFamily="2" charset="-79"/>
                <a:ea typeface="Times New Roman" panose="02020603050405020304" pitchFamily="18" charset="0"/>
                <a:cs typeface="Rubik" pitchFamily="2" charset="-79"/>
              </a:rPr>
              <a:t>Lactobacillus </a:t>
            </a:r>
            <a:r>
              <a:rPr lang="en-US" dirty="0" err="1">
                <a:solidFill>
                  <a:srgbClr val="828F80"/>
                </a:solidFill>
                <a:latin typeface="Rubik" pitchFamily="2" charset="-79"/>
                <a:ea typeface="Times New Roman" panose="02020603050405020304" pitchFamily="18" charset="0"/>
                <a:cs typeface="Rubik" pitchFamily="2" charset="-79"/>
              </a:rPr>
              <a:t>zeae</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22. Lactobacillus lactis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23. Lactobacillus </a:t>
            </a:r>
            <a:r>
              <a:rPr lang="en-US" dirty="0" err="1">
                <a:solidFill>
                  <a:srgbClr val="828F80"/>
                </a:solidFill>
                <a:latin typeface="Rubik" pitchFamily="2" charset="-79"/>
                <a:ea typeface="Times New Roman" panose="02020603050405020304" pitchFamily="18" charset="0"/>
                <a:cs typeface="Rubik" pitchFamily="2" charset="-79"/>
              </a:rPr>
              <a:t>diacetylactis</a:t>
            </a:r>
            <a:r>
              <a:rPr lang="en-US" dirty="0">
                <a:solidFill>
                  <a:srgbClr val="828F80"/>
                </a:solidFill>
                <a:latin typeface="Rubik" pitchFamily="2" charset="-79"/>
                <a:ea typeface="Times New Roman" panose="02020603050405020304" pitchFamily="18" charset="0"/>
                <a:cs typeface="Rubik" pitchFamily="2" charset="-79"/>
              </a:rPr>
              <a:t>                                   </a:t>
            </a:r>
          </a:p>
          <a:p>
            <a:r>
              <a:rPr lang="en-US" dirty="0">
                <a:solidFill>
                  <a:srgbClr val="828F80"/>
                </a:solidFill>
                <a:latin typeface="Rubik" pitchFamily="2" charset="-79"/>
                <a:ea typeface="Times New Roman" panose="02020603050405020304" pitchFamily="18" charset="0"/>
                <a:cs typeface="Rubik" pitchFamily="2" charset="-79"/>
              </a:rPr>
              <a:t>24. Streptococcus thermophilus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25. Bacillus subtilis                                                      </a:t>
            </a:r>
          </a:p>
          <a:p>
            <a:r>
              <a:rPr lang="en-US" dirty="0">
                <a:solidFill>
                  <a:srgbClr val="828F80"/>
                </a:solidFill>
                <a:latin typeface="Rubik" pitchFamily="2" charset="-79"/>
                <a:ea typeface="Times New Roman" panose="02020603050405020304" pitchFamily="18" charset="0"/>
                <a:cs typeface="Rubik" pitchFamily="2" charset="-79"/>
              </a:rPr>
              <a:t>26. Bifidobacterium </a:t>
            </a:r>
            <a:r>
              <a:rPr lang="en-US" dirty="0" err="1">
                <a:solidFill>
                  <a:srgbClr val="828F80"/>
                </a:solidFill>
                <a:latin typeface="Rubik" pitchFamily="2" charset="-79"/>
                <a:ea typeface="Times New Roman" panose="02020603050405020304" pitchFamily="18" charset="0"/>
                <a:cs typeface="Rubik" pitchFamily="2" charset="-79"/>
              </a:rPr>
              <a:t>animalis</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27. </a:t>
            </a:r>
            <a:r>
              <a:rPr lang="en-US" dirty="0" err="1">
                <a:solidFill>
                  <a:srgbClr val="828F80"/>
                </a:solidFill>
                <a:latin typeface="Rubik" pitchFamily="2" charset="-79"/>
                <a:ea typeface="Times New Roman" panose="02020603050405020304" pitchFamily="18" charset="0"/>
                <a:cs typeface="Rubik" pitchFamily="2" charset="-79"/>
              </a:rPr>
              <a:t>Bifidobacterum</a:t>
            </a:r>
            <a:r>
              <a:rPr lang="en-US" dirty="0">
                <a:solidFill>
                  <a:srgbClr val="828F80"/>
                </a:solidFill>
                <a:latin typeface="Rubik" pitchFamily="2" charset="-79"/>
                <a:ea typeface="Times New Roman" panose="02020603050405020304" pitchFamily="18" charset="0"/>
                <a:cs typeface="Rubik" pitchFamily="2" charset="-79"/>
              </a:rPr>
              <a:t> bifidum                                         </a:t>
            </a:r>
          </a:p>
          <a:p>
            <a:r>
              <a:rPr lang="en-US" dirty="0">
                <a:solidFill>
                  <a:srgbClr val="828F80"/>
                </a:solidFill>
                <a:latin typeface="Rubik" pitchFamily="2" charset="-79"/>
                <a:ea typeface="Times New Roman" panose="02020603050405020304" pitchFamily="18" charset="0"/>
                <a:cs typeface="Rubik" pitchFamily="2" charset="-79"/>
              </a:rPr>
              <a:t>28. Bifidobacterium breve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29. Bifidobacterium longum                                         </a:t>
            </a:r>
          </a:p>
          <a:p>
            <a:r>
              <a:rPr lang="en-US" dirty="0">
                <a:solidFill>
                  <a:srgbClr val="828F80"/>
                </a:solidFill>
                <a:latin typeface="Rubik" pitchFamily="2" charset="-79"/>
                <a:ea typeface="Times New Roman" panose="02020603050405020304" pitchFamily="18" charset="0"/>
                <a:cs typeface="Rubik" pitchFamily="2" charset="-79"/>
              </a:rPr>
              <a:t>30. Bifidobacterium </a:t>
            </a:r>
            <a:r>
              <a:rPr lang="en-US" dirty="0" err="1">
                <a:solidFill>
                  <a:srgbClr val="828F80"/>
                </a:solidFill>
                <a:latin typeface="Rubik" pitchFamily="2" charset="-79"/>
                <a:ea typeface="Times New Roman" panose="02020603050405020304" pitchFamily="18" charset="0"/>
                <a:cs typeface="Rubik" pitchFamily="2" charset="-79"/>
              </a:rPr>
              <a:t>infantis</a:t>
            </a:r>
            <a:r>
              <a:rPr lang="en-US" dirty="0">
                <a:solidFill>
                  <a:srgbClr val="828F80"/>
                </a:solidFill>
                <a:latin typeface="Rubik" pitchFamily="2" charset="-79"/>
                <a:ea typeface="Times New Roman" panose="02020603050405020304" pitchFamily="18" charset="0"/>
                <a:cs typeface="Rubik" pitchFamily="2" charset="-79"/>
              </a:rPr>
              <a:t> </a:t>
            </a:r>
            <a:endParaRPr lang="de-DE" dirty="0">
              <a:solidFill>
                <a:srgbClr val="828F80"/>
              </a:solidFill>
              <a:latin typeface="Rubik" pitchFamily="2" charset="-79"/>
              <a:ea typeface="Calibri" panose="020F0502020204030204" pitchFamily="34" charset="0"/>
              <a:cs typeface="Rubik" pitchFamily="2" charset="-79"/>
            </a:endParaRPr>
          </a:p>
          <a:p>
            <a:r>
              <a:rPr lang="en-US" dirty="0">
                <a:solidFill>
                  <a:srgbClr val="828F80"/>
                </a:solidFill>
                <a:latin typeface="Rubik" pitchFamily="2" charset="-79"/>
                <a:ea typeface="Times New Roman" panose="02020603050405020304" pitchFamily="18" charset="0"/>
                <a:cs typeface="Rubik" pitchFamily="2" charset="-79"/>
              </a:rPr>
              <a:t>31.  Bifidobacterium lactis                                              </a:t>
            </a:r>
          </a:p>
          <a:p>
            <a:r>
              <a:rPr lang="en-US" dirty="0">
                <a:solidFill>
                  <a:srgbClr val="828F80"/>
                </a:solidFill>
                <a:latin typeface="Rubik" pitchFamily="2" charset="-79"/>
                <a:ea typeface="Times New Roman" panose="02020603050405020304" pitchFamily="18" charset="0"/>
                <a:cs typeface="Rubik" pitchFamily="2" charset="-79"/>
              </a:rPr>
              <a:t>32. und </a:t>
            </a:r>
            <a:r>
              <a:rPr lang="en-US" dirty="0" err="1">
                <a:solidFill>
                  <a:srgbClr val="828F80"/>
                </a:solidFill>
                <a:latin typeface="Rubik" pitchFamily="2" charset="-79"/>
                <a:ea typeface="Times New Roman" panose="02020603050405020304" pitchFamily="18" charset="0"/>
                <a:cs typeface="Rubik" pitchFamily="2" charset="-79"/>
              </a:rPr>
              <a:t>weitere</a:t>
            </a:r>
            <a:endParaRPr lang="de-DE" dirty="0">
              <a:solidFill>
                <a:srgbClr val="828F80"/>
              </a:solidFill>
              <a:latin typeface="Rubik" pitchFamily="2" charset="-79"/>
              <a:ea typeface="Calibri" panose="020F0502020204030204" pitchFamily="34" charset="0"/>
              <a:cs typeface="Rubik" pitchFamily="2" charset="-79"/>
            </a:endParaRPr>
          </a:p>
        </p:txBody>
      </p:sp>
    </p:spTree>
    <p:extLst>
      <p:ext uri="{BB962C8B-B14F-4D97-AF65-F5344CB8AC3E}">
        <p14:creationId xmlns:p14="http://schemas.microsoft.com/office/powerpoint/2010/main" val="1715797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66598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1989718"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Bifidobakterium</a:t>
            </a:r>
            <a:br>
              <a:rPr lang="de-DE" dirty="0"/>
            </a:br>
            <a:endParaRPr lang="de-DE" dirty="0"/>
          </a:p>
        </p:txBody>
      </p:sp>
      <p:sp>
        <p:nvSpPr>
          <p:cNvPr id="2" name="Rechteck 1">
            <a:extLst>
              <a:ext uri="{FF2B5EF4-FFF2-40B4-BE49-F238E27FC236}">
                <a16:creationId xmlns:a16="http://schemas.microsoft.com/office/drawing/2014/main" id="{C574987C-423C-4548-B5E6-B7585A1BCCB4}"/>
              </a:ext>
            </a:extLst>
          </p:cNvPr>
          <p:cNvSpPr/>
          <p:nvPr/>
        </p:nvSpPr>
        <p:spPr>
          <a:xfrm>
            <a:off x="7660234" y="1061288"/>
            <a:ext cx="4075155" cy="307777"/>
          </a:xfrm>
          <a:prstGeom prst="rect">
            <a:avLst/>
          </a:prstGeom>
        </p:spPr>
        <p:txBody>
          <a:bodyPr wrap="none">
            <a:spAutoFit/>
          </a:bodyPr>
          <a:lstStyle/>
          <a:p>
            <a:r>
              <a:rPr lang="de-DE" sz="1400" dirty="0">
                <a:solidFill>
                  <a:srgbClr val="828F80"/>
                </a:solidFill>
                <a:latin typeface="Rubik" pitchFamily="2" charset="-79"/>
                <a:cs typeface="Rubik" pitchFamily="2" charset="-79"/>
              </a:rPr>
              <a:t>Schützt vor Allergien und Darmentzündungen </a:t>
            </a:r>
          </a:p>
        </p:txBody>
      </p:sp>
      <p:sp>
        <p:nvSpPr>
          <p:cNvPr id="13" name="Rechteck 12">
            <a:extLst>
              <a:ext uri="{FF2B5EF4-FFF2-40B4-BE49-F238E27FC236}">
                <a16:creationId xmlns:a16="http://schemas.microsoft.com/office/drawing/2014/main" id="{0A17CC5A-7F1E-904E-A24E-B7C65761784D}"/>
              </a:ext>
            </a:extLst>
          </p:cNvPr>
          <p:cNvSpPr/>
          <p:nvPr/>
        </p:nvSpPr>
        <p:spPr>
          <a:xfrm>
            <a:off x="7660234" y="2314193"/>
            <a:ext cx="4103914" cy="954107"/>
          </a:xfrm>
          <a:prstGeom prst="rect">
            <a:avLst/>
          </a:prstGeom>
        </p:spPr>
        <p:txBody>
          <a:bodyPr wrap="square">
            <a:spAutoFit/>
          </a:bodyPr>
          <a:lstStyle/>
          <a:p>
            <a:r>
              <a:rPr lang="de-DE" sz="1400" dirty="0">
                <a:solidFill>
                  <a:srgbClr val="828F80"/>
                </a:solidFill>
                <a:latin typeface="Rubik" pitchFamily="2" charset="-79"/>
                <a:cs typeface="Rubik" pitchFamily="2" charset="-79"/>
              </a:rPr>
              <a:t>Kann sowohl Magensäure als auch Gallensalze gut überstehen. So ist gewährleistet, dass es den Darm lebend erreicht, um sich dort zu vermehren </a:t>
            </a:r>
          </a:p>
        </p:txBody>
      </p:sp>
      <p:sp>
        <p:nvSpPr>
          <p:cNvPr id="14" name="Rechteck 13">
            <a:extLst>
              <a:ext uri="{FF2B5EF4-FFF2-40B4-BE49-F238E27FC236}">
                <a16:creationId xmlns:a16="http://schemas.microsoft.com/office/drawing/2014/main" id="{A0CC92B9-4238-E04C-9334-594A4DF07951}"/>
              </a:ext>
            </a:extLst>
          </p:cNvPr>
          <p:cNvSpPr/>
          <p:nvPr/>
        </p:nvSpPr>
        <p:spPr>
          <a:xfrm>
            <a:off x="7660234" y="3891746"/>
            <a:ext cx="4103914" cy="954107"/>
          </a:xfrm>
          <a:prstGeom prst="rect">
            <a:avLst/>
          </a:prstGeom>
        </p:spPr>
        <p:txBody>
          <a:bodyPr wrap="square">
            <a:spAutoFit/>
          </a:bodyPr>
          <a:lstStyle/>
          <a:p>
            <a:r>
              <a:rPr lang="de-DE" sz="1400" dirty="0">
                <a:solidFill>
                  <a:srgbClr val="828F80"/>
                </a:solidFill>
                <a:latin typeface="Rubik" pitchFamily="2" charset="-79"/>
                <a:cs typeface="Rubik" pitchFamily="2" charset="-79"/>
              </a:rPr>
              <a:t>Produziert die für uns lebenswichtigen Vitamine des Vitamin B- Komplexes und Vitamin K (Folsäure/B9, </a:t>
            </a:r>
            <a:r>
              <a:rPr lang="de-DE" sz="1400" dirty="0" err="1">
                <a:solidFill>
                  <a:srgbClr val="828F80"/>
                </a:solidFill>
                <a:latin typeface="Rubik" pitchFamily="2" charset="-79"/>
                <a:cs typeface="Rubik" pitchFamily="2" charset="-79"/>
              </a:rPr>
              <a:t>Thiamin</a:t>
            </a:r>
            <a:r>
              <a:rPr lang="de-DE" sz="1400" dirty="0">
                <a:solidFill>
                  <a:srgbClr val="828F80"/>
                </a:solidFill>
                <a:latin typeface="Rubik" pitchFamily="2" charset="-79"/>
                <a:cs typeface="Rubik" pitchFamily="2" charset="-79"/>
              </a:rPr>
              <a:t>/B1, </a:t>
            </a:r>
            <a:r>
              <a:rPr lang="de-DE" sz="1400" dirty="0" err="1">
                <a:solidFill>
                  <a:srgbClr val="828F80"/>
                </a:solidFill>
                <a:latin typeface="Rubik" pitchFamily="2" charset="-79"/>
                <a:cs typeface="Rubik" pitchFamily="2" charset="-79"/>
              </a:rPr>
              <a:t>Pyridoxin</a:t>
            </a:r>
            <a:r>
              <a:rPr lang="de-DE" sz="1400" dirty="0">
                <a:solidFill>
                  <a:srgbClr val="828F80"/>
                </a:solidFill>
                <a:latin typeface="Rubik" pitchFamily="2" charset="-79"/>
                <a:cs typeface="Rubik" pitchFamily="2" charset="-79"/>
              </a:rPr>
              <a:t>/B6, Biotin/H und Niacin/B3). </a:t>
            </a:r>
          </a:p>
        </p:txBody>
      </p:sp>
      <p:cxnSp>
        <p:nvCxnSpPr>
          <p:cNvPr id="16" name="Gerade Verbindung mit Pfeil 15">
            <a:extLst>
              <a:ext uri="{FF2B5EF4-FFF2-40B4-BE49-F238E27FC236}">
                <a16:creationId xmlns:a16="http://schemas.microsoft.com/office/drawing/2014/main" id="{E6605149-AEE2-6D44-994B-6BF1F70D1FFD}"/>
              </a:ext>
            </a:extLst>
          </p:cNvPr>
          <p:cNvCxnSpPr>
            <a:cxnSpLocks/>
          </p:cNvCxnSpPr>
          <p:nvPr/>
        </p:nvCxnSpPr>
        <p:spPr>
          <a:xfrm flipH="1">
            <a:off x="6766383" y="1215177"/>
            <a:ext cx="844864" cy="53198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D7974433-0665-204F-AFBB-2B225C46868A}"/>
              </a:ext>
            </a:extLst>
          </p:cNvPr>
          <p:cNvCxnSpPr>
            <a:cxnSpLocks/>
          </p:cNvCxnSpPr>
          <p:nvPr/>
        </p:nvCxnSpPr>
        <p:spPr>
          <a:xfrm flipH="1">
            <a:off x="6733724" y="2456148"/>
            <a:ext cx="844867"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841B3F17-1875-C848-B99B-B9EFAB13AF07}"/>
              </a:ext>
            </a:extLst>
          </p:cNvPr>
          <p:cNvCxnSpPr>
            <a:cxnSpLocks/>
          </p:cNvCxnSpPr>
          <p:nvPr/>
        </p:nvCxnSpPr>
        <p:spPr>
          <a:xfrm flipH="1">
            <a:off x="6493781" y="4023691"/>
            <a:ext cx="1084809" cy="33714"/>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9" name="Rechteck 18">
            <a:extLst>
              <a:ext uri="{FF2B5EF4-FFF2-40B4-BE49-F238E27FC236}">
                <a16:creationId xmlns:a16="http://schemas.microsoft.com/office/drawing/2014/main" id="{77CFF604-C37A-8844-AE38-EA24F5553E76}"/>
              </a:ext>
            </a:extLst>
          </p:cNvPr>
          <p:cNvSpPr/>
          <p:nvPr/>
        </p:nvSpPr>
        <p:spPr>
          <a:xfrm>
            <a:off x="1137962" y="1562491"/>
            <a:ext cx="2685351" cy="307777"/>
          </a:xfrm>
          <a:prstGeom prst="rect">
            <a:avLst/>
          </a:prstGeom>
        </p:spPr>
        <p:txBody>
          <a:bodyPr wrap="none">
            <a:spAutoFit/>
          </a:bodyPr>
          <a:lstStyle/>
          <a:p>
            <a:r>
              <a:rPr lang="de-DE" sz="1400" dirty="0">
                <a:solidFill>
                  <a:srgbClr val="828F80"/>
                </a:solidFill>
                <a:latin typeface="Rubik" pitchFamily="2" charset="-79"/>
                <a:cs typeface="Rubik" pitchFamily="2" charset="-79"/>
              </a:rPr>
              <a:t>Unterdrückt Krankheitskeime </a:t>
            </a:r>
          </a:p>
        </p:txBody>
      </p:sp>
      <p:sp>
        <p:nvSpPr>
          <p:cNvPr id="20" name="Rechteck 19">
            <a:extLst>
              <a:ext uri="{FF2B5EF4-FFF2-40B4-BE49-F238E27FC236}">
                <a16:creationId xmlns:a16="http://schemas.microsoft.com/office/drawing/2014/main" id="{76B4BE32-A382-1248-95ED-AE24B6A2CEC9}"/>
              </a:ext>
            </a:extLst>
          </p:cNvPr>
          <p:cNvSpPr/>
          <p:nvPr/>
        </p:nvSpPr>
        <p:spPr>
          <a:xfrm>
            <a:off x="1137962" y="2417638"/>
            <a:ext cx="3278732"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Wirkt ausgleichend bei Durchfall und Verstopfungen </a:t>
            </a:r>
          </a:p>
        </p:txBody>
      </p:sp>
      <p:sp>
        <p:nvSpPr>
          <p:cNvPr id="21" name="Rechteck 20">
            <a:extLst>
              <a:ext uri="{FF2B5EF4-FFF2-40B4-BE49-F238E27FC236}">
                <a16:creationId xmlns:a16="http://schemas.microsoft.com/office/drawing/2014/main" id="{BAB42D7E-6EEA-6E4A-BFB5-BECA01F8863C}"/>
              </a:ext>
            </a:extLst>
          </p:cNvPr>
          <p:cNvSpPr/>
          <p:nvPr/>
        </p:nvSpPr>
        <p:spPr>
          <a:xfrm>
            <a:off x="1137962" y="3534185"/>
            <a:ext cx="2731909"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Hilft bei Reizdarmsyndrom und Entzündungen </a:t>
            </a:r>
          </a:p>
        </p:txBody>
      </p:sp>
      <p:sp>
        <p:nvSpPr>
          <p:cNvPr id="22" name="Rechteck 21">
            <a:extLst>
              <a:ext uri="{FF2B5EF4-FFF2-40B4-BE49-F238E27FC236}">
                <a16:creationId xmlns:a16="http://schemas.microsoft.com/office/drawing/2014/main" id="{A3C6234B-CE72-924A-9D74-BF02E4301DFE}"/>
              </a:ext>
            </a:extLst>
          </p:cNvPr>
          <p:cNvSpPr/>
          <p:nvPr/>
        </p:nvSpPr>
        <p:spPr>
          <a:xfrm>
            <a:off x="1137962" y="4874777"/>
            <a:ext cx="2598788" cy="307777"/>
          </a:xfrm>
          <a:prstGeom prst="rect">
            <a:avLst/>
          </a:prstGeom>
        </p:spPr>
        <p:txBody>
          <a:bodyPr wrap="none">
            <a:spAutoFit/>
          </a:bodyPr>
          <a:lstStyle/>
          <a:p>
            <a:r>
              <a:rPr lang="de-DE" sz="1400" dirty="0">
                <a:solidFill>
                  <a:srgbClr val="828F80"/>
                </a:solidFill>
                <a:latin typeface="Rubik" pitchFamily="2" charset="-79"/>
                <a:cs typeface="Rubik" pitchFamily="2" charset="-79"/>
              </a:rPr>
              <a:t>Stärkt unser Immunsystems </a:t>
            </a:r>
          </a:p>
        </p:txBody>
      </p:sp>
      <p:cxnSp>
        <p:nvCxnSpPr>
          <p:cNvPr id="23" name="Gerade Verbindung mit Pfeil 22">
            <a:extLst>
              <a:ext uri="{FF2B5EF4-FFF2-40B4-BE49-F238E27FC236}">
                <a16:creationId xmlns:a16="http://schemas.microsoft.com/office/drawing/2014/main" id="{D51DD56A-BDEB-4545-9720-CBBF1C819360}"/>
              </a:ext>
            </a:extLst>
          </p:cNvPr>
          <p:cNvCxnSpPr>
            <a:cxnSpLocks/>
          </p:cNvCxnSpPr>
          <p:nvPr/>
        </p:nvCxnSpPr>
        <p:spPr>
          <a:xfrm>
            <a:off x="4061635" y="1716379"/>
            <a:ext cx="1363982" cy="30778"/>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7C41B8B-DC5E-914B-AB54-2F696F4FF65F}"/>
              </a:ext>
            </a:extLst>
          </p:cNvPr>
          <p:cNvCxnSpPr>
            <a:cxnSpLocks/>
          </p:cNvCxnSpPr>
          <p:nvPr/>
        </p:nvCxnSpPr>
        <p:spPr>
          <a:xfrm>
            <a:off x="4416694" y="2548280"/>
            <a:ext cx="100892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A56E7584-B34E-7E48-8282-A184AFBEA760}"/>
              </a:ext>
            </a:extLst>
          </p:cNvPr>
          <p:cNvCxnSpPr>
            <a:cxnSpLocks/>
          </p:cNvCxnSpPr>
          <p:nvPr/>
        </p:nvCxnSpPr>
        <p:spPr>
          <a:xfrm>
            <a:off x="3913873" y="3725562"/>
            <a:ext cx="131839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FE870A11-5AD1-794D-BBD2-ECD68FBDF3D4}"/>
              </a:ext>
            </a:extLst>
          </p:cNvPr>
          <p:cNvCxnSpPr>
            <a:cxnSpLocks/>
            <a:stCxn id="22" idx="3"/>
          </p:cNvCxnSpPr>
          <p:nvPr/>
        </p:nvCxnSpPr>
        <p:spPr>
          <a:xfrm>
            <a:off x="3736750" y="5028666"/>
            <a:ext cx="1721525"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32" name="Grafik 31">
            <a:extLst>
              <a:ext uri="{FF2B5EF4-FFF2-40B4-BE49-F238E27FC236}">
                <a16:creationId xmlns:a16="http://schemas.microsoft.com/office/drawing/2014/main" id="{CC3E189A-2C64-0843-B67B-96797E9BC9B0}"/>
              </a:ext>
            </a:extLst>
          </p:cNvPr>
          <p:cNvPicPr>
            <a:picLocks noChangeAspect="1"/>
          </p:cNvPicPr>
          <p:nvPr/>
        </p:nvPicPr>
        <p:blipFill>
          <a:blip r:embed="rId2"/>
          <a:stretch>
            <a:fillRect/>
          </a:stretch>
        </p:blipFill>
        <p:spPr>
          <a:xfrm>
            <a:off x="5698219" y="1432181"/>
            <a:ext cx="795562" cy="1928067"/>
          </a:xfrm>
          <a:prstGeom prst="rect">
            <a:avLst/>
          </a:prstGeom>
        </p:spPr>
      </p:pic>
      <p:pic>
        <p:nvPicPr>
          <p:cNvPr id="33" name="Grafik 32">
            <a:extLst>
              <a:ext uri="{FF2B5EF4-FFF2-40B4-BE49-F238E27FC236}">
                <a16:creationId xmlns:a16="http://schemas.microsoft.com/office/drawing/2014/main" id="{FA83122D-228E-824E-A911-8548844E4559}"/>
              </a:ext>
            </a:extLst>
          </p:cNvPr>
          <p:cNvPicPr>
            <a:picLocks noChangeAspect="1"/>
          </p:cNvPicPr>
          <p:nvPr/>
        </p:nvPicPr>
        <p:blipFill>
          <a:blip r:embed="rId2"/>
          <a:stretch>
            <a:fillRect/>
          </a:stretch>
        </p:blipFill>
        <p:spPr>
          <a:xfrm>
            <a:off x="5502277" y="3309967"/>
            <a:ext cx="795562" cy="1928067"/>
          </a:xfrm>
          <a:prstGeom prst="rect">
            <a:avLst/>
          </a:prstGeom>
        </p:spPr>
      </p:pic>
    </p:spTree>
    <p:extLst>
      <p:ext uri="{BB962C8B-B14F-4D97-AF65-F5344CB8AC3E}">
        <p14:creationId xmlns:p14="http://schemas.microsoft.com/office/powerpoint/2010/main" val="986941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83085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07015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Lactobacillus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Acidophilus</a:t>
            </a:r>
            <a:br>
              <a:rPr lang="de-DE" dirty="0"/>
            </a:br>
            <a:endParaRPr lang="de-DE" dirty="0"/>
          </a:p>
        </p:txBody>
      </p:sp>
      <p:cxnSp>
        <p:nvCxnSpPr>
          <p:cNvPr id="16" name="Gerade Verbindung mit Pfeil 15">
            <a:extLst>
              <a:ext uri="{FF2B5EF4-FFF2-40B4-BE49-F238E27FC236}">
                <a16:creationId xmlns:a16="http://schemas.microsoft.com/office/drawing/2014/main" id="{E6605149-AEE2-6D44-994B-6BF1F70D1FFD}"/>
              </a:ext>
            </a:extLst>
          </p:cNvPr>
          <p:cNvCxnSpPr>
            <a:cxnSpLocks/>
          </p:cNvCxnSpPr>
          <p:nvPr/>
        </p:nvCxnSpPr>
        <p:spPr>
          <a:xfrm flipH="1">
            <a:off x="6733724" y="1215177"/>
            <a:ext cx="87752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D7974433-0665-204F-AFBB-2B225C46868A}"/>
              </a:ext>
            </a:extLst>
          </p:cNvPr>
          <p:cNvCxnSpPr>
            <a:cxnSpLocks/>
          </p:cNvCxnSpPr>
          <p:nvPr/>
        </p:nvCxnSpPr>
        <p:spPr>
          <a:xfrm flipH="1">
            <a:off x="6766383" y="2456148"/>
            <a:ext cx="812207" cy="16241"/>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841B3F17-1875-C848-B99B-B9EFAB13AF07}"/>
              </a:ext>
            </a:extLst>
          </p:cNvPr>
          <p:cNvCxnSpPr>
            <a:cxnSpLocks/>
          </p:cNvCxnSpPr>
          <p:nvPr/>
        </p:nvCxnSpPr>
        <p:spPr>
          <a:xfrm flipH="1">
            <a:off x="6687069" y="4023691"/>
            <a:ext cx="891521"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9" name="Rechteck 18">
            <a:extLst>
              <a:ext uri="{FF2B5EF4-FFF2-40B4-BE49-F238E27FC236}">
                <a16:creationId xmlns:a16="http://schemas.microsoft.com/office/drawing/2014/main" id="{77CFF604-C37A-8844-AE38-EA24F5553E76}"/>
              </a:ext>
            </a:extLst>
          </p:cNvPr>
          <p:cNvSpPr/>
          <p:nvPr/>
        </p:nvSpPr>
        <p:spPr>
          <a:xfrm>
            <a:off x="1137962" y="1497175"/>
            <a:ext cx="2825702" cy="1169551"/>
          </a:xfrm>
          <a:prstGeom prst="rect">
            <a:avLst/>
          </a:prstGeom>
        </p:spPr>
        <p:txBody>
          <a:bodyPr wrap="square">
            <a:spAutoFit/>
          </a:bodyPr>
          <a:lstStyle/>
          <a:p>
            <a:r>
              <a:rPr lang="de-DE" sz="1400" dirty="0">
                <a:solidFill>
                  <a:srgbClr val="828F80"/>
                </a:solidFill>
                <a:latin typeface="Rubik" pitchFamily="2" charset="-79"/>
                <a:cs typeface="Rubik" pitchFamily="2" charset="-79"/>
              </a:rPr>
              <a:t>Kommt beim Menschen im Mund und im Darm vor, außerdem z. B. in der Vagina der Frau </a:t>
            </a:r>
          </a:p>
          <a:p>
            <a:r>
              <a:rPr lang="de-DE" sz="1400" dirty="0">
                <a:solidFill>
                  <a:srgbClr val="828F80"/>
                </a:solidFill>
                <a:latin typeface="Heebo" pitchFamily="2" charset="-79"/>
                <a:cs typeface="Heebo" pitchFamily="2" charset="-79"/>
              </a:rPr>
              <a:t> </a:t>
            </a:r>
          </a:p>
        </p:txBody>
      </p:sp>
      <p:cxnSp>
        <p:nvCxnSpPr>
          <p:cNvPr id="23" name="Gerade Verbindung mit Pfeil 22">
            <a:extLst>
              <a:ext uri="{FF2B5EF4-FFF2-40B4-BE49-F238E27FC236}">
                <a16:creationId xmlns:a16="http://schemas.microsoft.com/office/drawing/2014/main" id="{D51DD56A-BDEB-4545-9720-CBBF1C819360}"/>
              </a:ext>
            </a:extLst>
          </p:cNvPr>
          <p:cNvCxnSpPr>
            <a:cxnSpLocks/>
          </p:cNvCxnSpPr>
          <p:nvPr/>
        </p:nvCxnSpPr>
        <p:spPr>
          <a:xfrm>
            <a:off x="4061635" y="1716379"/>
            <a:ext cx="1531348" cy="12541"/>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7C41B8B-DC5E-914B-AB54-2F696F4FF65F}"/>
              </a:ext>
            </a:extLst>
          </p:cNvPr>
          <p:cNvCxnSpPr>
            <a:cxnSpLocks/>
          </p:cNvCxnSpPr>
          <p:nvPr/>
        </p:nvCxnSpPr>
        <p:spPr>
          <a:xfrm>
            <a:off x="4416694" y="2679248"/>
            <a:ext cx="1017664"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A56E7584-B34E-7E48-8282-A184AFBEA760}"/>
              </a:ext>
            </a:extLst>
          </p:cNvPr>
          <p:cNvCxnSpPr>
            <a:cxnSpLocks/>
          </p:cNvCxnSpPr>
          <p:nvPr/>
        </p:nvCxnSpPr>
        <p:spPr>
          <a:xfrm>
            <a:off x="4061635" y="3725562"/>
            <a:ext cx="1372723"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5028666"/>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751574" y="4398636"/>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86260" y="2504522"/>
            <a:ext cx="795562" cy="1928067"/>
          </a:xfrm>
          <a:prstGeom prst="rect">
            <a:avLst/>
          </a:prstGeom>
        </p:spPr>
      </p:pic>
      <p:pic>
        <p:nvPicPr>
          <p:cNvPr id="30" name="Grafik 29">
            <a:extLst>
              <a:ext uri="{FF2B5EF4-FFF2-40B4-BE49-F238E27FC236}">
                <a16:creationId xmlns:a16="http://schemas.microsoft.com/office/drawing/2014/main" id="{983C6B84-CF77-4840-8883-2ADCD00EACB2}"/>
              </a:ext>
            </a:extLst>
          </p:cNvPr>
          <p:cNvPicPr>
            <a:picLocks noChangeAspect="1"/>
          </p:cNvPicPr>
          <p:nvPr/>
        </p:nvPicPr>
        <p:blipFill>
          <a:blip r:embed="rId2"/>
          <a:stretch>
            <a:fillRect/>
          </a:stretch>
        </p:blipFill>
        <p:spPr>
          <a:xfrm>
            <a:off x="5784231" y="610408"/>
            <a:ext cx="795562" cy="1928067"/>
          </a:xfrm>
          <a:prstGeom prst="rect">
            <a:avLst/>
          </a:prstGeom>
        </p:spPr>
      </p:pic>
      <p:sp>
        <p:nvSpPr>
          <p:cNvPr id="31" name="Rechteck 30">
            <a:extLst>
              <a:ext uri="{FF2B5EF4-FFF2-40B4-BE49-F238E27FC236}">
                <a16:creationId xmlns:a16="http://schemas.microsoft.com/office/drawing/2014/main" id="{601413F9-73EE-6B4D-A7E0-DD7629F8F881}"/>
              </a:ext>
            </a:extLst>
          </p:cNvPr>
          <p:cNvSpPr/>
          <p:nvPr/>
        </p:nvSpPr>
        <p:spPr>
          <a:xfrm>
            <a:off x="3190534" y="2472389"/>
            <a:ext cx="1294995" cy="523220"/>
          </a:xfrm>
          <a:prstGeom prst="rect">
            <a:avLst/>
          </a:prstGeom>
        </p:spPr>
        <p:txBody>
          <a:bodyPr wrap="square">
            <a:spAutoFit/>
          </a:bodyPr>
          <a:lstStyle/>
          <a:p>
            <a:r>
              <a:rPr lang="de-DE" sz="1400" dirty="0" err="1">
                <a:solidFill>
                  <a:srgbClr val="828F80"/>
                </a:solidFill>
                <a:latin typeface="Rubik" pitchFamily="2" charset="-79"/>
                <a:cs typeface="Rubik" pitchFamily="2" charset="-79"/>
              </a:rPr>
              <a:t>Probiotika</a:t>
            </a:r>
            <a:r>
              <a:rPr lang="de-DE" sz="1400" dirty="0">
                <a:solidFill>
                  <a:srgbClr val="828F80"/>
                </a:solidFill>
                <a:latin typeface="Heebo" pitchFamily="2" charset="-79"/>
                <a:cs typeface="Heebo" pitchFamily="2" charset="-79"/>
              </a:rPr>
              <a:t> </a:t>
            </a:r>
          </a:p>
          <a:p>
            <a:r>
              <a:rPr lang="de-DE" sz="1400" dirty="0">
                <a:solidFill>
                  <a:srgbClr val="828F80"/>
                </a:solidFill>
                <a:latin typeface="Heebo" pitchFamily="2" charset="-79"/>
                <a:cs typeface="Heebo" pitchFamily="2" charset="-79"/>
              </a:rPr>
              <a:t> </a:t>
            </a:r>
          </a:p>
        </p:txBody>
      </p:sp>
      <p:sp>
        <p:nvSpPr>
          <p:cNvPr id="3" name="Rechteck 2">
            <a:extLst>
              <a:ext uri="{FF2B5EF4-FFF2-40B4-BE49-F238E27FC236}">
                <a16:creationId xmlns:a16="http://schemas.microsoft.com/office/drawing/2014/main" id="{11AF7B09-0014-2F43-B36B-0068425DF60A}"/>
              </a:ext>
            </a:extLst>
          </p:cNvPr>
          <p:cNvSpPr/>
          <p:nvPr/>
        </p:nvSpPr>
        <p:spPr>
          <a:xfrm>
            <a:off x="1137962" y="3376612"/>
            <a:ext cx="2858359" cy="1384995"/>
          </a:xfrm>
          <a:prstGeom prst="rect">
            <a:avLst/>
          </a:prstGeom>
        </p:spPr>
        <p:txBody>
          <a:bodyPr wrap="square">
            <a:spAutoFit/>
          </a:bodyPr>
          <a:lstStyle/>
          <a:p>
            <a:r>
              <a:rPr lang="de-DE" sz="1400" dirty="0">
                <a:solidFill>
                  <a:srgbClr val="828F80"/>
                </a:solidFill>
                <a:latin typeface="Rubik" pitchFamily="2" charset="-79"/>
                <a:cs typeface="Rubik" pitchFamily="2" charset="-79"/>
              </a:rPr>
              <a:t>Produziert Milchsäure, was die</a:t>
            </a:r>
          </a:p>
          <a:p>
            <a:r>
              <a:rPr lang="de-DE" sz="1400" dirty="0">
                <a:solidFill>
                  <a:srgbClr val="828F80"/>
                </a:solidFill>
                <a:latin typeface="Rubik" pitchFamily="2" charset="-79"/>
                <a:cs typeface="Rubik" pitchFamily="2" charset="-79"/>
              </a:rPr>
              <a:t>Überlebenschancen von unerwünschten Mikroorganismen verschlechtert</a:t>
            </a:r>
          </a:p>
          <a:p>
            <a:endParaRPr lang="de-DE" sz="1400" dirty="0">
              <a:solidFill>
                <a:srgbClr val="828F80"/>
              </a:solidFill>
              <a:effectLst/>
              <a:latin typeface="Heebo" pitchFamily="2" charset="-79"/>
              <a:cs typeface="Heebo" pitchFamily="2" charset="-79"/>
            </a:endParaRPr>
          </a:p>
        </p:txBody>
      </p:sp>
      <p:sp>
        <p:nvSpPr>
          <p:cNvPr id="4" name="Rechteck 3">
            <a:extLst>
              <a:ext uri="{FF2B5EF4-FFF2-40B4-BE49-F238E27FC236}">
                <a16:creationId xmlns:a16="http://schemas.microsoft.com/office/drawing/2014/main" id="{67A342CE-5938-8142-8498-0FC9A770B543}"/>
              </a:ext>
            </a:extLst>
          </p:cNvPr>
          <p:cNvSpPr/>
          <p:nvPr/>
        </p:nvSpPr>
        <p:spPr>
          <a:xfrm>
            <a:off x="699566" y="4891640"/>
            <a:ext cx="3161443" cy="307777"/>
          </a:xfrm>
          <a:prstGeom prst="rect">
            <a:avLst/>
          </a:prstGeom>
        </p:spPr>
        <p:txBody>
          <a:bodyPr wrap="none">
            <a:spAutoFit/>
          </a:bodyPr>
          <a:lstStyle/>
          <a:p>
            <a:r>
              <a:rPr lang="de-DE" sz="1400" dirty="0">
                <a:solidFill>
                  <a:srgbClr val="828F80"/>
                </a:solidFill>
                <a:latin typeface="Rubik" pitchFamily="2" charset="-79"/>
                <a:cs typeface="Rubik" pitchFamily="2" charset="-79"/>
              </a:rPr>
              <a:t>Verbessert die Verdauungsfunktion</a:t>
            </a:r>
            <a:endParaRPr lang="de-DE" sz="1400" dirty="0">
              <a:solidFill>
                <a:srgbClr val="828F80"/>
              </a:solidFill>
              <a:effectLst/>
              <a:latin typeface="Rubik" pitchFamily="2" charset="-79"/>
              <a:cs typeface="Rubik" pitchFamily="2" charset="-79"/>
            </a:endParaRPr>
          </a:p>
        </p:txBody>
      </p:sp>
      <p:sp>
        <p:nvSpPr>
          <p:cNvPr id="32" name="Rechteck 31">
            <a:extLst>
              <a:ext uri="{FF2B5EF4-FFF2-40B4-BE49-F238E27FC236}">
                <a16:creationId xmlns:a16="http://schemas.microsoft.com/office/drawing/2014/main" id="{620F11D7-BA10-784D-A316-7E040042B0C9}"/>
              </a:ext>
            </a:extLst>
          </p:cNvPr>
          <p:cNvSpPr/>
          <p:nvPr/>
        </p:nvSpPr>
        <p:spPr>
          <a:xfrm>
            <a:off x="7802495" y="1038097"/>
            <a:ext cx="2284600" cy="523220"/>
          </a:xfrm>
          <a:prstGeom prst="rect">
            <a:avLst/>
          </a:prstGeom>
        </p:spPr>
        <p:txBody>
          <a:bodyPr wrap="none">
            <a:spAutoFit/>
          </a:bodyPr>
          <a:lstStyle/>
          <a:p>
            <a:br>
              <a:rPr lang="de-DE" sz="1400" dirty="0">
                <a:solidFill>
                  <a:srgbClr val="828F80"/>
                </a:solidFill>
                <a:latin typeface="Rubik" pitchFamily="2" charset="-79"/>
                <a:cs typeface="Rubik" pitchFamily="2" charset="-79"/>
              </a:rPr>
            </a:br>
            <a:r>
              <a:rPr lang="de-DE" sz="1400" dirty="0">
                <a:solidFill>
                  <a:srgbClr val="828F80"/>
                </a:solidFill>
                <a:latin typeface="Rubik" pitchFamily="2" charset="-79"/>
                <a:cs typeface="Rubik" pitchFamily="2" charset="-79"/>
              </a:rPr>
              <a:t>Stärkt das Immunsystem</a:t>
            </a:r>
            <a:endParaRPr lang="de-DE" sz="1400" dirty="0">
              <a:solidFill>
                <a:srgbClr val="828F80"/>
              </a:solidFill>
              <a:effectLst/>
              <a:latin typeface="Rubik" pitchFamily="2" charset="-79"/>
              <a:cs typeface="Rubik" pitchFamily="2" charset="-79"/>
            </a:endParaRPr>
          </a:p>
        </p:txBody>
      </p:sp>
      <p:sp>
        <p:nvSpPr>
          <p:cNvPr id="33" name="Rechteck 32">
            <a:extLst>
              <a:ext uri="{FF2B5EF4-FFF2-40B4-BE49-F238E27FC236}">
                <a16:creationId xmlns:a16="http://schemas.microsoft.com/office/drawing/2014/main" id="{DD0F05D4-F62F-6E4D-B895-DE8A93911B67}"/>
              </a:ext>
            </a:extLst>
          </p:cNvPr>
          <p:cNvSpPr/>
          <p:nvPr/>
        </p:nvSpPr>
        <p:spPr>
          <a:xfrm>
            <a:off x="7802495" y="2262740"/>
            <a:ext cx="3709148"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Senkt die Gefahr von Herzinfektionen</a:t>
            </a:r>
            <a:endParaRPr lang="de-DE" sz="1400" dirty="0">
              <a:solidFill>
                <a:srgbClr val="828F80"/>
              </a:solidFill>
              <a:effectLst/>
              <a:latin typeface="Rubik" pitchFamily="2" charset="-79"/>
              <a:cs typeface="Rubik" pitchFamily="2" charset="-79"/>
            </a:endParaRPr>
          </a:p>
        </p:txBody>
      </p:sp>
      <p:sp>
        <p:nvSpPr>
          <p:cNvPr id="34" name="Rechteck 33">
            <a:extLst>
              <a:ext uri="{FF2B5EF4-FFF2-40B4-BE49-F238E27FC236}">
                <a16:creationId xmlns:a16="http://schemas.microsoft.com/office/drawing/2014/main" id="{BF29C914-4D4F-1A4A-A8A9-6B2904775220}"/>
              </a:ext>
            </a:extLst>
          </p:cNvPr>
          <p:cNvSpPr/>
          <p:nvPr/>
        </p:nvSpPr>
        <p:spPr>
          <a:xfrm>
            <a:off x="7802495" y="3846611"/>
            <a:ext cx="3709148"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Produziert wichtige Vitamine im Darm z. B. Folsäure, Vitamin B3, B6</a:t>
            </a:r>
            <a:endParaRPr lang="de-DE" sz="1400" dirty="0">
              <a:solidFill>
                <a:srgbClr val="828F80"/>
              </a:solidFill>
              <a:effectLst/>
              <a:latin typeface="Rubik" pitchFamily="2" charset="-79"/>
              <a:cs typeface="Rubik" pitchFamily="2" charset="-79"/>
            </a:endParaRPr>
          </a:p>
        </p:txBody>
      </p:sp>
      <p:sp>
        <p:nvSpPr>
          <p:cNvPr id="35" name="Rechteck 34">
            <a:extLst>
              <a:ext uri="{FF2B5EF4-FFF2-40B4-BE49-F238E27FC236}">
                <a16:creationId xmlns:a16="http://schemas.microsoft.com/office/drawing/2014/main" id="{0195C04C-CA6F-7F4E-AEFC-99E0FF705BB8}"/>
              </a:ext>
            </a:extLst>
          </p:cNvPr>
          <p:cNvSpPr/>
          <p:nvPr/>
        </p:nvSpPr>
        <p:spPr>
          <a:xfrm>
            <a:off x="7802495" y="4858982"/>
            <a:ext cx="3709148"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s</a:t>
            </a:r>
            <a:r>
              <a:rPr lang="de-DE" sz="1400" dirty="0">
                <a:solidFill>
                  <a:srgbClr val="828F80"/>
                </a:solidFill>
                <a:effectLst/>
                <a:latin typeface="Rubik" pitchFamily="2" charset="-79"/>
                <a:cs typeface="Rubik" pitchFamily="2" charset="-79"/>
              </a:rPr>
              <a:t>e</a:t>
            </a:r>
            <a:r>
              <a:rPr lang="de-DE" sz="1400" dirty="0">
                <a:solidFill>
                  <a:srgbClr val="828F80"/>
                </a:solidFill>
                <a:latin typeface="Rubik" pitchFamily="2" charset="-79"/>
                <a:cs typeface="Rubik" pitchFamily="2" charset="-79"/>
              </a:rPr>
              <a:t>nkt den Cholesterinspiegel</a:t>
            </a:r>
            <a:endParaRPr lang="de-DE" sz="1400" dirty="0">
              <a:solidFill>
                <a:srgbClr val="828F80"/>
              </a:solidFill>
              <a:effectLst/>
              <a:latin typeface="Rubik" pitchFamily="2" charset="-79"/>
              <a:cs typeface="Rubik" pitchFamily="2" charset="-79"/>
            </a:endParaRPr>
          </a:p>
        </p:txBody>
      </p:sp>
      <p:cxnSp>
        <p:nvCxnSpPr>
          <p:cNvPr id="36" name="Gerade Verbindung mit Pfeil 35">
            <a:extLst>
              <a:ext uri="{FF2B5EF4-FFF2-40B4-BE49-F238E27FC236}">
                <a16:creationId xmlns:a16="http://schemas.microsoft.com/office/drawing/2014/main" id="{40F4ECE2-FD25-8042-A34C-2BDBA4073CD6}"/>
              </a:ext>
            </a:extLst>
          </p:cNvPr>
          <p:cNvCxnSpPr>
            <a:cxnSpLocks/>
          </p:cNvCxnSpPr>
          <p:nvPr/>
        </p:nvCxnSpPr>
        <p:spPr>
          <a:xfrm flipH="1">
            <a:off x="6687069" y="5052391"/>
            <a:ext cx="891521" cy="0"/>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985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98415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07015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Lactobacillus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Plantarum</a:t>
            </a:r>
            <a:br>
              <a:rPr lang="de-DE" dirty="0"/>
            </a:br>
            <a:endParaRPr lang="de-DE" dirty="0"/>
          </a:p>
        </p:txBody>
      </p: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3566026"/>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718916" y="4398636"/>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86260" y="2504522"/>
            <a:ext cx="795562" cy="1928067"/>
          </a:xfrm>
          <a:prstGeom prst="rect">
            <a:avLst/>
          </a:prstGeom>
        </p:spPr>
      </p:pic>
      <p:pic>
        <p:nvPicPr>
          <p:cNvPr id="30" name="Grafik 29">
            <a:extLst>
              <a:ext uri="{FF2B5EF4-FFF2-40B4-BE49-F238E27FC236}">
                <a16:creationId xmlns:a16="http://schemas.microsoft.com/office/drawing/2014/main" id="{983C6B84-CF77-4840-8883-2ADCD00EACB2}"/>
              </a:ext>
            </a:extLst>
          </p:cNvPr>
          <p:cNvPicPr>
            <a:picLocks noChangeAspect="1"/>
          </p:cNvPicPr>
          <p:nvPr/>
        </p:nvPicPr>
        <p:blipFill>
          <a:blip r:embed="rId2"/>
          <a:stretch>
            <a:fillRect/>
          </a:stretch>
        </p:blipFill>
        <p:spPr>
          <a:xfrm>
            <a:off x="5408677" y="643066"/>
            <a:ext cx="795562" cy="1928067"/>
          </a:xfrm>
          <a:prstGeom prst="rect">
            <a:avLst/>
          </a:prstGeom>
        </p:spPr>
      </p:pic>
      <p:sp>
        <p:nvSpPr>
          <p:cNvPr id="4" name="Rechteck 3">
            <a:extLst>
              <a:ext uri="{FF2B5EF4-FFF2-40B4-BE49-F238E27FC236}">
                <a16:creationId xmlns:a16="http://schemas.microsoft.com/office/drawing/2014/main" id="{67A342CE-5938-8142-8498-0FC9A770B543}"/>
              </a:ext>
            </a:extLst>
          </p:cNvPr>
          <p:cNvSpPr/>
          <p:nvPr/>
        </p:nvSpPr>
        <p:spPr>
          <a:xfrm>
            <a:off x="1110145" y="3429000"/>
            <a:ext cx="2683204"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Kann den Cholesterinspiegel positiv beeinflussen</a:t>
            </a:r>
            <a:endParaRPr lang="de-DE" sz="1400" dirty="0">
              <a:solidFill>
                <a:srgbClr val="828F80"/>
              </a:solidFill>
              <a:effectLst/>
              <a:latin typeface="Rubik" pitchFamily="2" charset="-79"/>
              <a:cs typeface="Rubik" pitchFamily="2" charset="-79"/>
            </a:endParaRPr>
          </a:p>
        </p:txBody>
      </p:sp>
    </p:spTree>
    <p:extLst>
      <p:ext uri="{BB962C8B-B14F-4D97-AF65-F5344CB8AC3E}">
        <p14:creationId xmlns:p14="http://schemas.microsoft.com/office/powerpoint/2010/main" val="1769091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151221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514566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Lactobacillus </a:t>
            </a:r>
            <a:r>
              <a:rPr lang="de-DE" sz="2000" dirty="0" err="1">
                <a:solidFill>
                  <a:srgbClr val="385433"/>
                </a:solidFill>
                <a:latin typeface="Rubik Medium" pitchFamily="2" charset="-79"/>
                <a:cs typeface="Rubik Medium" pitchFamily="2" charset="-79"/>
              </a:rPr>
              <a:t>Salivarius</a:t>
            </a:r>
            <a:r>
              <a:rPr lang="de-DE" sz="2000" dirty="0">
                <a:solidFill>
                  <a:srgbClr val="385433"/>
                </a:solidFill>
                <a:latin typeface="Rubik Medium" pitchFamily="2" charset="-79"/>
                <a:cs typeface="Rubik Medium" pitchFamily="2" charset="-79"/>
              </a:rPr>
              <a:t> und Paracasei</a:t>
            </a:r>
            <a:br>
              <a:rPr lang="de-DE" dirty="0"/>
            </a:br>
            <a:endParaRPr lang="de-DE" dirty="0"/>
          </a:p>
        </p:txBody>
      </p: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2031141"/>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458275" y="4382307"/>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86260" y="2504522"/>
            <a:ext cx="795562" cy="1928067"/>
          </a:xfrm>
          <a:prstGeom prst="rect">
            <a:avLst/>
          </a:prstGeom>
        </p:spPr>
      </p:pic>
      <p:pic>
        <p:nvPicPr>
          <p:cNvPr id="30" name="Grafik 29">
            <a:extLst>
              <a:ext uri="{FF2B5EF4-FFF2-40B4-BE49-F238E27FC236}">
                <a16:creationId xmlns:a16="http://schemas.microsoft.com/office/drawing/2014/main" id="{983C6B84-CF77-4840-8883-2ADCD00EACB2}"/>
              </a:ext>
            </a:extLst>
          </p:cNvPr>
          <p:cNvPicPr>
            <a:picLocks noChangeAspect="1"/>
          </p:cNvPicPr>
          <p:nvPr/>
        </p:nvPicPr>
        <p:blipFill>
          <a:blip r:embed="rId2"/>
          <a:stretch>
            <a:fillRect/>
          </a:stretch>
        </p:blipFill>
        <p:spPr>
          <a:xfrm>
            <a:off x="5686266" y="626737"/>
            <a:ext cx="795562" cy="1928067"/>
          </a:xfrm>
          <a:prstGeom prst="rect">
            <a:avLst/>
          </a:prstGeom>
        </p:spPr>
      </p:pic>
      <p:sp>
        <p:nvSpPr>
          <p:cNvPr id="4" name="Rechteck 3">
            <a:extLst>
              <a:ext uri="{FF2B5EF4-FFF2-40B4-BE49-F238E27FC236}">
                <a16:creationId xmlns:a16="http://schemas.microsoft.com/office/drawing/2014/main" id="{67A342CE-5938-8142-8498-0FC9A770B543}"/>
              </a:ext>
            </a:extLst>
          </p:cNvPr>
          <p:cNvSpPr/>
          <p:nvPr/>
        </p:nvSpPr>
        <p:spPr>
          <a:xfrm>
            <a:off x="1110145" y="1894115"/>
            <a:ext cx="2683204"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Wirkt positiv in der Mundflora</a:t>
            </a:r>
            <a:endParaRPr lang="de-DE" sz="1400" dirty="0">
              <a:solidFill>
                <a:srgbClr val="828F80"/>
              </a:solidFill>
              <a:effectLst/>
              <a:latin typeface="Rubik" pitchFamily="2" charset="-79"/>
              <a:cs typeface="Rubik" pitchFamily="2" charset="-79"/>
            </a:endParaRPr>
          </a:p>
        </p:txBody>
      </p:sp>
      <p:cxnSp>
        <p:nvCxnSpPr>
          <p:cNvPr id="10" name="Gerade Verbindung mit Pfeil 9">
            <a:extLst>
              <a:ext uri="{FF2B5EF4-FFF2-40B4-BE49-F238E27FC236}">
                <a16:creationId xmlns:a16="http://schemas.microsoft.com/office/drawing/2014/main" id="{F27059FC-6680-1B43-BA5E-E3716F5A72E8}"/>
              </a:ext>
            </a:extLst>
          </p:cNvPr>
          <p:cNvCxnSpPr>
            <a:cxnSpLocks/>
          </p:cNvCxnSpPr>
          <p:nvPr/>
        </p:nvCxnSpPr>
        <p:spPr>
          <a:xfrm>
            <a:off x="3842549" y="3125155"/>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64CCE9BF-EC10-1645-97D2-98E5A7C314B3}"/>
              </a:ext>
            </a:extLst>
          </p:cNvPr>
          <p:cNvSpPr/>
          <p:nvPr/>
        </p:nvSpPr>
        <p:spPr>
          <a:xfrm>
            <a:off x="1110145" y="2988129"/>
            <a:ext cx="2683204" cy="307777"/>
          </a:xfrm>
          <a:prstGeom prst="rect">
            <a:avLst/>
          </a:prstGeom>
        </p:spPr>
        <p:txBody>
          <a:bodyPr wrap="square">
            <a:spAutoFit/>
          </a:bodyPr>
          <a:lstStyle/>
          <a:p>
            <a:r>
              <a:rPr lang="de-DE" sz="1400" dirty="0">
                <a:solidFill>
                  <a:srgbClr val="828F80"/>
                </a:solidFill>
                <a:latin typeface="Rubik" pitchFamily="2" charset="-79"/>
                <a:cs typeface="Rubik" pitchFamily="2" charset="-79"/>
              </a:rPr>
              <a:t>Stärkt die Mundschleimhaut</a:t>
            </a:r>
            <a:endParaRPr lang="de-DE" sz="1400" dirty="0">
              <a:solidFill>
                <a:srgbClr val="828F80"/>
              </a:solidFill>
              <a:effectLst/>
              <a:latin typeface="Rubik" pitchFamily="2" charset="-79"/>
              <a:cs typeface="Rubik" pitchFamily="2" charset="-79"/>
            </a:endParaRPr>
          </a:p>
        </p:txBody>
      </p:sp>
      <p:cxnSp>
        <p:nvCxnSpPr>
          <p:cNvPr id="12" name="Gerade Verbindung mit Pfeil 11">
            <a:extLst>
              <a:ext uri="{FF2B5EF4-FFF2-40B4-BE49-F238E27FC236}">
                <a16:creationId xmlns:a16="http://schemas.microsoft.com/office/drawing/2014/main" id="{D616FE6C-859B-1444-BEB0-8F4FB904F6E7}"/>
              </a:ext>
            </a:extLst>
          </p:cNvPr>
          <p:cNvCxnSpPr>
            <a:cxnSpLocks/>
          </p:cNvCxnSpPr>
          <p:nvPr/>
        </p:nvCxnSpPr>
        <p:spPr>
          <a:xfrm>
            <a:off x="3842549" y="4006898"/>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12AEE456-0C36-004E-ACC8-F6C309F9C131}"/>
              </a:ext>
            </a:extLst>
          </p:cNvPr>
          <p:cNvSpPr/>
          <p:nvPr/>
        </p:nvSpPr>
        <p:spPr>
          <a:xfrm>
            <a:off x="1110145" y="3869872"/>
            <a:ext cx="2683204"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H</a:t>
            </a:r>
            <a:r>
              <a:rPr lang="de-DE" sz="1400" dirty="0">
                <a:solidFill>
                  <a:srgbClr val="828F80"/>
                </a:solidFill>
                <a:effectLst/>
                <a:latin typeface="Rubik" pitchFamily="2" charset="-79"/>
                <a:cs typeface="Rubik" pitchFamily="2" charset="-79"/>
              </a:rPr>
              <a:t>ilft Zahnfleischbluten zu verhindern</a:t>
            </a:r>
          </a:p>
        </p:txBody>
      </p:sp>
      <p:cxnSp>
        <p:nvCxnSpPr>
          <p:cNvPr id="14" name="Gerade Verbindung mit Pfeil 13">
            <a:extLst>
              <a:ext uri="{FF2B5EF4-FFF2-40B4-BE49-F238E27FC236}">
                <a16:creationId xmlns:a16="http://schemas.microsoft.com/office/drawing/2014/main" id="{BB03F141-7B89-A04F-A1EF-884528214DD8}"/>
              </a:ext>
            </a:extLst>
          </p:cNvPr>
          <p:cNvCxnSpPr>
            <a:cxnSpLocks/>
          </p:cNvCxnSpPr>
          <p:nvPr/>
        </p:nvCxnSpPr>
        <p:spPr>
          <a:xfrm>
            <a:off x="3483321" y="5378498"/>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5" name="Rechteck 14">
            <a:extLst>
              <a:ext uri="{FF2B5EF4-FFF2-40B4-BE49-F238E27FC236}">
                <a16:creationId xmlns:a16="http://schemas.microsoft.com/office/drawing/2014/main" id="{17DD6B22-1EA2-4440-B4F4-3B47ED8E0887}"/>
              </a:ext>
            </a:extLst>
          </p:cNvPr>
          <p:cNvSpPr/>
          <p:nvPr/>
        </p:nvSpPr>
        <p:spPr>
          <a:xfrm>
            <a:off x="1110145" y="5241472"/>
            <a:ext cx="2683204" cy="523220"/>
          </a:xfrm>
          <a:prstGeom prst="rect">
            <a:avLst/>
          </a:prstGeom>
        </p:spPr>
        <p:txBody>
          <a:bodyPr wrap="square">
            <a:spAutoFit/>
          </a:bodyPr>
          <a:lstStyle/>
          <a:p>
            <a:r>
              <a:rPr lang="de-DE" sz="1400" dirty="0">
                <a:solidFill>
                  <a:srgbClr val="828F80"/>
                </a:solidFill>
                <a:effectLst/>
                <a:latin typeface="Rubik" pitchFamily="2" charset="-79"/>
                <a:cs typeface="Rubik" pitchFamily="2" charset="-79"/>
              </a:rPr>
              <a:t>Wirkt generell positiv auf unseren Hautzustand</a:t>
            </a:r>
          </a:p>
        </p:txBody>
      </p:sp>
    </p:spTree>
    <p:extLst>
      <p:ext uri="{BB962C8B-B14F-4D97-AF65-F5344CB8AC3E}">
        <p14:creationId xmlns:p14="http://schemas.microsoft.com/office/powerpoint/2010/main" val="1707449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11262420" y="244198"/>
            <a:ext cx="84189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Bakterien</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3182249"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47345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Lactobacillus</a:t>
            </a:r>
            <a:r>
              <a:rPr lang="de-DE" sz="2000" dirty="0">
                <a:solidFill>
                  <a:srgbClr val="385433"/>
                </a:solidFill>
                <a:latin typeface="Rubik Medium" pitchFamily="2" charset="-79"/>
                <a:cs typeface="Rubik Medium" pitchFamily="2" charset="-79"/>
              </a:rPr>
              <a:t> </a:t>
            </a:r>
            <a:r>
              <a:rPr lang="de-DE" sz="2000" dirty="0" err="1">
                <a:solidFill>
                  <a:srgbClr val="385433"/>
                </a:solidFill>
                <a:latin typeface="Rubik Medium" pitchFamily="2" charset="-79"/>
                <a:cs typeface="Rubik Medium" pitchFamily="2" charset="-79"/>
              </a:rPr>
              <a:t>Casei</a:t>
            </a:r>
            <a:br>
              <a:rPr lang="de-DE" dirty="0"/>
            </a:br>
            <a:endParaRPr lang="de-DE" dirty="0"/>
          </a:p>
        </p:txBody>
      </p:sp>
      <p:cxnSp>
        <p:nvCxnSpPr>
          <p:cNvPr id="28" name="Gerade Verbindung mit Pfeil 27">
            <a:extLst>
              <a:ext uri="{FF2B5EF4-FFF2-40B4-BE49-F238E27FC236}">
                <a16:creationId xmlns:a16="http://schemas.microsoft.com/office/drawing/2014/main" id="{FE870A11-5AD1-794D-BBD2-ECD68FBDF3D4}"/>
              </a:ext>
            </a:extLst>
          </p:cNvPr>
          <p:cNvCxnSpPr>
            <a:cxnSpLocks/>
          </p:cNvCxnSpPr>
          <p:nvPr/>
        </p:nvCxnSpPr>
        <p:spPr>
          <a:xfrm>
            <a:off x="3842549" y="2031141"/>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CD18FDB4-87BB-DB45-8DC2-04DE722B08DD}"/>
              </a:ext>
            </a:extLst>
          </p:cNvPr>
          <p:cNvPicPr>
            <a:picLocks noChangeAspect="1"/>
          </p:cNvPicPr>
          <p:nvPr/>
        </p:nvPicPr>
        <p:blipFill>
          <a:blip r:embed="rId2"/>
          <a:stretch>
            <a:fillRect/>
          </a:stretch>
        </p:blipFill>
        <p:spPr>
          <a:xfrm>
            <a:off x="5938165" y="3429000"/>
            <a:ext cx="795562" cy="1928067"/>
          </a:xfrm>
          <a:prstGeom prst="rect">
            <a:avLst/>
          </a:prstGeom>
        </p:spPr>
      </p:pic>
      <p:pic>
        <p:nvPicPr>
          <p:cNvPr id="29" name="Grafik 28">
            <a:extLst>
              <a:ext uri="{FF2B5EF4-FFF2-40B4-BE49-F238E27FC236}">
                <a16:creationId xmlns:a16="http://schemas.microsoft.com/office/drawing/2014/main" id="{E1F67488-E5BF-D546-8A61-D127A1585FF2}"/>
              </a:ext>
            </a:extLst>
          </p:cNvPr>
          <p:cNvPicPr>
            <a:picLocks noChangeAspect="1"/>
          </p:cNvPicPr>
          <p:nvPr/>
        </p:nvPicPr>
        <p:blipFill>
          <a:blip r:embed="rId2"/>
          <a:stretch>
            <a:fillRect/>
          </a:stretch>
        </p:blipFill>
        <p:spPr>
          <a:xfrm>
            <a:off x="5698219" y="1583871"/>
            <a:ext cx="795562" cy="1928067"/>
          </a:xfrm>
          <a:prstGeom prst="rect">
            <a:avLst/>
          </a:prstGeom>
        </p:spPr>
      </p:pic>
      <p:sp>
        <p:nvSpPr>
          <p:cNvPr id="4" name="Rechteck 3">
            <a:extLst>
              <a:ext uri="{FF2B5EF4-FFF2-40B4-BE49-F238E27FC236}">
                <a16:creationId xmlns:a16="http://schemas.microsoft.com/office/drawing/2014/main" id="{67A342CE-5938-8142-8498-0FC9A770B543}"/>
              </a:ext>
            </a:extLst>
          </p:cNvPr>
          <p:cNvSpPr/>
          <p:nvPr/>
        </p:nvSpPr>
        <p:spPr>
          <a:xfrm>
            <a:off x="1110145" y="1894115"/>
            <a:ext cx="2683204" cy="954107"/>
          </a:xfrm>
          <a:prstGeom prst="rect">
            <a:avLst/>
          </a:prstGeom>
        </p:spPr>
        <p:txBody>
          <a:bodyPr wrap="square">
            <a:spAutoFit/>
          </a:bodyPr>
          <a:lstStyle/>
          <a:p>
            <a:r>
              <a:rPr lang="de-DE" sz="1400" dirty="0">
                <a:solidFill>
                  <a:srgbClr val="828F80"/>
                </a:solidFill>
                <a:latin typeface="Rubik" pitchFamily="2" charset="-79"/>
                <a:cs typeface="Rubik" pitchFamily="2" charset="-79"/>
              </a:rPr>
              <a:t>Spielt in der Abwehr gegen Salmonellen oder ähnlich schädliche Bakterien eine wichtige Rolle</a:t>
            </a:r>
            <a:endParaRPr lang="de-DE" sz="1400" dirty="0">
              <a:solidFill>
                <a:srgbClr val="828F80"/>
              </a:solidFill>
              <a:effectLst/>
              <a:latin typeface="Rubik" pitchFamily="2" charset="-79"/>
              <a:cs typeface="Rubik" pitchFamily="2" charset="-79"/>
            </a:endParaRPr>
          </a:p>
        </p:txBody>
      </p:sp>
      <p:cxnSp>
        <p:nvCxnSpPr>
          <p:cNvPr id="16" name="Gerade Verbindung mit Pfeil 15">
            <a:extLst>
              <a:ext uri="{FF2B5EF4-FFF2-40B4-BE49-F238E27FC236}">
                <a16:creationId xmlns:a16="http://schemas.microsoft.com/office/drawing/2014/main" id="{9149732A-40D2-DB45-B822-45949454EF78}"/>
              </a:ext>
            </a:extLst>
          </p:cNvPr>
          <p:cNvCxnSpPr>
            <a:cxnSpLocks/>
          </p:cNvCxnSpPr>
          <p:nvPr/>
        </p:nvCxnSpPr>
        <p:spPr>
          <a:xfrm>
            <a:off x="3842549" y="3680327"/>
            <a:ext cx="1615726" cy="16863"/>
          </a:xfrm>
          <a:prstGeom prst="straightConnector1">
            <a:avLst/>
          </a:prstGeom>
          <a:ln w="19050">
            <a:solidFill>
              <a:srgbClr val="828F80"/>
            </a:solidFill>
            <a:tailEnd type="triangle"/>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7AF80000-E5A6-8B4C-A646-B5D1DA4F6472}"/>
              </a:ext>
            </a:extLst>
          </p:cNvPr>
          <p:cNvSpPr/>
          <p:nvPr/>
        </p:nvSpPr>
        <p:spPr>
          <a:xfrm>
            <a:off x="1110145" y="3543301"/>
            <a:ext cx="2683204" cy="523220"/>
          </a:xfrm>
          <a:prstGeom prst="rect">
            <a:avLst/>
          </a:prstGeom>
        </p:spPr>
        <p:txBody>
          <a:bodyPr wrap="square">
            <a:spAutoFit/>
          </a:bodyPr>
          <a:lstStyle/>
          <a:p>
            <a:r>
              <a:rPr lang="de-DE" sz="1400" dirty="0">
                <a:solidFill>
                  <a:srgbClr val="828F80"/>
                </a:solidFill>
                <a:latin typeface="Rubik" pitchFamily="2" charset="-79"/>
                <a:cs typeface="Rubik" pitchFamily="2" charset="-79"/>
              </a:rPr>
              <a:t>Trägt dazu bei, gravierende Infektionen zu verhindern</a:t>
            </a:r>
            <a:endParaRPr lang="de-DE" sz="1400" dirty="0">
              <a:solidFill>
                <a:srgbClr val="828F80"/>
              </a:solidFill>
              <a:effectLst/>
              <a:latin typeface="Rubik" pitchFamily="2" charset="-79"/>
              <a:cs typeface="Rubik" pitchFamily="2" charset="-79"/>
            </a:endParaRPr>
          </a:p>
        </p:txBody>
      </p:sp>
    </p:spTree>
    <p:extLst>
      <p:ext uri="{BB962C8B-B14F-4D97-AF65-F5344CB8AC3E}">
        <p14:creationId xmlns:p14="http://schemas.microsoft.com/office/powerpoint/2010/main" val="58552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B7007A9-F644-D343-A9E0-5412DB777A8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86455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818DF28-C6C2-7548-A029-3F265DFFD00D}"/>
              </a:ext>
            </a:extLst>
          </p:cNvPr>
          <p:cNvPicPr>
            <a:picLocks noChangeAspect="1"/>
          </p:cNvPicPr>
          <p:nvPr/>
        </p:nvPicPr>
        <p:blipFill>
          <a:blip r:embed="rId2"/>
          <a:stretch>
            <a:fillRect/>
          </a:stretch>
        </p:blipFill>
        <p:spPr>
          <a:xfrm>
            <a:off x="0" y="0"/>
            <a:ext cx="12192000" cy="6858000"/>
          </a:xfrm>
          <a:prstGeom prst="rect">
            <a:avLst/>
          </a:prstGeom>
        </p:spPr>
      </p:pic>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98415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Säure-Basen-Haushalt</a:t>
            </a:r>
            <a:br>
              <a:rPr lang="de-DE" dirty="0"/>
            </a:br>
            <a:endParaRPr lang="de-DE" dirty="0"/>
          </a:p>
        </p:txBody>
      </p:sp>
    </p:spTree>
    <p:extLst>
      <p:ext uri="{BB962C8B-B14F-4D97-AF65-F5344CB8AC3E}">
        <p14:creationId xmlns:p14="http://schemas.microsoft.com/office/powerpoint/2010/main" val="2032047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62671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96831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Müde? Schlapp? Energielos? Oder gar krank?</a:t>
            </a:r>
            <a:br>
              <a:rPr lang="de-DE" dirty="0"/>
            </a:br>
            <a:endParaRPr lang="de-DE" dirty="0"/>
          </a:p>
        </p:txBody>
      </p:sp>
      <p:sp>
        <p:nvSpPr>
          <p:cNvPr id="2" name="Rechteck 1">
            <a:extLst>
              <a:ext uri="{FF2B5EF4-FFF2-40B4-BE49-F238E27FC236}">
                <a16:creationId xmlns:a16="http://schemas.microsoft.com/office/drawing/2014/main" id="{D47B7501-4CD2-3145-B77B-DDA2F2424184}"/>
              </a:ext>
            </a:extLst>
          </p:cNvPr>
          <p:cNvSpPr/>
          <p:nvPr/>
        </p:nvSpPr>
        <p:spPr>
          <a:xfrm>
            <a:off x="2889261" y="1697800"/>
            <a:ext cx="8510588" cy="3693319"/>
          </a:xfrm>
          <a:prstGeom prst="rect">
            <a:avLst/>
          </a:prstGeom>
        </p:spPr>
        <p:txBody>
          <a:bodyPr wrap="square">
            <a:spAutoFit/>
          </a:bodyPr>
          <a:lstStyle/>
          <a:p>
            <a:r>
              <a:rPr lang="de-DE" dirty="0">
                <a:solidFill>
                  <a:srgbClr val="828F80"/>
                </a:solidFill>
                <a:latin typeface="Rubik" pitchFamily="2" charset="-79"/>
                <a:cs typeface="Rubik" pitchFamily="2" charset="-79"/>
              </a:rPr>
              <a:t>Wenn Sie </a:t>
            </a:r>
            <a:r>
              <a:rPr lang="de-DE" b="1" dirty="0">
                <a:solidFill>
                  <a:srgbClr val="CC7547"/>
                </a:solidFill>
                <a:latin typeface="Rubik" pitchFamily="2" charset="-79"/>
                <a:cs typeface="Rubik" pitchFamily="2" charset="-79"/>
              </a:rPr>
              <a:t>Halsschmerzen</a:t>
            </a:r>
            <a:r>
              <a:rPr lang="de-DE" dirty="0">
                <a:solidFill>
                  <a:srgbClr val="828F80"/>
                </a:solidFill>
                <a:latin typeface="Rubik" pitchFamily="2" charset="-79"/>
                <a:cs typeface="Rubik" pitchFamily="2" charset="-79"/>
              </a:rPr>
              <a:t> haben, bekommen Sie meist Tabletten.</a:t>
            </a:r>
          </a:p>
          <a:p>
            <a:r>
              <a:rPr lang="de-DE" dirty="0">
                <a:solidFill>
                  <a:srgbClr val="828F80"/>
                </a:solidFill>
                <a:latin typeface="Rubik" pitchFamily="2" charset="-79"/>
                <a:cs typeface="Rubik" pitchFamily="2" charset="-79"/>
              </a:rPr>
              <a:t>Wenn Sie </a:t>
            </a:r>
            <a:r>
              <a:rPr lang="de-DE" b="1" dirty="0">
                <a:solidFill>
                  <a:srgbClr val="CC7547"/>
                </a:solidFill>
                <a:latin typeface="Rubik" pitchFamily="2" charset="-79"/>
                <a:cs typeface="Rubik" pitchFamily="2" charset="-79"/>
              </a:rPr>
              <a:t>arthritische Probleme </a:t>
            </a:r>
            <a:r>
              <a:rPr lang="de-DE" dirty="0">
                <a:solidFill>
                  <a:srgbClr val="828F80"/>
                </a:solidFill>
                <a:latin typeface="Rubik" pitchFamily="2" charset="-79"/>
                <a:cs typeface="Rubik" pitchFamily="2" charset="-79"/>
              </a:rPr>
              <a:t>haben, werden Ihnen entzündungshemmende Medikamente empfohlen. </a:t>
            </a:r>
          </a:p>
          <a:p>
            <a:r>
              <a:rPr lang="de-DE" dirty="0">
                <a:solidFill>
                  <a:srgbClr val="828F80"/>
                </a:solidFill>
                <a:latin typeface="Rubik" pitchFamily="2" charset="-79"/>
                <a:cs typeface="Rubik" pitchFamily="2" charset="-79"/>
              </a:rPr>
              <a:t>Wenn Sie einen </a:t>
            </a:r>
            <a:r>
              <a:rPr lang="de-DE" b="1" dirty="0">
                <a:solidFill>
                  <a:srgbClr val="CC7547"/>
                </a:solidFill>
                <a:latin typeface="Rubik" pitchFamily="2" charset="-79"/>
                <a:cs typeface="Rubik" pitchFamily="2" charset="-79"/>
              </a:rPr>
              <a:t>hohen Blutdruck </a:t>
            </a:r>
            <a:r>
              <a:rPr lang="de-DE" dirty="0">
                <a:solidFill>
                  <a:srgbClr val="828F80"/>
                </a:solidFill>
                <a:latin typeface="Rubik" pitchFamily="2" charset="-79"/>
                <a:cs typeface="Rubik" pitchFamily="2" charset="-79"/>
              </a:rPr>
              <a:t>haben, dann wird Ihnen eben ein blutdrucksenkendes Medikament verschrieben.</a:t>
            </a:r>
          </a:p>
          <a:p>
            <a:endParaRPr lang="de-DE" dirty="0">
              <a:solidFill>
                <a:srgbClr val="828F80"/>
              </a:solidFill>
              <a:latin typeface="Rubik" pitchFamily="2" charset="-79"/>
              <a:cs typeface="Rubik" pitchFamily="2" charset="-79"/>
            </a:endParaRP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Hat sich jemals irgendjemand darum gekümmert, </a:t>
            </a:r>
          </a:p>
          <a:p>
            <a:endParaRPr lang="de-DE" dirty="0">
              <a:solidFill>
                <a:srgbClr val="828F80"/>
              </a:solidFill>
              <a:latin typeface="Rubik" pitchFamily="2" charset="-79"/>
              <a:cs typeface="Rubik" pitchFamily="2" charset="-79"/>
            </a:endParaRPr>
          </a:p>
          <a:p>
            <a:r>
              <a:rPr lang="de-DE" sz="2400" b="1" dirty="0">
                <a:solidFill>
                  <a:srgbClr val="CC7547"/>
                </a:solidFill>
                <a:latin typeface="Rubik" pitchFamily="2" charset="-79"/>
                <a:cs typeface="Rubik" pitchFamily="2" charset="-79"/>
              </a:rPr>
              <a:t>WARUM</a:t>
            </a:r>
            <a:r>
              <a:rPr lang="de-DE" sz="2400" dirty="0">
                <a:solidFill>
                  <a:srgbClr val="828F80"/>
                </a:solidFill>
                <a:latin typeface="Rubik" pitchFamily="2" charset="-79"/>
                <a:cs typeface="Rubik" pitchFamily="2" charset="-79"/>
              </a:rPr>
              <a:t> Sie Halsschmerzen haben? </a:t>
            </a:r>
          </a:p>
          <a:p>
            <a:r>
              <a:rPr lang="de-DE" sz="2400" b="1" dirty="0">
                <a:solidFill>
                  <a:srgbClr val="CC7547"/>
                </a:solidFill>
                <a:latin typeface="Rubik" pitchFamily="2" charset="-79"/>
                <a:cs typeface="Rubik" pitchFamily="2" charset="-79"/>
              </a:rPr>
              <a:t>WAS</a:t>
            </a:r>
            <a:r>
              <a:rPr lang="de-DE" sz="2400" dirty="0">
                <a:solidFill>
                  <a:srgbClr val="828F80"/>
                </a:solidFill>
                <a:latin typeface="Rubik" pitchFamily="2" charset="-79"/>
                <a:cs typeface="Rubik" pitchFamily="2" charset="-79"/>
              </a:rPr>
              <a:t> zu Ihrer Arthritis führte? </a:t>
            </a:r>
          </a:p>
          <a:p>
            <a:r>
              <a:rPr lang="de-DE" sz="2400" b="1" dirty="0">
                <a:solidFill>
                  <a:srgbClr val="CC7547"/>
                </a:solidFill>
                <a:latin typeface="Rubik" pitchFamily="2" charset="-79"/>
                <a:cs typeface="Rubik" pitchFamily="2" charset="-79"/>
              </a:rPr>
              <a:t>WIESO</a:t>
            </a:r>
            <a:r>
              <a:rPr lang="de-DE" sz="2400" dirty="0">
                <a:solidFill>
                  <a:srgbClr val="828F80"/>
                </a:solidFill>
                <a:latin typeface="Rubik" pitchFamily="2" charset="-79"/>
                <a:cs typeface="Rubik" pitchFamily="2" charset="-79"/>
              </a:rPr>
              <a:t> Sie unter Bluthochdruck leiden?</a:t>
            </a:r>
          </a:p>
        </p:txBody>
      </p:sp>
    </p:spTree>
    <p:extLst>
      <p:ext uri="{BB962C8B-B14F-4D97-AF65-F5344CB8AC3E}">
        <p14:creationId xmlns:p14="http://schemas.microsoft.com/office/powerpoint/2010/main" val="4048326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62671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96831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Müde? Schlapp? Energielos? Oder gar krank?</a:t>
            </a:r>
            <a:br>
              <a:rPr lang="de-DE" dirty="0"/>
            </a:br>
            <a:endParaRPr lang="de-DE" dirty="0"/>
          </a:p>
        </p:txBody>
      </p:sp>
      <p:sp>
        <p:nvSpPr>
          <p:cNvPr id="2" name="Rechteck 1">
            <a:extLst>
              <a:ext uri="{FF2B5EF4-FFF2-40B4-BE49-F238E27FC236}">
                <a16:creationId xmlns:a16="http://schemas.microsoft.com/office/drawing/2014/main" id="{E35A4933-17D9-784B-BB9B-E95FD5A37E81}"/>
              </a:ext>
            </a:extLst>
          </p:cNvPr>
          <p:cNvSpPr/>
          <p:nvPr/>
        </p:nvSpPr>
        <p:spPr>
          <a:xfrm>
            <a:off x="2011339" y="1859988"/>
            <a:ext cx="8539163" cy="3416320"/>
          </a:xfrm>
          <a:prstGeom prst="rect">
            <a:avLst/>
          </a:prstGeom>
        </p:spPr>
        <p:txBody>
          <a:bodyPr wrap="square">
            <a:spAutoFit/>
          </a:bodyPr>
          <a:lstStyle/>
          <a:p>
            <a:r>
              <a:rPr lang="de-DE" sz="2800" dirty="0">
                <a:solidFill>
                  <a:srgbClr val="828F80"/>
                </a:solidFill>
                <a:latin typeface="Rubik" pitchFamily="2" charset="-79"/>
                <a:cs typeface="Rubik" pitchFamily="2" charset="-79"/>
              </a:rPr>
              <a:t>Übersäuerung kann das Wohlbefinden beeinträchtigen.</a:t>
            </a:r>
          </a:p>
          <a:p>
            <a:endParaRPr lang="de-DE" sz="2000" dirty="0">
              <a:solidFill>
                <a:srgbClr val="828F80"/>
              </a:solidFill>
              <a:latin typeface="Rubik" pitchFamily="2" charset="-79"/>
              <a:cs typeface="Rubik" pitchFamily="2" charset="-79"/>
            </a:endParaRPr>
          </a:p>
          <a:p>
            <a:r>
              <a:rPr lang="de-DE" sz="2000" dirty="0">
                <a:solidFill>
                  <a:srgbClr val="828F80"/>
                </a:solidFill>
                <a:latin typeface="Rubik" pitchFamily="2" charset="-79"/>
                <a:cs typeface="Rubik" pitchFamily="2" charset="-79"/>
              </a:rPr>
              <a:t>Die </a:t>
            </a:r>
            <a:r>
              <a:rPr lang="de-DE" sz="2000" b="1" dirty="0">
                <a:solidFill>
                  <a:srgbClr val="828F80"/>
                </a:solidFill>
                <a:latin typeface="Rubik" pitchFamily="2" charset="-79"/>
                <a:cs typeface="Rubik" pitchFamily="2" charset="-79"/>
              </a:rPr>
              <a:t>moderne Ernährungs- und Lebensweise </a:t>
            </a:r>
            <a:r>
              <a:rPr lang="de-DE" sz="2000" dirty="0">
                <a:solidFill>
                  <a:srgbClr val="828F80"/>
                </a:solidFill>
                <a:latin typeface="Rubik" pitchFamily="2" charset="-79"/>
                <a:cs typeface="Rubik" pitchFamily="2" charset="-79"/>
              </a:rPr>
              <a:t>kann leicht zu einer </a:t>
            </a:r>
            <a:r>
              <a:rPr lang="de-DE" sz="2000" b="1" dirty="0">
                <a:solidFill>
                  <a:srgbClr val="828F80"/>
                </a:solidFill>
                <a:latin typeface="Rubik" pitchFamily="2" charset="-79"/>
                <a:cs typeface="Rubik" pitchFamily="2" charset="-79"/>
              </a:rPr>
              <a:t>Übersäuerung</a:t>
            </a:r>
            <a:r>
              <a:rPr lang="de-DE" sz="2000" dirty="0">
                <a:solidFill>
                  <a:srgbClr val="828F80"/>
                </a:solidFill>
                <a:latin typeface="Rubik" pitchFamily="2" charset="-79"/>
                <a:cs typeface="Rubik" pitchFamily="2" charset="-79"/>
              </a:rPr>
              <a:t> des Organismus führen. </a:t>
            </a:r>
          </a:p>
          <a:p>
            <a:endParaRPr lang="de-DE" sz="2000" dirty="0">
              <a:solidFill>
                <a:srgbClr val="828F80"/>
              </a:solidFill>
              <a:latin typeface="Rubik" pitchFamily="2" charset="-79"/>
              <a:cs typeface="Rubik" pitchFamily="2" charset="-79"/>
            </a:endParaRPr>
          </a:p>
          <a:p>
            <a:r>
              <a:rPr lang="de-DE" sz="2000" dirty="0">
                <a:solidFill>
                  <a:srgbClr val="828F80"/>
                </a:solidFill>
                <a:latin typeface="Rubik" pitchFamily="2" charset="-79"/>
                <a:cs typeface="Rubik" pitchFamily="2" charset="-79"/>
              </a:rPr>
              <a:t>Entsprechend viele Menschen kämpfen heutzutage mit einem unausgeglichenen Säure-Basen-Haushalt. Viele ahnen gar nicht, dass eine Übersäuerung für ihre Beschwerden verantwortlich ist oder zumindest maßgeblich an deren Entstehung beteiligt war.</a:t>
            </a:r>
          </a:p>
        </p:txBody>
      </p:sp>
    </p:spTree>
    <p:extLst>
      <p:ext uri="{BB962C8B-B14F-4D97-AF65-F5344CB8AC3E}">
        <p14:creationId xmlns:p14="http://schemas.microsoft.com/office/powerpoint/2010/main" val="4126574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71463" y="610408"/>
            <a:ext cx="7584733"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853916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Übersäuerung – Die Ursache der meisten Gesundheitsprobleme</a:t>
            </a:r>
            <a:br>
              <a:rPr lang="de-DE" dirty="0"/>
            </a:br>
            <a:endParaRPr lang="de-DE" dirty="0"/>
          </a:p>
        </p:txBody>
      </p:sp>
      <p:sp>
        <p:nvSpPr>
          <p:cNvPr id="7" name="Textplatzhalter 4">
            <a:extLst>
              <a:ext uri="{FF2B5EF4-FFF2-40B4-BE49-F238E27FC236}">
                <a16:creationId xmlns:a16="http://schemas.microsoft.com/office/drawing/2014/main" id="{4FB6781F-D4AA-0E48-B2F2-58F1D371C014}"/>
              </a:ext>
            </a:extLst>
          </p:cNvPr>
          <p:cNvSpPr txBox="1">
            <a:spLocks/>
          </p:cNvSpPr>
          <p:nvPr/>
        </p:nvSpPr>
        <p:spPr>
          <a:xfrm>
            <a:off x="250389" y="1167725"/>
            <a:ext cx="7934117" cy="13465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216" indent="0">
              <a:buFont typeface="Arial" panose="020B0604020202020204" pitchFamily="34" charset="0"/>
              <a:buNone/>
            </a:pPr>
            <a:r>
              <a:rPr lang="de-DE" dirty="0">
                <a:solidFill>
                  <a:srgbClr val="828F80"/>
                </a:solidFill>
                <a:latin typeface="Rubik" pitchFamily="2" charset="-79"/>
                <a:cs typeface="Rubik" pitchFamily="2" charset="-79"/>
              </a:rPr>
              <a:t>Die meisten Krankheiten und Beschwerden haben eine einzige Ursache gemein: </a:t>
            </a:r>
            <a:r>
              <a:rPr lang="de-DE" dirty="0">
                <a:solidFill>
                  <a:srgbClr val="CC7547"/>
                </a:solidFill>
                <a:latin typeface="Rubik" pitchFamily="2" charset="-79"/>
                <a:cs typeface="Rubik" pitchFamily="2" charset="-79"/>
              </a:rPr>
              <a:t>Übersäuerung. </a:t>
            </a:r>
            <a:endParaRPr lang="de-DE" dirty="0">
              <a:solidFill>
                <a:srgbClr val="828F80"/>
              </a:solidFill>
              <a:latin typeface="Rubik" pitchFamily="2" charset="-79"/>
              <a:cs typeface="Rubik" pitchFamily="2" charset="-79"/>
            </a:endParaRPr>
          </a:p>
          <a:p>
            <a:pPr marL="0" indent="0">
              <a:buFont typeface="Arial" panose="020B0604020202020204" pitchFamily="34" charset="0"/>
              <a:buNone/>
            </a:pPr>
            <a:endParaRPr lang="de-DE" dirty="0"/>
          </a:p>
        </p:txBody>
      </p:sp>
      <p:sp>
        <p:nvSpPr>
          <p:cNvPr id="9" name="Rechteck 8">
            <a:extLst>
              <a:ext uri="{FF2B5EF4-FFF2-40B4-BE49-F238E27FC236}">
                <a16:creationId xmlns:a16="http://schemas.microsoft.com/office/drawing/2014/main" id="{ED2B7A1C-2590-4145-AEEA-E89E263B5CF6}"/>
              </a:ext>
            </a:extLst>
          </p:cNvPr>
          <p:cNvSpPr/>
          <p:nvPr/>
        </p:nvSpPr>
        <p:spPr>
          <a:xfrm>
            <a:off x="689156" y="5743575"/>
            <a:ext cx="2839857" cy="1015663"/>
          </a:xfrm>
          <a:prstGeom prst="rect">
            <a:avLst/>
          </a:prstGeom>
        </p:spPr>
        <p:txBody>
          <a:bodyPr wrap="square">
            <a:spAutoFit/>
          </a:bodyPr>
          <a:lstStyle/>
          <a:p>
            <a:pPr marL="62216" indent="0">
              <a:buFont typeface="Arial" panose="020B0604020202020204" pitchFamily="34" charset="0"/>
              <a:buNone/>
            </a:pPr>
            <a:r>
              <a:rPr lang="de-DE" sz="1200" dirty="0">
                <a:solidFill>
                  <a:srgbClr val="828F80"/>
                </a:solidFill>
                <a:latin typeface="Rubik" pitchFamily="2" charset="-79"/>
                <a:cs typeface="Rubik" pitchFamily="2" charset="-79"/>
              </a:rPr>
              <a:t>Übersäuerung ist ein Zustand, der ganz zu Beginn eines jeden Leidensweges steht. Leider spürt man eine Übersäuerung anfangs nicht.</a:t>
            </a:r>
          </a:p>
        </p:txBody>
      </p:sp>
      <p:pic>
        <p:nvPicPr>
          <p:cNvPr id="10" name="Grafik 9">
            <a:extLst>
              <a:ext uri="{FF2B5EF4-FFF2-40B4-BE49-F238E27FC236}">
                <a16:creationId xmlns:a16="http://schemas.microsoft.com/office/drawing/2014/main" id="{4DEEDB59-A800-334B-80AF-175A40EB4965}"/>
              </a:ext>
            </a:extLst>
          </p:cNvPr>
          <p:cNvPicPr>
            <a:picLocks noChangeAspect="1"/>
          </p:cNvPicPr>
          <p:nvPr/>
        </p:nvPicPr>
        <p:blipFill>
          <a:blip r:embed="rId3"/>
          <a:stretch>
            <a:fillRect/>
          </a:stretch>
        </p:blipFill>
        <p:spPr>
          <a:xfrm>
            <a:off x="422456" y="5772224"/>
            <a:ext cx="266700" cy="266700"/>
          </a:xfrm>
          <a:prstGeom prst="rect">
            <a:avLst/>
          </a:prstGeom>
        </p:spPr>
      </p:pic>
      <p:pic>
        <p:nvPicPr>
          <p:cNvPr id="11" name="Grafik 10">
            <a:extLst>
              <a:ext uri="{FF2B5EF4-FFF2-40B4-BE49-F238E27FC236}">
                <a16:creationId xmlns:a16="http://schemas.microsoft.com/office/drawing/2014/main" id="{00F0D23E-3AE7-1E4E-AA4F-CB610FB276B0}"/>
              </a:ext>
            </a:extLst>
          </p:cNvPr>
          <p:cNvPicPr>
            <a:picLocks noChangeAspect="1"/>
          </p:cNvPicPr>
          <p:nvPr/>
        </p:nvPicPr>
        <p:blipFill>
          <a:blip r:embed="rId4"/>
          <a:stretch>
            <a:fillRect/>
          </a:stretch>
        </p:blipFill>
        <p:spPr>
          <a:xfrm>
            <a:off x="5218673" y="2147707"/>
            <a:ext cx="1110690" cy="3505615"/>
          </a:xfrm>
          <a:prstGeom prst="rect">
            <a:avLst/>
          </a:prstGeom>
        </p:spPr>
      </p:pic>
      <p:pic>
        <p:nvPicPr>
          <p:cNvPr id="5" name="Grafik 4">
            <a:extLst>
              <a:ext uri="{FF2B5EF4-FFF2-40B4-BE49-F238E27FC236}">
                <a16:creationId xmlns:a16="http://schemas.microsoft.com/office/drawing/2014/main" id="{F913D98E-6681-C64C-B0A4-68CE3C45EBC5}"/>
              </a:ext>
            </a:extLst>
          </p:cNvPr>
          <p:cNvPicPr>
            <a:picLocks noChangeAspect="1"/>
          </p:cNvPicPr>
          <p:nvPr/>
        </p:nvPicPr>
        <p:blipFill>
          <a:blip r:embed="rId5"/>
          <a:stretch>
            <a:fillRect/>
          </a:stretch>
        </p:blipFill>
        <p:spPr>
          <a:xfrm>
            <a:off x="1736619" y="2532375"/>
            <a:ext cx="864695" cy="3116018"/>
          </a:xfrm>
          <a:prstGeom prst="rect">
            <a:avLst/>
          </a:prstGeom>
        </p:spPr>
      </p:pic>
      <p:sp>
        <p:nvSpPr>
          <p:cNvPr id="16" name="Rechteck 15">
            <a:extLst>
              <a:ext uri="{FF2B5EF4-FFF2-40B4-BE49-F238E27FC236}">
                <a16:creationId xmlns:a16="http://schemas.microsoft.com/office/drawing/2014/main" id="{E7F199FB-63E3-CB48-A652-F36CA67536D7}"/>
              </a:ext>
            </a:extLst>
          </p:cNvPr>
          <p:cNvSpPr/>
          <p:nvPr/>
        </p:nvSpPr>
        <p:spPr>
          <a:xfrm>
            <a:off x="4375331" y="5743575"/>
            <a:ext cx="3809175" cy="1015663"/>
          </a:xfrm>
          <a:prstGeom prst="rect">
            <a:avLst/>
          </a:prstGeom>
        </p:spPr>
        <p:txBody>
          <a:bodyPr wrap="square">
            <a:spAutoFit/>
          </a:bodyPr>
          <a:lstStyle/>
          <a:p>
            <a:pPr marL="62216" indent="0">
              <a:buNone/>
            </a:pPr>
            <a:r>
              <a:rPr lang="de-DE" sz="1200" dirty="0">
                <a:solidFill>
                  <a:srgbClr val="828F80"/>
                </a:solidFill>
                <a:latin typeface="Rubik" pitchFamily="2" charset="-79"/>
                <a:cs typeface="Rubik" pitchFamily="2" charset="-79"/>
              </a:rPr>
              <a:t>Der menschliche Organismus versucht eine bestehende Übersäuerung zu kompensieren. Das gelingt auch eine Zeitlang. Wie lange, das hängt von der individuellen Konstitution, dem Lebensstil und den persönlichen Reserven ab.</a:t>
            </a:r>
          </a:p>
        </p:txBody>
      </p:sp>
      <p:pic>
        <p:nvPicPr>
          <p:cNvPr id="17" name="Grafik 16">
            <a:extLst>
              <a:ext uri="{FF2B5EF4-FFF2-40B4-BE49-F238E27FC236}">
                <a16:creationId xmlns:a16="http://schemas.microsoft.com/office/drawing/2014/main" id="{16EABABF-8902-9840-9C4C-39C6B56F8A3B}"/>
              </a:ext>
            </a:extLst>
          </p:cNvPr>
          <p:cNvPicPr>
            <a:picLocks noChangeAspect="1"/>
          </p:cNvPicPr>
          <p:nvPr/>
        </p:nvPicPr>
        <p:blipFill>
          <a:blip r:embed="rId3"/>
          <a:stretch>
            <a:fillRect/>
          </a:stretch>
        </p:blipFill>
        <p:spPr>
          <a:xfrm>
            <a:off x="4108631" y="5772224"/>
            <a:ext cx="266700" cy="266700"/>
          </a:xfrm>
          <a:prstGeom prst="rect">
            <a:avLst/>
          </a:prstGeom>
        </p:spPr>
      </p:pic>
      <p:sp>
        <p:nvSpPr>
          <p:cNvPr id="18" name="Rechteck 17">
            <a:extLst>
              <a:ext uri="{FF2B5EF4-FFF2-40B4-BE49-F238E27FC236}">
                <a16:creationId xmlns:a16="http://schemas.microsoft.com/office/drawing/2014/main" id="{FBD36C58-28E4-6142-A592-83967B3F2C21}"/>
              </a:ext>
            </a:extLst>
          </p:cNvPr>
          <p:cNvSpPr/>
          <p:nvPr/>
        </p:nvSpPr>
        <p:spPr>
          <a:xfrm>
            <a:off x="8132436" y="598464"/>
            <a:ext cx="3971882" cy="1384995"/>
          </a:xfrm>
          <a:prstGeom prst="rect">
            <a:avLst/>
          </a:prstGeom>
        </p:spPr>
        <p:txBody>
          <a:bodyPr wrap="square">
            <a:spAutoFit/>
          </a:bodyPr>
          <a:lstStyle/>
          <a:p>
            <a:pPr marL="62216" indent="0">
              <a:buNone/>
            </a:pPr>
            <a:r>
              <a:rPr lang="de-DE" sz="1200" dirty="0">
                <a:solidFill>
                  <a:srgbClr val="828F80"/>
                </a:solidFill>
                <a:latin typeface="Rubik" pitchFamily="2" charset="-79"/>
                <a:cs typeface="Rubik" pitchFamily="2" charset="-79"/>
              </a:rPr>
              <a:t>Dann tauchen die ersten Symptome auf. Meistens fühlt man sich anfangs "nur" ein wenig energielos, schlapp, müde und ohne jeglichen Antrieb. Im Laufe der Zeit kommen die verschiedensten Leiden und Symptome dazu. Da viele Medikamente die bestehende Übersäuerung noch verstärken, droht ein Teufelskreis nahezu ohne Ausweg.</a:t>
            </a:r>
          </a:p>
        </p:txBody>
      </p:sp>
      <p:pic>
        <p:nvPicPr>
          <p:cNvPr id="19" name="Grafik 18">
            <a:extLst>
              <a:ext uri="{FF2B5EF4-FFF2-40B4-BE49-F238E27FC236}">
                <a16:creationId xmlns:a16="http://schemas.microsoft.com/office/drawing/2014/main" id="{E9D4B553-1B31-4341-8B61-42DBD9F9BA40}"/>
              </a:ext>
            </a:extLst>
          </p:cNvPr>
          <p:cNvPicPr>
            <a:picLocks noChangeAspect="1"/>
          </p:cNvPicPr>
          <p:nvPr/>
        </p:nvPicPr>
        <p:blipFill>
          <a:blip r:embed="rId3"/>
          <a:stretch>
            <a:fillRect/>
          </a:stretch>
        </p:blipFill>
        <p:spPr>
          <a:xfrm>
            <a:off x="7865736" y="627113"/>
            <a:ext cx="266700" cy="266700"/>
          </a:xfrm>
          <a:prstGeom prst="rect">
            <a:avLst/>
          </a:prstGeom>
        </p:spPr>
      </p:pic>
      <p:pic>
        <p:nvPicPr>
          <p:cNvPr id="13" name="Grafik 12">
            <a:extLst>
              <a:ext uri="{FF2B5EF4-FFF2-40B4-BE49-F238E27FC236}">
                <a16:creationId xmlns:a16="http://schemas.microsoft.com/office/drawing/2014/main" id="{6B221D00-C07F-B049-AB1F-639C4F3B89A2}"/>
              </a:ext>
            </a:extLst>
          </p:cNvPr>
          <p:cNvPicPr>
            <a:picLocks noChangeAspect="1"/>
          </p:cNvPicPr>
          <p:nvPr/>
        </p:nvPicPr>
        <p:blipFill>
          <a:blip r:embed="rId6"/>
          <a:stretch>
            <a:fillRect/>
          </a:stretch>
        </p:blipFill>
        <p:spPr>
          <a:xfrm>
            <a:off x="8441890" y="2101486"/>
            <a:ext cx="1148796" cy="3546907"/>
          </a:xfrm>
          <a:prstGeom prst="rect">
            <a:avLst/>
          </a:prstGeom>
        </p:spPr>
      </p:pic>
      <p:sp>
        <p:nvSpPr>
          <p:cNvPr id="30" name="Oval 29">
            <a:extLst>
              <a:ext uri="{FF2B5EF4-FFF2-40B4-BE49-F238E27FC236}">
                <a16:creationId xmlns:a16="http://schemas.microsoft.com/office/drawing/2014/main" id="{24137691-1BB5-9641-814D-305BF0573432}"/>
              </a:ext>
            </a:extLst>
          </p:cNvPr>
          <p:cNvSpPr/>
          <p:nvPr/>
        </p:nvSpPr>
        <p:spPr>
          <a:xfrm>
            <a:off x="2169109" y="3864728"/>
            <a:ext cx="242887" cy="242887"/>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Oval 30">
            <a:extLst>
              <a:ext uri="{FF2B5EF4-FFF2-40B4-BE49-F238E27FC236}">
                <a16:creationId xmlns:a16="http://schemas.microsoft.com/office/drawing/2014/main" id="{C7CDC126-C503-4148-B438-4AB76D530D01}"/>
              </a:ext>
            </a:extLst>
          </p:cNvPr>
          <p:cNvSpPr/>
          <p:nvPr/>
        </p:nvSpPr>
        <p:spPr>
          <a:xfrm>
            <a:off x="5476057" y="3129106"/>
            <a:ext cx="1110690" cy="1110690"/>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Oval 31">
            <a:extLst>
              <a:ext uri="{FF2B5EF4-FFF2-40B4-BE49-F238E27FC236}">
                <a16:creationId xmlns:a16="http://schemas.microsoft.com/office/drawing/2014/main" id="{051EFB0F-C278-D746-A43F-3BC29311D936}"/>
              </a:ext>
            </a:extLst>
          </p:cNvPr>
          <p:cNvSpPr/>
          <p:nvPr/>
        </p:nvSpPr>
        <p:spPr>
          <a:xfrm>
            <a:off x="5111726" y="2862780"/>
            <a:ext cx="728662" cy="728662"/>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Oval 32">
            <a:extLst>
              <a:ext uri="{FF2B5EF4-FFF2-40B4-BE49-F238E27FC236}">
                <a16:creationId xmlns:a16="http://schemas.microsoft.com/office/drawing/2014/main" id="{7303D563-6519-F245-9D84-CAB4E5A2011C}"/>
              </a:ext>
            </a:extLst>
          </p:cNvPr>
          <p:cNvSpPr/>
          <p:nvPr/>
        </p:nvSpPr>
        <p:spPr>
          <a:xfrm>
            <a:off x="5678463" y="2349405"/>
            <a:ext cx="484212" cy="484212"/>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Oval 33">
            <a:extLst>
              <a:ext uri="{FF2B5EF4-FFF2-40B4-BE49-F238E27FC236}">
                <a16:creationId xmlns:a16="http://schemas.microsoft.com/office/drawing/2014/main" id="{B1062E10-DA07-C141-BCDD-F0DC4E131494}"/>
              </a:ext>
            </a:extLst>
          </p:cNvPr>
          <p:cNvSpPr/>
          <p:nvPr/>
        </p:nvSpPr>
        <p:spPr>
          <a:xfrm>
            <a:off x="5364138" y="4649692"/>
            <a:ext cx="484212" cy="484212"/>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Oval 34">
            <a:extLst>
              <a:ext uri="{FF2B5EF4-FFF2-40B4-BE49-F238E27FC236}">
                <a16:creationId xmlns:a16="http://schemas.microsoft.com/office/drawing/2014/main" id="{ADB8E91E-34A9-9348-B07A-D2B5C6CA4A15}"/>
              </a:ext>
            </a:extLst>
          </p:cNvPr>
          <p:cNvSpPr/>
          <p:nvPr/>
        </p:nvSpPr>
        <p:spPr>
          <a:xfrm>
            <a:off x="8524431" y="3043381"/>
            <a:ext cx="1377016" cy="1377016"/>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Oval 35">
            <a:extLst>
              <a:ext uri="{FF2B5EF4-FFF2-40B4-BE49-F238E27FC236}">
                <a16:creationId xmlns:a16="http://schemas.microsoft.com/office/drawing/2014/main" id="{AB95F384-6ABF-3645-810B-A4B8893E1B78}"/>
              </a:ext>
            </a:extLst>
          </p:cNvPr>
          <p:cNvSpPr/>
          <p:nvPr/>
        </p:nvSpPr>
        <p:spPr>
          <a:xfrm>
            <a:off x="8426426" y="2777055"/>
            <a:ext cx="728662" cy="728662"/>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Oval 36">
            <a:extLst>
              <a:ext uri="{FF2B5EF4-FFF2-40B4-BE49-F238E27FC236}">
                <a16:creationId xmlns:a16="http://schemas.microsoft.com/office/drawing/2014/main" id="{7EA166B5-B606-C541-9CE3-79959B23349F}"/>
              </a:ext>
            </a:extLst>
          </p:cNvPr>
          <p:cNvSpPr/>
          <p:nvPr/>
        </p:nvSpPr>
        <p:spPr>
          <a:xfrm>
            <a:off x="8993163" y="2263680"/>
            <a:ext cx="484212" cy="484212"/>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Oval 37">
            <a:extLst>
              <a:ext uri="{FF2B5EF4-FFF2-40B4-BE49-F238E27FC236}">
                <a16:creationId xmlns:a16="http://schemas.microsoft.com/office/drawing/2014/main" id="{98FF2BD4-6CC2-334F-B14C-8DEA4276902E}"/>
              </a:ext>
            </a:extLst>
          </p:cNvPr>
          <p:cNvSpPr/>
          <p:nvPr/>
        </p:nvSpPr>
        <p:spPr>
          <a:xfrm>
            <a:off x="8386356" y="4420397"/>
            <a:ext cx="906474" cy="906474"/>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Oval 38">
            <a:extLst>
              <a:ext uri="{FF2B5EF4-FFF2-40B4-BE49-F238E27FC236}">
                <a16:creationId xmlns:a16="http://schemas.microsoft.com/office/drawing/2014/main" id="{BB84C98D-43D3-4248-BC06-B09159A858CA}"/>
              </a:ext>
            </a:extLst>
          </p:cNvPr>
          <p:cNvSpPr/>
          <p:nvPr/>
        </p:nvSpPr>
        <p:spPr>
          <a:xfrm>
            <a:off x="9078888" y="5335493"/>
            <a:ext cx="484212" cy="484212"/>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Oval 39">
            <a:extLst>
              <a:ext uri="{FF2B5EF4-FFF2-40B4-BE49-F238E27FC236}">
                <a16:creationId xmlns:a16="http://schemas.microsoft.com/office/drawing/2014/main" id="{3F696B95-2901-294C-AF65-301B24D66D33}"/>
              </a:ext>
            </a:extLst>
          </p:cNvPr>
          <p:cNvSpPr/>
          <p:nvPr/>
        </p:nvSpPr>
        <p:spPr>
          <a:xfrm>
            <a:off x="8791575" y="2063655"/>
            <a:ext cx="285750" cy="285750"/>
          </a:xfrm>
          <a:prstGeom prst="ellipse">
            <a:avLst/>
          </a:prstGeom>
          <a:solidFill>
            <a:srgbClr val="817C99">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4263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500" fill="hold"/>
                                        <p:tgtEl>
                                          <p:spTgt spid="36"/>
                                        </p:tgtEl>
                                        <p:attrNameLst>
                                          <p:attrName>ppt_w</p:attrName>
                                        </p:attrNameLst>
                                      </p:cBhvr>
                                      <p:tavLst>
                                        <p:tav tm="0">
                                          <p:val>
                                            <p:fltVal val="0"/>
                                          </p:val>
                                        </p:tav>
                                        <p:tav tm="100000">
                                          <p:val>
                                            <p:strVal val="#ppt_w"/>
                                          </p:val>
                                        </p:tav>
                                      </p:tavLst>
                                    </p:anim>
                                    <p:anim calcmode="lin" valueType="num">
                                      <p:cBhvr>
                                        <p:cTn id="46" dur="500" fill="hold"/>
                                        <p:tgtEl>
                                          <p:spTgt spid="36"/>
                                        </p:tgtEl>
                                        <p:attrNameLst>
                                          <p:attrName>ppt_h</p:attrName>
                                        </p:attrNameLst>
                                      </p:cBhvr>
                                      <p:tavLst>
                                        <p:tav tm="0">
                                          <p:val>
                                            <p:fltVal val="0"/>
                                          </p:val>
                                        </p:tav>
                                        <p:tav tm="100000">
                                          <p:val>
                                            <p:strVal val="#ppt_h"/>
                                          </p:val>
                                        </p:tav>
                                      </p:tavLst>
                                    </p:anim>
                                    <p:animEffect transition="in" filter="fade">
                                      <p:cBhvr>
                                        <p:cTn id="47" dur="500"/>
                                        <p:tgtEl>
                                          <p:spTgt spid="3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C16667-E8F7-488A-99D0-F84AD6560EC5}"/>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BDC2176E-08CD-4AB9-B02E-B30FCCCB5E96}"/>
              </a:ext>
            </a:extLst>
          </p:cNvPr>
          <p:cNvSpPr>
            <a:spLocks noGrp="1"/>
          </p:cNvSpPr>
          <p:nvPr>
            <p:ph type="subTitle" idx="1"/>
          </p:nvPr>
        </p:nvSpPr>
        <p:spPr/>
        <p:txBody>
          <a:bodyPr/>
          <a:lstStyle/>
          <a:p>
            <a:endParaRPr lang="de-DE"/>
          </a:p>
        </p:txBody>
      </p:sp>
      <p:graphicFrame>
        <p:nvGraphicFramePr>
          <p:cNvPr id="5" name="Object 2">
            <a:extLst>
              <a:ext uri="{FF2B5EF4-FFF2-40B4-BE49-F238E27FC236}">
                <a16:creationId xmlns:a16="http://schemas.microsoft.com/office/drawing/2014/main" id="{3E9410BB-570D-4519-92E3-621677F56072}"/>
              </a:ext>
            </a:extLst>
          </p:cNvPr>
          <p:cNvGraphicFramePr/>
          <p:nvPr>
            <p:extLst>
              <p:ext uri="{D42A27DB-BD31-4B8C-83A1-F6EECF244321}">
                <p14:modId xmlns:p14="http://schemas.microsoft.com/office/powerpoint/2010/main" val="2400129932"/>
              </p:ext>
            </p:extLst>
          </p:nvPr>
        </p:nvGraphicFramePr>
        <p:xfrm>
          <a:off x="1481887" y="1130522"/>
          <a:ext cx="9186113" cy="4605115"/>
        </p:xfrm>
        <a:graphic>
          <a:graphicData uri="http://schemas.openxmlformats.org/presentationml/2006/ole">
            <mc:AlternateContent xmlns:mc="http://schemas.openxmlformats.org/markup-compatibility/2006">
              <mc:Choice xmlns:v="urn:schemas-microsoft-com:vml" Requires="v">
                <p:oleObj spid="_x0000_s1182" name="Worksheet" r:id="rId4" imgW="4784063" imgH="2769047" progId="Excel.Sheet.8">
                  <p:embed/>
                </p:oleObj>
              </mc:Choice>
              <mc:Fallback>
                <p:oleObj name="Worksheet" r:id="rId4" imgW="4784063" imgH="2769047" progId="Excel.Sheet.8">
                  <p:embed/>
                  <p:pic>
                    <p:nvPicPr>
                      <p:cNvPr id="4" name="Object 2"/>
                      <p:cNvPicPr/>
                      <p:nvPr/>
                    </p:nvPicPr>
                    <p:blipFill>
                      <a:blip r:embed="rId5"/>
                      <a:stretch>
                        <a:fillRect/>
                      </a:stretch>
                    </p:blipFill>
                    <p:spPr>
                      <a:xfrm>
                        <a:off x="1481887" y="1130522"/>
                        <a:ext cx="9186113" cy="460511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701419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1656719"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23363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Was ist der Säure-Basen-Haushalt?</a:t>
            </a:r>
            <a:br>
              <a:rPr lang="de-DE" dirty="0"/>
            </a:br>
            <a:endParaRPr lang="de-DE" dirty="0"/>
          </a:p>
        </p:txBody>
      </p:sp>
      <p:pic>
        <p:nvPicPr>
          <p:cNvPr id="5" name="Grafik 4">
            <a:extLst>
              <a:ext uri="{FF2B5EF4-FFF2-40B4-BE49-F238E27FC236}">
                <a16:creationId xmlns:a16="http://schemas.microsoft.com/office/drawing/2014/main" id="{3B30D2EF-B963-864F-A631-B81D3655B1F5}"/>
              </a:ext>
            </a:extLst>
          </p:cNvPr>
          <p:cNvPicPr>
            <a:picLocks noChangeAspect="1"/>
          </p:cNvPicPr>
          <p:nvPr/>
        </p:nvPicPr>
        <p:blipFill>
          <a:blip r:embed="rId2"/>
          <a:stretch>
            <a:fillRect/>
          </a:stretch>
        </p:blipFill>
        <p:spPr>
          <a:xfrm>
            <a:off x="2552700" y="2910089"/>
            <a:ext cx="7086600" cy="1295400"/>
          </a:xfrm>
          <a:prstGeom prst="rect">
            <a:avLst/>
          </a:prstGeom>
        </p:spPr>
      </p:pic>
      <p:sp>
        <p:nvSpPr>
          <p:cNvPr id="7" name="Rechteck 6">
            <a:extLst>
              <a:ext uri="{FF2B5EF4-FFF2-40B4-BE49-F238E27FC236}">
                <a16:creationId xmlns:a16="http://schemas.microsoft.com/office/drawing/2014/main" id="{BE31E28B-AEDC-1C45-9897-DFBC8557C868}"/>
              </a:ext>
            </a:extLst>
          </p:cNvPr>
          <p:cNvSpPr/>
          <p:nvPr/>
        </p:nvSpPr>
        <p:spPr>
          <a:xfrm>
            <a:off x="4136168" y="1570190"/>
            <a:ext cx="3919663" cy="830997"/>
          </a:xfrm>
          <a:prstGeom prst="rect">
            <a:avLst/>
          </a:prstGeom>
        </p:spPr>
        <p:txBody>
          <a:bodyPr wrap="none">
            <a:spAutoFit/>
          </a:bodyPr>
          <a:lstStyle/>
          <a:p>
            <a:r>
              <a:rPr lang="de-DE" dirty="0">
                <a:solidFill>
                  <a:srgbClr val="817C99"/>
                </a:solidFill>
                <a:latin typeface="Heebo" pitchFamily="2" charset="-79"/>
                <a:cs typeface="Heebo" pitchFamily="2" charset="-79"/>
              </a:rPr>
              <a:t>pH Wert‭ ‬</a:t>
            </a:r>
            <a:r>
              <a:rPr lang="de-DE" sz="4800" dirty="0">
                <a:solidFill>
                  <a:srgbClr val="817C99"/>
                </a:solidFill>
                <a:latin typeface="Philosopher" pitchFamily="2" charset="77"/>
                <a:cs typeface="Heebo" pitchFamily="2" charset="-79"/>
              </a:rPr>
              <a:t>7,35</a:t>
            </a:r>
            <a:r>
              <a:rPr lang="de-DE" dirty="0">
                <a:solidFill>
                  <a:srgbClr val="817C99"/>
                </a:solidFill>
                <a:latin typeface="Philosopher" pitchFamily="2" charset="77"/>
                <a:cs typeface="Heebo" pitchFamily="2" charset="-79"/>
              </a:rPr>
              <a:t> </a:t>
            </a:r>
            <a:r>
              <a:rPr lang="de-DE" dirty="0">
                <a:solidFill>
                  <a:srgbClr val="817C99"/>
                </a:solidFill>
                <a:latin typeface="Heebo" pitchFamily="2" charset="-79"/>
                <a:cs typeface="Heebo" pitchFamily="2" charset="-79"/>
              </a:rPr>
              <a:t>bis</a:t>
            </a:r>
            <a:r>
              <a:rPr lang="de-DE" dirty="0">
                <a:solidFill>
                  <a:srgbClr val="817C99"/>
                </a:solidFill>
                <a:latin typeface="Philosopher" pitchFamily="2" charset="77"/>
                <a:cs typeface="Heebo" pitchFamily="2" charset="-79"/>
              </a:rPr>
              <a:t> </a:t>
            </a:r>
            <a:r>
              <a:rPr lang="de-DE" sz="4800" dirty="0">
                <a:solidFill>
                  <a:srgbClr val="817C99"/>
                </a:solidFill>
                <a:latin typeface="Philosopher" pitchFamily="2" charset="77"/>
                <a:cs typeface="Heebo" pitchFamily="2" charset="-79"/>
              </a:rPr>
              <a:t>7,45</a:t>
            </a:r>
            <a:endParaRPr lang="de-DE" sz="4800" dirty="0">
              <a:solidFill>
                <a:srgbClr val="817C99"/>
              </a:solidFill>
              <a:effectLst/>
              <a:latin typeface="Heebo" pitchFamily="2" charset="-79"/>
              <a:cs typeface="Heebo" pitchFamily="2" charset="-79"/>
            </a:endParaRPr>
          </a:p>
        </p:txBody>
      </p:sp>
      <p:sp>
        <p:nvSpPr>
          <p:cNvPr id="9" name="Rechteck 8">
            <a:extLst>
              <a:ext uri="{FF2B5EF4-FFF2-40B4-BE49-F238E27FC236}">
                <a16:creationId xmlns:a16="http://schemas.microsoft.com/office/drawing/2014/main" id="{C4270C1B-657E-D447-81C0-1864E4578627}"/>
              </a:ext>
            </a:extLst>
          </p:cNvPr>
          <p:cNvSpPr/>
          <p:nvPr/>
        </p:nvSpPr>
        <p:spPr>
          <a:xfrm>
            <a:off x="3037176" y="4205489"/>
            <a:ext cx="785793" cy="369332"/>
          </a:xfrm>
          <a:prstGeom prst="rect">
            <a:avLst/>
          </a:prstGeom>
        </p:spPr>
        <p:txBody>
          <a:bodyPr wrap="none">
            <a:spAutoFit/>
          </a:bodyPr>
          <a:lstStyle/>
          <a:p>
            <a:pPr algn="ctr"/>
            <a:r>
              <a:rPr lang="de-DE" dirty="0">
                <a:solidFill>
                  <a:srgbClr val="CC7547"/>
                </a:solidFill>
                <a:latin typeface="Rubik" pitchFamily="2" charset="-79"/>
                <a:cs typeface="Rubik" pitchFamily="2" charset="-79"/>
              </a:rPr>
              <a:t>sauer</a:t>
            </a:r>
            <a:endParaRPr lang="de-DE" dirty="0">
              <a:solidFill>
                <a:srgbClr val="CC7547"/>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F164C265-22F4-7E46-A6B8-6430C26B4695}"/>
              </a:ext>
            </a:extLst>
          </p:cNvPr>
          <p:cNvSpPr/>
          <p:nvPr/>
        </p:nvSpPr>
        <p:spPr>
          <a:xfrm>
            <a:off x="8042205" y="4205489"/>
            <a:ext cx="1007007" cy="369332"/>
          </a:xfrm>
          <a:prstGeom prst="rect">
            <a:avLst/>
          </a:prstGeom>
        </p:spPr>
        <p:txBody>
          <a:bodyPr wrap="none">
            <a:spAutoFit/>
          </a:bodyPr>
          <a:lstStyle/>
          <a:p>
            <a:pPr algn="ctr"/>
            <a:r>
              <a:rPr lang="de-DE" dirty="0">
                <a:solidFill>
                  <a:srgbClr val="817C99"/>
                </a:solidFill>
                <a:latin typeface="Rubik" pitchFamily="2" charset="-79"/>
                <a:cs typeface="Rubik" pitchFamily="2" charset="-79"/>
              </a:rPr>
              <a:t>basisch</a:t>
            </a:r>
            <a:endParaRPr lang="de-DE" dirty="0">
              <a:solidFill>
                <a:srgbClr val="817C99"/>
              </a:solidFill>
              <a:effectLst/>
              <a:latin typeface="Rubik" pitchFamily="2" charset="-79"/>
              <a:cs typeface="Rubik" pitchFamily="2" charset="-79"/>
            </a:endParaRPr>
          </a:p>
        </p:txBody>
      </p:sp>
      <p:sp>
        <p:nvSpPr>
          <p:cNvPr id="11" name="Rechteck 10">
            <a:extLst>
              <a:ext uri="{FF2B5EF4-FFF2-40B4-BE49-F238E27FC236}">
                <a16:creationId xmlns:a16="http://schemas.microsoft.com/office/drawing/2014/main" id="{D7E87DD5-1913-F24E-AD2E-DB152BDC794B}"/>
              </a:ext>
            </a:extLst>
          </p:cNvPr>
          <p:cNvSpPr/>
          <p:nvPr/>
        </p:nvSpPr>
        <p:spPr>
          <a:xfrm>
            <a:off x="1051774" y="5131557"/>
            <a:ext cx="3586670" cy="1477328"/>
          </a:xfrm>
          <a:prstGeom prst="rect">
            <a:avLst/>
          </a:prstGeom>
        </p:spPr>
        <p:txBody>
          <a:bodyPr wrap="square">
            <a:spAutoFit/>
          </a:bodyPr>
          <a:lstStyle/>
          <a:p>
            <a:r>
              <a:rPr lang="de-DE" sz="1200" dirty="0">
                <a:solidFill>
                  <a:srgbClr val="828F80"/>
                </a:solidFill>
                <a:latin typeface="Rubik" pitchFamily="2" charset="-79"/>
                <a:cs typeface="Rubik" pitchFamily="2" charset="-79"/>
              </a:rPr>
              <a:t>Der Säurewert (pH-Wert) wird im Blut fast immer konstant im Bereich von 7,35 bis 7,45‭ gehalten, da sonst viele Stoffwechselvorgänge nicht ablaufen können. Eine Verschiebung des Säure-Basen-Gleichgewichtes kann daher im Blut nicht festgestellt werden.</a:t>
            </a:r>
          </a:p>
          <a:p>
            <a:r>
              <a:rPr lang="de-DE" dirty="0">
                <a:solidFill>
                  <a:srgbClr val="828F80"/>
                </a:solidFill>
                <a:latin typeface="Heebo" pitchFamily="2" charset="-79"/>
                <a:cs typeface="Heebo" pitchFamily="2" charset="-79"/>
              </a:rPr>
              <a:t>‬</a:t>
            </a:r>
            <a:endParaRPr lang="de-DE" dirty="0">
              <a:solidFill>
                <a:srgbClr val="828F80"/>
              </a:solidFill>
              <a:effectLst/>
              <a:latin typeface="Heebo" pitchFamily="2" charset="-79"/>
              <a:cs typeface="Heebo" pitchFamily="2" charset="-79"/>
            </a:endParaRPr>
          </a:p>
        </p:txBody>
      </p:sp>
      <p:pic>
        <p:nvPicPr>
          <p:cNvPr id="13" name="Grafik 12">
            <a:extLst>
              <a:ext uri="{FF2B5EF4-FFF2-40B4-BE49-F238E27FC236}">
                <a16:creationId xmlns:a16="http://schemas.microsoft.com/office/drawing/2014/main" id="{428D7806-9249-3D43-B153-DBAAB3B71CC7}"/>
              </a:ext>
            </a:extLst>
          </p:cNvPr>
          <p:cNvPicPr>
            <a:picLocks noChangeAspect="1"/>
          </p:cNvPicPr>
          <p:nvPr/>
        </p:nvPicPr>
        <p:blipFill>
          <a:blip r:embed="rId3"/>
          <a:stretch>
            <a:fillRect/>
          </a:stretch>
        </p:blipFill>
        <p:spPr>
          <a:xfrm>
            <a:off x="785074" y="5131557"/>
            <a:ext cx="266700" cy="266700"/>
          </a:xfrm>
          <a:prstGeom prst="rect">
            <a:avLst/>
          </a:prstGeom>
        </p:spPr>
      </p:pic>
    </p:spTree>
    <p:extLst>
      <p:ext uri="{BB962C8B-B14F-4D97-AF65-F5344CB8AC3E}">
        <p14:creationId xmlns:p14="http://schemas.microsoft.com/office/powerpoint/2010/main" val="306214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171386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23363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Was ist der Säure-Basen-Haushalt?</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2"/>
          <a:stretch>
            <a:fillRect/>
          </a:stretch>
        </p:blipFill>
        <p:spPr>
          <a:xfrm>
            <a:off x="5115317" y="850004"/>
            <a:ext cx="1961366" cy="5435787"/>
          </a:xfrm>
          <a:prstGeom prst="rect">
            <a:avLst/>
          </a:prstGeom>
        </p:spPr>
      </p:pic>
      <p:sp>
        <p:nvSpPr>
          <p:cNvPr id="4" name="Rechteck 3">
            <a:extLst>
              <a:ext uri="{FF2B5EF4-FFF2-40B4-BE49-F238E27FC236}">
                <a16:creationId xmlns:a16="http://schemas.microsoft.com/office/drawing/2014/main" id="{C77D8ACB-97BB-9045-A3CC-2C9FD46463CB}"/>
              </a:ext>
            </a:extLst>
          </p:cNvPr>
          <p:cNvSpPr/>
          <p:nvPr/>
        </p:nvSpPr>
        <p:spPr>
          <a:xfrm>
            <a:off x="8561905" y="1061288"/>
            <a:ext cx="1035861" cy="369332"/>
          </a:xfrm>
          <a:prstGeom prst="rect">
            <a:avLst/>
          </a:prstGeom>
        </p:spPr>
        <p:txBody>
          <a:bodyPr wrap="none">
            <a:spAutoFit/>
          </a:bodyPr>
          <a:lstStyle/>
          <a:p>
            <a:r>
              <a:rPr lang="de-DE" dirty="0">
                <a:solidFill>
                  <a:srgbClr val="817C99"/>
                </a:solidFill>
                <a:latin typeface="Rubik" pitchFamily="2" charset="-79"/>
                <a:cs typeface="Rubik" pitchFamily="2" charset="-79"/>
              </a:rPr>
              <a:t>pH Wert</a:t>
            </a:r>
            <a:endParaRPr lang="de-DE" dirty="0">
              <a:solidFill>
                <a:srgbClr val="817C99"/>
              </a:solidFill>
              <a:effectLst/>
              <a:latin typeface="Rubik" pitchFamily="2" charset="-79"/>
              <a:cs typeface="Rubik" pitchFamily="2" charset="-79"/>
            </a:endParaRPr>
          </a:p>
        </p:txBody>
      </p:sp>
      <p:sp>
        <p:nvSpPr>
          <p:cNvPr id="12" name="Rechteck 11">
            <a:extLst>
              <a:ext uri="{FF2B5EF4-FFF2-40B4-BE49-F238E27FC236}">
                <a16:creationId xmlns:a16="http://schemas.microsoft.com/office/drawing/2014/main" id="{6D703176-0FBA-624F-A869-BA22E631750A}"/>
              </a:ext>
            </a:extLst>
          </p:cNvPr>
          <p:cNvSpPr/>
          <p:nvPr/>
        </p:nvSpPr>
        <p:spPr>
          <a:xfrm>
            <a:off x="7455832" y="1956446"/>
            <a:ext cx="3230372" cy="830997"/>
          </a:xfrm>
          <a:prstGeom prst="rect">
            <a:avLst/>
          </a:prstGeom>
        </p:spPr>
        <p:txBody>
          <a:bodyPr wrap="none">
            <a:spAutoFit/>
          </a:bodyPr>
          <a:lstStyle/>
          <a:p>
            <a:r>
              <a:rPr lang="de-DE" dirty="0">
                <a:solidFill>
                  <a:srgbClr val="817C99"/>
                </a:solidFill>
                <a:latin typeface="Rubik" pitchFamily="2" charset="-79"/>
                <a:cs typeface="Rubik" pitchFamily="2" charset="-79"/>
              </a:rPr>
              <a:t>Mund: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rPr>
              <a:t>6,5 - 7,2</a:t>
            </a:r>
            <a:endParaRPr lang="de-DE" sz="4800" dirty="0">
              <a:solidFill>
                <a:srgbClr val="817C99"/>
              </a:solidFill>
              <a:effectLst/>
              <a:latin typeface="Philosopher" pitchFamily="2" charset="77"/>
            </a:endParaRPr>
          </a:p>
        </p:txBody>
      </p:sp>
      <p:sp>
        <p:nvSpPr>
          <p:cNvPr id="14" name="Rechteck 13">
            <a:extLst>
              <a:ext uri="{FF2B5EF4-FFF2-40B4-BE49-F238E27FC236}">
                <a16:creationId xmlns:a16="http://schemas.microsoft.com/office/drawing/2014/main" id="{A81B2D34-D76B-3B4F-905D-F285832CC6DD}"/>
              </a:ext>
            </a:extLst>
          </p:cNvPr>
          <p:cNvSpPr/>
          <p:nvPr/>
        </p:nvSpPr>
        <p:spPr>
          <a:xfrm>
            <a:off x="7431037" y="3239561"/>
            <a:ext cx="1840568" cy="830997"/>
          </a:xfrm>
          <a:prstGeom prst="rect">
            <a:avLst/>
          </a:prstGeom>
        </p:spPr>
        <p:txBody>
          <a:bodyPr wrap="none">
            <a:spAutoFit/>
          </a:bodyPr>
          <a:lstStyle/>
          <a:p>
            <a:r>
              <a:rPr lang="de-DE" dirty="0">
                <a:solidFill>
                  <a:srgbClr val="817C99"/>
                </a:solidFill>
                <a:latin typeface="Rubik" pitchFamily="2" charset="-79"/>
                <a:cs typeface="Rubik" pitchFamily="2" charset="-79"/>
              </a:rPr>
              <a:t>Darm: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cs typeface="Heebo" pitchFamily="2" charset="-79"/>
              </a:rPr>
              <a:t>8,0</a:t>
            </a:r>
            <a:endParaRPr lang="de-DE" sz="4800" dirty="0">
              <a:solidFill>
                <a:srgbClr val="817C99"/>
              </a:solidFill>
              <a:effectLst/>
              <a:latin typeface="Heebo" pitchFamily="2" charset="-79"/>
              <a:cs typeface="Heebo" pitchFamily="2" charset="-79"/>
            </a:endParaRPr>
          </a:p>
        </p:txBody>
      </p:sp>
      <p:sp>
        <p:nvSpPr>
          <p:cNvPr id="16" name="Rechteck 15">
            <a:extLst>
              <a:ext uri="{FF2B5EF4-FFF2-40B4-BE49-F238E27FC236}">
                <a16:creationId xmlns:a16="http://schemas.microsoft.com/office/drawing/2014/main" id="{14D6A113-2D3A-324B-936B-4DE9731F50F6}"/>
              </a:ext>
            </a:extLst>
          </p:cNvPr>
          <p:cNvSpPr/>
          <p:nvPr/>
        </p:nvSpPr>
        <p:spPr>
          <a:xfrm>
            <a:off x="7399869" y="4522676"/>
            <a:ext cx="4028683" cy="1661993"/>
          </a:xfrm>
          <a:prstGeom prst="rect">
            <a:avLst/>
          </a:prstGeom>
        </p:spPr>
        <p:txBody>
          <a:bodyPr wrap="square">
            <a:spAutoFit/>
          </a:bodyPr>
          <a:lstStyle/>
          <a:p>
            <a:r>
              <a:rPr lang="de-DE" dirty="0">
                <a:solidFill>
                  <a:srgbClr val="817C99"/>
                </a:solidFill>
                <a:latin typeface="Rubik" pitchFamily="2" charset="-79"/>
                <a:cs typeface="Rubik" pitchFamily="2" charset="-79"/>
              </a:rPr>
              <a:t>Blut, Lymphe, Gallenflüssigkeit, Bindegewebe und ein Teil des</a:t>
            </a:r>
          </a:p>
          <a:p>
            <a:r>
              <a:rPr lang="de-DE" dirty="0">
                <a:solidFill>
                  <a:srgbClr val="817C99"/>
                </a:solidFill>
                <a:latin typeface="Rubik" pitchFamily="2" charset="-79"/>
                <a:cs typeface="Rubik" pitchFamily="2" charset="-79"/>
              </a:rPr>
              <a:t>Dünndarms müssen immer</a:t>
            </a:r>
          </a:p>
          <a:p>
            <a:r>
              <a:rPr lang="de-DE" sz="4800" dirty="0">
                <a:solidFill>
                  <a:srgbClr val="817C99"/>
                </a:solidFill>
                <a:latin typeface="Philosopher" pitchFamily="2" charset="77"/>
                <a:cs typeface="Heebo" pitchFamily="2" charset="-79"/>
              </a:rPr>
              <a:t>basisch</a:t>
            </a:r>
            <a:r>
              <a:rPr lang="de-DE" dirty="0">
                <a:solidFill>
                  <a:srgbClr val="817C99"/>
                </a:solidFill>
                <a:latin typeface="Heebo" pitchFamily="2" charset="-79"/>
                <a:cs typeface="Heebo" pitchFamily="2" charset="-79"/>
              </a:rPr>
              <a:t> </a:t>
            </a:r>
            <a:r>
              <a:rPr lang="de-DE" dirty="0">
                <a:solidFill>
                  <a:srgbClr val="817C99"/>
                </a:solidFill>
                <a:latin typeface="Rubik" pitchFamily="2" charset="-79"/>
                <a:cs typeface="Rubik" pitchFamily="2" charset="-79"/>
              </a:rPr>
              <a:t>sein. </a:t>
            </a:r>
            <a:r>
              <a:rPr lang="de-DE" dirty="0">
                <a:solidFill>
                  <a:srgbClr val="6070AF"/>
                </a:solidFill>
                <a:latin typeface="Rubik" pitchFamily="2" charset="-79"/>
                <a:cs typeface="Rubik" pitchFamily="2" charset="-79"/>
              </a:rPr>
              <a:t>‬</a:t>
            </a:r>
            <a:endParaRPr lang="de-DE" dirty="0">
              <a:solidFill>
                <a:srgbClr val="6070AF"/>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B820DF0E-DCFA-7B48-96BA-EB3C6AF980F0}"/>
              </a:ext>
            </a:extLst>
          </p:cNvPr>
          <p:cNvSpPr/>
          <p:nvPr/>
        </p:nvSpPr>
        <p:spPr>
          <a:xfrm>
            <a:off x="980683" y="3106232"/>
            <a:ext cx="3140556" cy="1015663"/>
          </a:xfrm>
          <a:prstGeom prst="rect">
            <a:avLst/>
          </a:prstGeom>
        </p:spPr>
        <p:txBody>
          <a:bodyPr wrap="square">
            <a:spAutoFit/>
          </a:bodyPr>
          <a:lstStyle/>
          <a:p>
            <a:r>
              <a:rPr lang="de-DE" sz="1200" dirty="0">
                <a:solidFill>
                  <a:srgbClr val="828F80"/>
                </a:solidFill>
                <a:latin typeface="Rubik" pitchFamily="2" charset="-79"/>
                <a:cs typeface="Rubik" pitchFamily="2" charset="-79"/>
              </a:rPr>
              <a:t>Schlacken und überschüssige Säuren haben derart viele und schädliche Auswirkungen auf unsere Gesundheit,</a:t>
            </a:r>
          </a:p>
          <a:p>
            <a:r>
              <a:rPr lang="de-DE" sz="1200" dirty="0">
                <a:solidFill>
                  <a:srgbClr val="828F80"/>
                </a:solidFill>
                <a:latin typeface="Rubik" pitchFamily="2" charset="-79"/>
                <a:cs typeface="Rubik" pitchFamily="2" charset="-79"/>
              </a:rPr>
              <a:t>dass jede Krankheit nur im sauren Milieu entstehen kann.</a:t>
            </a:r>
            <a:endParaRPr lang="de-DE" sz="1200" dirty="0">
              <a:solidFill>
                <a:srgbClr val="828F80"/>
              </a:solidFill>
              <a:effectLst/>
              <a:latin typeface="Rubik" pitchFamily="2" charset="-79"/>
              <a:cs typeface="Rubik" pitchFamily="2" charset="-79"/>
            </a:endParaRPr>
          </a:p>
        </p:txBody>
      </p:sp>
      <p:pic>
        <p:nvPicPr>
          <p:cNvPr id="18" name="Grafik 17">
            <a:extLst>
              <a:ext uri="{FF2B5EF4-FFF2-40B4-BE49-F238E27FC236}">
                <a16:creationId xmlns:a16="http://schemas.microsoft.com/office/drawing/2014/main" id="{A569D78D-4BEB-C74B-A7F8-15902A48FFD0}"/>
              </a:ext>
            </a:extLst>
          </p:cNvPr>
          <p:cNvPicPr>
            <a:picLocks noChangeAspect="1"/>
          </p:cNvPicPr>
          <p:nvPr/>
        </p:nvPicPr>
        <p:blipFill>
          <a:blip r:embed="rId3"/>
          <a:stretch>
            <a:fillRect/>
          </a:stretch>
        </p:blipFill>
        <p:spPr>
          <a:xfrm>
            <a:off x="713983" y="3162300"/>
            <a:ext cx="266700" cy="266700"/>
          </a:xfrm>
          <a:prstGeom prst="rect">
            <a:avLst/>
          </a:prstGeom>
        </p:spPr>
      </p:pic>
    </p:spTree>
    <p:extLst>
      <p:ext uri="{BB962C8B-B14F-4D97-AF65-F5344CB8AC3E}">
        <p14:creationId xmlns:p14="http://schemas.microsoft.com/office/powerpoint/2010/main" val="3980504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61888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42705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Ideales Säure-Basen-Gleichgewicht des Urins</a:t>
            </a:r>
            <a:br>
              <a:rPr lang="de-DE" dirty="0"/>
            </a:br>
            <a:endParaRPr lang="de-DE" dirty="0"/>
          </a:p>
        </p:txBody>
      </p:sp>
      <p:sp>
        <p:nvSpPr>
          <p:cNvPr id="4" name="Rechteck 3">
            <a:extLst>
              <a:ext uri="{FF2B5EF4-FFF2-40B4-BE49-F238E27FC236}">
                <a16:creationId xmlns:a16="http://schemas.microsoft.com/office/drawing/2014/main" id="{C77D8ACB-97BB-9045-A3CC-2C9FD46463CB}"/>
              </a:ext>
            </a:extLst>
          </p:cNvPr>
          <p:cNvSpPr/>
          <p:nvPr/>
        </p:nvSpPr>
        <p:spPr>
          <a:xfrm>
            <a:off x="7747518" y="655337"/>
            <a:ext cx="1035861" cy="369332"/>
          </a:xfrm>
          <a:prstGeom prst="rect">
            <a:avLst/>
          </a:prstGeom>
        </p:spPr>
        <p:txBody>
          <a:bodyPr wrap="none">
            <a:spAutoFit/>
          </a:bodyPr>
          <a:lstStyle/>
          <a:p>
            <a:r>
              <a:rPr lang="de-DE" dirty="0">
                <a:solidFill>
                  <a:srgbClr val="817C99"/>
                </a:solidFill>
                <a:latin typeface="Rubik" pitchFamily="2" charset="-79"/>
                <a:cs typeface="Rubik" pitchFamily="2" charset="-79"/>
              </a:rPr>
              <a:t>pH Wert</a:t>
            </a:r>
            <a:endParaRPr lang="de-DE" dirty="0">
              <a:solidFill>
                <a:srgbClr val="817C99"/>
              </a:solidFill>
              <a:effectLst/>
              <a:latin typeface="Rubik" pitchFamily="2" charset="-79"/>
              <a:cs typeface="Rubik" pitchFamily="2" charset="-79"/>
            </a:endParaRPr>
          </a:p>
        </p:txBody>
      </p:sp>
      <p:sp>
        <p:nvSpPr>
          <p:cNvPr id="12" name="Rechteck 11">
            <a:extLst>
              <a:ext uri="{FF2B5EF4-FFF2-40B4-BE49-F238E27FC236}">
                <a16:creationId xmlns:a16="http://schemas.microsoft.com/office/drawing/2014/main" id="{6D703176-0FBA-624F-A869-BA22E631750A}"/>
              </a:ext>
            </a:extLst>
          </p:cNvPr>
          <p:cNvSpPr/>
          <p:nvPr/>
        </p:nvSpPr>
        <p:spPr>
          <a:xfrm>
            <a:off x="740708" y="1061288"/>
            <a:ext cx="8877751" cy="830997"/>
          </a:xfrm>
          <a:prstGeom prst="rect">
            <a:avLst/>
          </a:prstGeom>
        </p:spPr>
        <p:txBody>
          <a:bodyPr wrap="none">
            <a:spAutoFit/>
          </a:bodyPr>
          <a:lstStyle/>
          <a:p>
            <a:r>
              <a:rPr lang="de-DE" dirty="0">
                <a:solidFill>
                  <a:srgbClr val="817C99"/>
                </a:solidFill>
                <a:latin typeface="Rubik" pitchFamily="2" charset="-79"/>
                <a:cs typeface="Rubik" pitchFamily="2" charset="-79"/>
              </a:rPr>
              <a:t>Vor dem Frühstück:	6.00 bis 7.00 Uhr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cs typeface="Heebo" pitchFamily="2" charset="-79"/>
              </a:rPr>
              <a:t>5</a:t>
            </a:r>
            <a:r>
              <a:rPr lang="de-DE" sz="4800" dirty="0">
                <a:solidFill>
                  <a:srgbClr val="817C99"/>
                </a:solidFill>
                <a:latin typeface="Philosopher" pitchFamily="2" charset="77"/>
              </a:rPr>
              <a:t>,5 - 7,2</a:t>
            </a:r>
            <a:endParaRPr lang="de-DE" sz="4800" dirty="0">
              <a:solidFill>
                <a:srgbClr val="817C99"/>
              </a:solidFill>
              <a:effectLst/>
              <a:latin typeface="Philosopher" pitchFamily="2" charset="77"/>
            </a:endParaRPr>
          </a:p>
        </p:txBody>
      </p:sp>
      <p:sp>
        <p:nvSpPr>
          <p:cNvPr id="13" name="Rechteck 12">
            <a:extLst>
              <a:ext uri="{FF2B5EF4-FFF2-40B4-BE49-F238E27FC236}">
                <a16:creationId xmlns:a16="http://schemas.microsoft.com/office/drawing/2014/main" id="{232F644B-BD82-6A4B-AC79-ECAC5AF6E060}"/>
              </a:ext>
            </a:extLst>
          </p:cNvPr>
          <p:cNvSpPr/>
          <p:nvPr/>
        </p:nvSpPr>
        <p:spPr>
          <a:xfrm>
            <a:off x="740708" y="1904250"/>
            <a:ext cx="9058890" cy="830997"/>
          </a:xfrm>
          <a:prstGeom prst="rect">
            <a:avLst/>
          </a:prstGeom>
        </p:spPr>
        <p:txBody>
          <a:bodyPr wrap="none">
            <a:spAutoFit/>
          </a:bodyPr>
          <a:lstStyle/>
          <a:p>
            <a:r>
              <a:rPr lang="de-DE" dirty="0">
                <a:solidFill>
                  <a:srgbClr val="817C99"/>
                </a:solidFill>
                <a:latin typeface="Rubik" pitchFamily="2" charset="-79"/>
                <a:cs typeface="Rubik" pitchFamily="2" charset="-79"/>
              </a:rPr>
              <a:t>Nach dem Frühstück:	10.00 				</a:t>
            </a:r>
            <a:r>
              <a:rPr lang="de-DE" dirty="0">
                <a:solidFill>
                  <a:srgbClr val="817C99"/>
                </a:solidFill>
                <a:latin typeface="Heebo" pitchFamily="2" charset="-79"/>
                <a:cs typeface="Heebo" pitchFamily="2" charset="-79"/>
              </a:rPr>
              <a:t>‬mindestens</a:t>
            </a:r>
            <a:r>
              <a:rPr lang="de-DE" sz="4800" dirty="0">
                <a:solidFill>
                  <a:srgbClr val="817C99"/>
                </a:solidFill>
                <a:latin typeface="Philosopher" pitchFamily="2" charset="77"/>
                <a:cs typeface="Heebo" pitchFamily="2" charset="-79"/>
              </a:rPr>
              <a:t> </a:t>
            </a:r>
            <a:r>
              <a:rPr lang="de-DE" sz="4800" dirty="0">
                <a:solidFill>
                  <a:srgbClr val="817C99"/>
                </a:solidFill>
                <a:latin typeface="Philosopher" pitchFamily="2" charset="77"/>
              </a:rPr>
              <a:t>7,5</a:t>
            </a:r>
            <a:endParaRPr lang="de-DE" sz="4800" dirty="0">
              <a:solidFill>
                <a:srgbClr val="817C99"/>
              </a:solidFill>
              <a:effectLst/>
              <a:latin typeface="Philosopher" pitchFamily="2" charset="77"/>
            </a:endParaRPr>
          </a:p>
        </p:txBody>
      </p:sp>
      <p:sp>
        <p:nvSpPr>
          <p:cNvPr id="19" name="Rechteck 18">
            <a:extLst>
              <a:ext uri="{FF2B5EF4-FFF2-40B4-BE49-F238E27FC236}">
                <a16:creationId xmlns:a16="http://schemas.microsoft.com/office/drawing/2014/main" id="{DFD77849-4ACC-5749-ACFB-B63B28F69867}"/>
              </a:ext>
            </a:extLst>
          </p:cNvPr>
          <p:cNvSpPr/>
          <p:nvPr/>
        </p:nvSpPr>
        <p:spPr>
          <a:xfrm>
            <a:off x="740708" y="2647201"/>
            <a:ext cx="9007594" cy="830997"/>
          </a:xfrm>
          <a:prstGeom prst="rect">
            <a:avLst/>
          </a:prstGeom>
        </p:spPr>
        <p:txBody>
          <a:bodyPr wrap="none">
            <a:spAutoFit/>
          </a:bodyPr>
          <a:lstStyle/>
          <a:p>
            <a:r>
              <a:rPr lang="de-DE" dirty="0">
                <a:solidFill>
                  <a:srgbClr val="817C99"/>
                </a:solidFill>
                <a:latin typeface="Rubik" pitchFamily="2" charset="-79"/>
                <a:cs typeface="Rubik" pitchFamily="2" charset="-79"/>
              </a:rPr>
              <a:t>Vor dem Mittagessen:	12.00 bis 13.00 Uhr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cs typeface="Heebo" pitchFamily="2" charset="-79"/>
              </a:rPr>
              <a:t>7</a:t>
            </a:r>
            <a:r>
              <a:rPr lang="de-DE" sz="4800" dirty="0">
                <a:solidFill>
                  <a:srgbClr val="817C99"/>
                </a:solidFill>
                <a:latin typeface="Philosopher" pitchFamily="2" charset="77"/>
              </a:rPr>
              <a:t>,0 – 7,5</a:t>
            </a:r>
            <a:endParaRPr lang="de-DE" sz="4800" dirty="0">
              <a:solidFill>
                <a:srgbClr val="817C99"/>
              </a:solidFill>
              <a:effectLst/>
              <a:latin typeface="Philosopher" pitchFamily="2" charset="77"/>
            </a:endParaRPr>
          </a:p>
        </p:txBody>
      </p:sp>
      <p:sp>
        <p:nvSpPr>
          <p:cNvPr id="20" name="Rechteck 19">
            <a:extLst>
              <a:ext uri="{FF2B5EF4-FFF2-40B4-BE49-F238E27FC236}">
                <a16:creationId xmlns:a16="http://schemas.microsoft.com/office/drawing/2014/main" id="{81783126-60C2-BE40-983C-4338C88A69B3}"/>
              </a:ext>
            </a:extLst>
          </p:cNvPr>
          <p:cNvSpPr/>
          <p:nvPr/>
        </p:nvSpPr>
        <p:spPr>
          <a:xfrm>
            <a:off x="740708" y="3361576"/>
            <a:ext cx="8975534" cy="830997"/>
          </a:xfrm>
          <a:prstGeom prst="rect">
            <a:avLst/>
          </a:prstGeom>
        </p:spPr>
        <p:txBody>
          <a:bodyPr wrap="none">
            <a:spAutoFit/>
          </a:bodyPr>
          <a:lstStyle/>
          <a:p>
            <a:r>
              <a:rPr lang="de-DE" dirty="0">
                <a:solidFill>
                  <a:srgbClr val="817C99"/>
                </a:solidFill>
                <a:latin typeface="Rubik" pitchFamily="2" charset="-79"/>
                <a:cs typeface="Rubik" pitchFamily="2" charset="-79"/>
              </a:rPr>
              <a:t>Nach dem Mittagessen:	15.00 bis 16.00 Uhr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cs typeface="Heebo" pitchFamily="2" charset="-79"/>
              </a:rPr>
              <a:t>7</a:t>
            </a:r>
            <a:r>
              <a:rPr lang="de-DE" sz="4800" dirty="0">
                <a:solidFill>
                  <a:srgbClr val="817C99"/>
                </a:solidFill>
                <a:latin typeface="Philosopher" pitchFamily="2" charset="77"/>
              </a:rPr>
              <a:t>,5 – 8,5</a:t>
            </a:r>
            <a:endParaRPr lang="de-DE" sz="4800" dirty="0">
              <a:solidFill>
                <a:srgbClr val="817C99"/>
              </a:solidFill>
              <a:effectLst/>
              <a:latin typeface="Philosopher" pitchFamily="2" charset="77"/>
            </a:endParaRPr>
          </a:p>
        </p:txBody>
      </p:sp>
      <p:sp>
        <p:nvSpPr>
          <p:cNvPr id="21" name="Rechteck 20">
            <a:extLst>
              <a:ext uri="{FF2B5EF4-FFF2-40B4-BE49-F238E27FC236}">
                <a16:creationId xmlns:a16="http://schemas.microsoft.com/office/drawing/2014/main" id="{55EAA038-1DFA-1A49-85B5-98A05D291A66}"/>
              </a:ext>
            </a:extLst>
          </p:cNvPr>
          <p:cNvSpPr/>
          <p:nvPr/>
        </p:nvSpPr>
        <p:spPr>
          <a:xfrm>
            <a:off x="740708" y="4190251"/>
            <a:ext cx="9089348" cy="830997"/>
          </a:xfrm>
          <a:prstGeom prst="rect">
            <a:avLst/>
          </a:prstGeom>
        </p:spPr>
        <p:txBody>
          <a:bodyPr wrap="none">
            <a:spAutoFit/>
          </a:bodyPr>
          <a:lstStyle/>
          <a:p>
            <a:r>
              <a:rPr lang="de-DE" dirty="0">
                <a:solidFill>
                  <a:srgbClr val="817C99"/>
                </a:solidFill>
                <a:latin typeface="Rubik" pitchFamily="2" charset="-79"/>
                <a:cs typeface="Rubik" pitchFamily="2" charset="-79"/>
              </a:rPr>
              <a:t>Vor dem Abendessen:	18.00 bis 19.00 Uhr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cs typeface="Heebo" pitchFamily="2" charset="-79"/>
              </a:rPr>
              <a:t>7,0</a:t>
            </a:r>
            <a:r>
              <a:rPr lang="de-DE" sz="4800" dirty="0">
                <a:solidFill>
                  <a:srgbClr val="817C99"/>
                </a:solidFill>
                <a:latin typeface="Philosopher" pitchFamily="2" charset="77"/>
              </a:rPr>
              <a:t> – 8,0</a:t>
            </a:r>
            <a:endParaRPr lang="de-DE" sz="4800" dirty="0">
              <a:solidFill>
                <a:srgbClr val="817C99"/>
              </a:solidFill>
              <a:effectLst/>
              <a:latin typeface="Philosopher" pitchFamily="2" charset="77"/>
            </a:endParaRPr>
          </a:p>
        </p:txBody>
      </p:sp>
      <p:sp>
        <p:nvSpPr>
          <p:cNvPr id="22" name="Rechteck 21">
            <a:extLst>
              <a:ext uri="{FF2B5EF4-FFF2-40B4-BE49-F238E27FC236}">
                <a16:creationId xmlns:a16="http://schemas.microsoft.com/office/drawing/2014/main" id="{850D30C9-BC17-F540-B8AC-236A7E4114CF}"/>
              </a:ext>
            </a:extLst>
          </p:cNvPr>
          <p:cNvSpPr/>
          <p:nvPr/>
        </p:nvSpPr>
        <p:spPr>
          <a:xfrm>
            <a:off x="740708" y="5004639"/>
            <a:ext cx="9089348" cy="830997"/>
          </a:xfrm>
          <a:prstGeom prst="rect">
            <a:avLst/>
          </a:prstGeom>
        </p:spPr>
        <p:txBody>
          <a:bodyPr wrap="none">
            <a:spAutoFit/>
          </a:bodyPr>
          <a:lstStyle/>
          <a:p>
            <a:r>
              <a:rPr lang="de-DE" dirty="0">
                <a:solidFill>
                  <a:srgbClr val="817C99"/>
                </a:solidFill>
                <a:latin typeface="Rubik" pitchFamily="2" charset="-79"/>
                <a:cs typeface="Rubik" pitchFamily="2" charset="-79"/>
              </a:rPr>
              <a:t>Nach dem Abendessen:	20.00 bis 21.00 Uhr		</a:t>
            </a:r>
            <a:r>
              <a:rPr lang="de-DE" dirty="0">
                <a:solidFill>
                  <a:srgbClr val="817C99"/>
                </a:solidFill>
                <a:latin typeface="Heebo" pitchFamily="2" charset="-79"/>
                <a:cs typeface="Heebo" pitchFamily="2" charset="-79"/>
              </a:rPr>
              <a:t>‬</a:t>
            </a:r>
            <a:r>
              <a:rPr lang="de-DE" sz="4800" dirty="0">
                <a:solidFill>
                  <a:srgbClr val="817C99"/>
                </a:solidFill>
                <a:latin typeface="Philosopher" pitchFamily="2" charset="77"/>
                <a:cs typeface="Heebo" pitchFamily="2" charset="-79"/>
              </a:rPr>
              <a:t>6,8</a:t>
            </a:r>
            <a:r>
              <a:rPr lang="de-DE" sz="4800" dirty="0">
                <a:solidFill>
                  <a:srgbClr val="817C99"/>
                </a:solidFill>
                <a:latin typeface="Philosopher" pitchFamily="2" charset="77"/>
              </a:rPr>
              <a:t> – 7,0</a:t>
            </a:r>
            <a:endParaRPr lang="de-DE" sz="4800" dirty="0">
              <a:solidFill>
                <a:srgbClr val="817C99"/>
              </a:solidFill>
              <a:effectLst/>
              <a:latin typeface="Philosopher" pitchFamily="2" charset="77"/>
            </a:endParaRPr>
          </a:p>
        </p:txBody>
      </p:sp>
      <p:sp>
        <p:nvSpPr>
          <p:cNvPr id="23" name="Rechteck 22">
            <a:extLst>
              <a:ext uri="{FF2B5EF4-FFF2-40B4-BE49-F238E27FC236}">
                <a16:creationId xmlns:a16="http://schemas.microsoft.com/office/drawing/2014/main" id="{A1AA0960-1F6D-5B4D-AAAC-F9632764065D}"/>
              </a:ext>
            </a:extLst>
          </p:cNvPr>
          <p:cNvSpPr/>
          <p:nvPr/>
        </p:nvSpPr>
        <p:spPr>
          <a:xfrm>
            <a:off x="740708" y="5776164"/>
            <a:ext cx="9103774" cy="830997"/>
          </a:xfrm>
          <a:prstGeom prst="rect">
            <a:avLst/>
          </a:prstGeom>
        </p:spPr>
        <p:txBody>
          <a:bodyPr wrap="none">
            <a:spAutoFit/>
          </a:bodyPr>
          <a:lstStyle/>
          <a:p>
            <a:r>
              <a:rPr lang="de-DE" dirty="0">
                <a:solidFill>
                  <a:srgbClr val="817C99"/>
                </a:solidFill>
                <a:latin typeface="Rubik" pitchFamily="2" charset="-79"/>
                <a:cs typeface="Rubik" pitchFamily="2" charset="-79"/>
              </a:rPr>
              <a:t>Vor dem Zubettgehen:	23.00 bis 24.00 Uhr		              </a:t>
            </a:r>
            <a:r>
              <a:rPr lang="de-DE" dirty="0">
                <a:solidFill>
                  <a:srgbClr val="817C99"/>
                </a:solidFill>
                <a:latin typeface="Heebo" pitchFamily="2" charset="-79"/>
                <a:cs typeface="Heebo" pitchFamily="2" charset="-79"/>
              </a:rPr>
              <a:t>‬bis auf </a:t>
            </a:r>
            <a:r>
              <a:rPr lang="de-DE" sz="4800" dirty="0">
                <a:solidFill>
                  <a:srgbClr val="817C99"/>
                </a:solidFill>
                <a:latin typeface="Philosopher" pitchFamily="2" charset="77"/>
                <a:cs typeface="Heebo" pitchFamily="2" charset="-79"/>
              </a:rPr>
              <a:t>6,2</a:t>
            </a:r>
            <a:endParaRPr lang="de-DE" sz="4800" dirty="0">
              <a:solidFill>
                <a:srgbClr val="817C99"/>
              </a:solidFill>
              <a:effectLst/>
              <a:latin typeface="Philosopher" pitchFamily="2" charset="77"/>
            </a:endParaRPr>
          </a:p>
        </p:txBody>
      </p:sp>
    </p:spTree>
    <p:extLst>
      <p:ext uri="{BB962C8B-B14F-4D97-AF65-F5344CB8AC3E}">
        <p14:creationId xmlns:p14="http://schemas.microsoft.com/office/powerpoint/2010/main" val="128827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50229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3391435"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Übersäuerung: Ursache für</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2"/>
          <a:stretch>
            <a:fillRect/>
          </a:stretch>
        </p:blipFill>
        <p:spPr>
          <a:xfrm>
            <a:off x="5115317" y="850004"/>
            <a:ext cx="1961366" cy="5435787"/>
          </a:xfrm>
          <a:prstGeom prst="rect">
            <a:avLst/>
          </a:prstGeom>
        </p:spPr>
      </p:pic>
      <p:pic>
        <p:nvPicPr>
          <p:cNvPr id="18" name="Grafik 17">
            <a:extLst>
              <a:ext uri="{FF2B5EF4-FFF2-40B4-BE49-F238E27FC236}">
                <a16:creationId xmlns:a16="http://schemas.microsoft.com/office/drawing/2014/main" id="{A569D78D-4BEB-C74B-A7F8-15902A48FFD0}"/>
              </a:ext>
            </a:extLst>
          </p:cNvPr>
          <p:cNvPicPr>
            <a:picLocks noChangeAspect="1"/>
          </p:cNvPicPr>
          <p:nvPr/>
        </p:nvPicPr>
        <p:blipFill>
          <a:blip r:embed="rId3"/>
          <a:stretch>
            <a:fillRect/>
          </a:stretch>
        </p:blipFill>
        <p:spPr>
          <a:xfrm>
            <a:off x="772195" y="2348531"/>
            <a:ext cx="266700" cy="266700"/>
          </a:xfrm>
          <a:prstGeom prst="rect">
            <a:avLst/>
          </a:prstGeom>
        </p:spPr>
      </p:pic>
      <p:sp>
        <p:nvSpPr>
          <p:cNvPr id="2" name="Rechteck 1">
            <a:extLst>
              <a:ext uri="{FF2B5EF4-FFF2-40B4-BE49-F238E27FC236}">
                <a16:creationId xmlns:a16="http://schemas.microsoft.com/office/drawing/2014/main" id="{2EE53764-A4DD-9044-9822-A877ECED1E5E}"/>
              </a:ext>
            </a:extLst>
          </p:cNvPr>
          <p:cNvSpPr/>
          <p:nvPr/>
        </p:nvSpPr>
        <p:spPr>
          <a:xfrm>
            <a:off x="1038894" y="2348531"/>
            <a:ext cx="3568777" cy="2862322"/>
          </a:xfrm>
          <a:prstGeom prst="rect">
            <a:avLst/>
          </a:prstGeom>
        </p:spPr>
        <p:txBody>
          <a:bodyPr wrap="square">
            <a:spAutoFit/>
          </a:bodyPr>
          <a:lstStyle/>
          <a:p>
            <a:r>
              <a:rPr lang="de-DE" sz="1200" dirty="0">
                <a:solidFill>
                  <a:srgbClr val="828F80"/>
                </a:solidFill>
                <a:latin typeface="Rubik" pitchFamily="2" charset="-79"/>
                <a:cs typeface="Rubik" pitchFamily="2" charset="-79"/>
              </a:rPr>
              <a:t>Man kann davon ausgehen, dass sicher 95 Prozent aller Erkrankungen (besonders der chronischen Krankheiten) auf eine intrazelluläre Übersäuerung zurück zu führen sind. Irrtümlicherweise gehen wir davon aus, dass Altersbeschwerden und Krankheiten ein natürlicher Vorgang ist oder durch Erbanlagen bedingt entstehen. Nein, es sind die Schlacken und Säuren im Körper, die Arteriosklerose, Bandscheibenprobleme, Bluthochdruck, Depressionen, Diabetes, Haarausfall, Karies, Neurodermitis, Reizdarm, Falten, Übergewicht, Cellulite und vieles mehr hervorrufen. ‬</a:t>
            </a:r>
          </a:p>
          <a:p>
            <a:r>
              <a:rPr lang="de-DE" sz="1200" dirty="0">
                <a:solidFill>
                  <a:srgbClr val="828F80"/>
                </a:solidFill>
                <a:latin typeface="Rubik" pitchFamily="2" charset="-79"/>
                <a:cs typeface="Rubik" pitchFamily="2" charset="-79"/>
              </a:rPr>
              <a:t>Ein ganz wesentlicher Faktor in der Erhaltung der Gesundheit ist das Säure-Basen-Gleichgewicht. ‬</a:t>
            </a:r>
            <a:endParaRPr lang="de-DE" sz="1200" dirty="0">
              <a:solidFill>
                <a:srgbClr val="828F80"/>
              </a:solidFill>
              <a:effectLst/>
              <a:latin typeface="Rubik" pitchFamily="2" charset="-79"/>
              <a:cs typeface="Rubik" pitchFamily="2" charset="-79"/>
            </a:endParaRPr>
          </a:p>
        </p:txBody>
      </p:sp>
      <p:sp>
        <p:nvSpPr>
          <p:cNvPr id="5" name="Oval 4">
            <a:extLst>
              <a:ext uri="{FF2B5EF4-FFF2-40B4-BE49-F238E27FC236}">
                <a16:creationId xmlns:a16="http://schemas.microsoft.com/office/drawing/2014/main" id="{A1C607DE-96A1-9C4B-99DE-9B84D31D7750}"/>
              </a:ext>
            </a:extLst>
          </p:cNvPr>
          <p:cNvSpPr/>
          <p:nvPr/>
        </p:nvSpPr>
        <p:spPr>
          <a:xfrm>
            <a:off x="5883241" y="75763"/>
            <a:ext cx="1193442" cy="119344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80A1D5B7-A1A5-5041-9981-CC85D8DA3FBF}"/>
              </a:ext>
            </a:extLst>
          </p:cNvPr>
          <p:cNvSpPr/>
          <p:nvPr/>
        </p:nvSpPr>
        <p:spPr>
          <a:xfrm>
            <a:off x="5960515" y="892596"/>
            <a:ext cx="557463" cy="557463"/>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C9110AA4-1BA8-674D-A99F-5F32CD2FA45B}"/>
              </a:ext>
            </a:extLst>
          </p:cNvPr>
          <p:cNvSpPr/>
          <p:nvPr/>
        </p:nvSpPr>
        <p:spPr>
          <a:xfrm>
            <a:off x="6043969" y="1799706"/>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D2817E41-1BD3-2045-BB9B-FBF8697CDAC5}"/>
              </a:ext>
            </a:extLst>
          </p:cNvPr>
          <p:cNvSpPr/>
          <p:nvPr/>
        </p:nvSpPr>
        <p:spPr>
          <a:xfrm>
            <a:off x="4697031" y="2435577"/>
            <a:ext cx="2036753" cy="203675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4ED7871C-61E7-4B4D-A9A9-0AC51B246DA8}"/>
              </a:ext>
            </a:extLst>
          </p:cNvPr>
          <p:cNvSpPr/>
          <p:nvPr/>
        </p:nvSpPr>
        <p:spPr>
          <a:xfrm>
            <a:off x="5284830" y="1869635"/>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9A0FB64D-20BF-4E48-A801-91CFB6081C92}"/>
              </a:ext>
            </a:extLst>
          </p:cNvPr>
          <p:cNvSpPr/>
          <p:nvPr/>
        </p:nvSpPr>
        <p:spPr>
          <a:xfrm>
            <a:off x="5452255" y="4870413"/>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E8AE9B00-D5A9-EE4F-BFE8-BE66EF42AB05}"/>
              </a:ext>
            </a:extLst>
          </p:cNvPr>
          <p:cNvSpPr/>
          <p:nvPr/>
        </p:nvSpPr>
        <p:spPr>
          <a:xfrm>
            <a:off x="6063188" y="4563671"/>
            <a:ext cx="972992" cy="97299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6C0F2B58-DEC5-9841-B7EA-E06CB4BD89D9}"/>
              </a:ext>
            </a:extLst>
          </p:cNvPr>
          <p:cNvSpPr/>
          <p:nvPr/>
        </p:nvSpPr>
        <p:spPr>
          <a:xfrm>
            <a:off x="4892210" y="5638702"/>
            <a:ext cx="785240" cy="785240"/>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126169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56478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353421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Übersäuerung: Ursache für</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2"/>
          <a:stretch>
            <a:fillRect/>
          </a:stretch>
        </p:blipFill>
        <p:spPr>
          <a:xfrm>
            <a:off x="5115317" y="850004"/>
            <a:ext cx="1961366" cy="5435787"/>
          </a:xfrm>
          <a:prstGeom prst="rect">
            <a:avLst/>
          </a:prstGeom>
        </p:spPr>
      </p:pic>
      <p:sp>
        <p:nvSpPr>
          <p:cNvPr id="5" name="Oval 4">
            <a:extLst>
              <a:ext uri="{FF2B5EF4-FFF2-40B4-BE49-F238E27FC236}">
                <a16:creationId xmlns:a16="http://schemas.microsoft.com/office/drawing/2014/main" id="{A1C607DE-96A1-9C4B-99DE-9B84D31D7750}"/>
              </a:ext>
            </a:extLst>
          </p:cNvPr>
          <p:cNvSpPr/>
          <p:nvPr/>
        </p:nvSpPr>
        <p:spPr>
          <a:xfrm>
            <a:off x="5883241" y="75763"/>
            <a:ext cx="1193442" cy="119344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80A1D5B7-A1A5-5041-9981-CC85D8DA3FBF}"/>
              </a:ext>
            </a:extLst>
          </p:cNvPr>
          <p:cNvSpPr/>
          <p:nvPr/>
        </p:nvSpPr>
        <p:spPr>
          <a:xfrm>
            <a:off x="5960515" y="892596"/>
            <a:ext cx="557463" cy="557463"/>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C9110AA4-1BA8-674D-A99F-5F32CD2FA45B}"/>
              </a:ext>
            </a:extLst>
          </p:cNvPr>
          <p:cNvSpPr/>
          <p:nvPr/>
        </p:nvSpPr>
        <p:spPr>
          <a:xfrm>
            <a:off x="6043969" y="1799706"/>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D2817E41-1BD3-2045-BB9B-FBF8697CDAC5}"/>
              </a:ext>
            </a:extLst>
          </p:cNvPr>
          <p:cNvSpPr/>
          <p:nvPr/>
        </p:nvSpPr>
        <p:spPr>
          <a:xfrm>
            <a:off x="4697031" y="2435577"/>
            <a:ext cx="2036753" cy="203675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4ED7871C-61E7-4B4D-A9A9-0AC51B246DA8}"/>
              </a:ext>
            </a:extLst>
          </p:cNvPr>
          <p:cNvSpPr/>
          <p:nvPr/>
        </p:nvSpPr>
        <p:spPr>
          <a:xfrm>
            <a:off x="5284830" y="1869635"/>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9A0FB64D-20BF-4E48-A801-91CFB6081C92}"/>
              </a:ext>
            </a:extLst>
          </p:cNvPr>
          <p:cNvSpPr/>
          <p:nvPr/>
        </p:nvSpPr>
        <p:spPr>
          <a:xfrm>
            <a:off x="5452255" y="4870413"/>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E8AE9B00-D5A9-EE4F-BFE8-BE66EF42AB05}"/>
              </a:ext>
            </a:extLst>
          </p:cNvPr>
          <p:cNvSpPr/>
          <p:nvPr/>
        </p:nvSpPr>
        <p:spPr>
          <a:xfrm>
            <a:off x="6063188" y="4563671"/>
            <a:ext cx="972992" cy="97299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6C0F2B58-DEC5-9841-B7EA-E06CB4BD89D9}"/>
              </a:ext>
            </a:extLst>
          </p:cNvPr>
          <p:cNvSpPr/>
          <p:nvPr/>
        </p:nvSpPr>
        <p:spPr>
          <a:xfrm>
            <a:off x="4892210" y="5849366"/>
            <a:ext cx="574576" cy="574576"/>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114C9EDE-6AE6-C540-8EFD-F690C3EF7F29}"/>
              </a:ext>
            </a:extLst>
          </p:cNvPr>
          <p:cNvSpPr/>
          <p:nvPr/>
        </p:nvSpPr>
        <p:spPr>
          <a:xfrm>
            <a:off x="6733784" y="262048"/>
            <a:ext cx="2916183" cy="369332"/>
          </a:xfrm>
          <a:prstGeom prst="rect">
            <a:avLst/>
          </a:prstGeom>
        </p:spPr>
        <p:txBody>
          <a:bodyPr wrap="none">
            <a:spAutoFit/>
          </a:bodyPr>
          <a:lstStyle/>
          <a:p>
            <a:r>
              <a:rPr lang="de-DE" dirty="0">
                <a:solidFill>
                  <a:srgbClr val="385433"/>
                </a:solidFill>
                <a:latin typeface="Rubik" pitchFamily="2" charset="-79"/>
                <a:cs typeface="Rubik" pitchFamily="2" charset="-79"/>
              </a:rPr>
              <a:t>Konzentrationsschwäche</a:t>
            </a:r>
            <a:endParaRPr lang="de-DE" dirty="0">
              <a:solidFill>
                <a:srgbClr val="385433"/>
              </a:solidFill>
              <a:effectLst/>
              <a:latin typeface="Rubik" pitchFamily="2" charset="-79"/>
              <a:cs typeface="Rubik" pitchFamily="2" charset="-79"/>
            </a:endParaRPr>
          </a:p>
        </p:txBody>
      </p:sp>
      <p:sp>
        <p:nvSpPr>
          <p:cNvPr id="9" name="Rechteck 8">
            <a:extLst>
              <a:ext uri="{FF2B5EF4-FFF2-40B4-BE49-F238E27FC236}">
                <a16:creationId xmlns:a16="http://schemas.microsoft.com/office/drawing/2014/main" id="{4DE813DC-508C-9643-AADF-91BF2DD7DC48}"/>
              </a:ext>
            </a:extLst>
          </p:cNvPr>
          <p:cNvSpPr/>
          <p:nvPr/>
        </p:nvSpPr>
        <p:spPr>
          <a:xfrm>
            <a:off x="6564087" y="865912"/>
            <a:ext cx="2648482" cy="369332"/>
          </a:xfrm>
          <a:prstGeom prst="rect">
            <a:avLst/>
          </a:prstGeom>
        </p:spPr>
        <p:txBody>
          <a:bodyPr wrap="none">
            <a:spAutoFit/>
          </a:bodyPr>
          <a:lstStyle/>
          <a:p>
            <a:r>
              <a:rPr lang="de-DE" dirty="0">
                <a:solidFill>
                  <a:srgbClr val="385433"/>
                </a:solidFill>
                <a:latin typeface="Rubik" pitchFamily="2" charset="-79"/>
                <a:cs typeface="Rubik" pitchFamily="2" charset="-79"/>
              </a:rPr>
              <a:t>Kopfschmerzen, Karies</a:t>
            </a:r>
            <a:endParaRPr lang="de-DE" dirty="0">
              <a:solidFill>
                <a:srgbClr val="385433"/>
              </a:solidFill>
              <a:effectLst/>
              <a:latin typeface="Rubik" pitchFamily="2" charset="-79"/>
              <a:cs typeface="Rubik" pitchFamily="2" charset="-79"/>
            </a:endParaRPr>
          </a:p>
        </p:txBody>
      </p:sp>
      <p:sp>
        <p:nvSpPr>
          <p:cNvPr id="10" name="Rechteck 9">
            <a:extLst>
              <a:ext uri="{FF2B5EF4-FFF2-40B4-BE49-F238E27FC236}">
                <a16:creationId xmlns:a16="http://schemas.microsoft.com/office/drawing/2014/main" id="{021A3CB1-F16C-904F-AFD8-A9592C8C9032}"/>
              </a:ext>
            </a:extLst>
          </p:cNvPr>
          <p:cNvSpPr/>
          <p:nvPr/>
        </p:nvSpPr>
        <p:spPr>
          <a:xfrm>
            <a:off x="7721615" y="1324017"/>
            <a:ext cx="1289135" cy="369332"/>
          </a:xfrm>
          <a:prstGeom prst="rect">
            <a:avLst/>
          </a:prstGeom>
        </p:spPr>
        <p:txBody>
          <a:bodyPr wrap="none">
            <a:spAutoFit/>
          </a:bodyPr>
          <a:lstStyle/>
          <a:p>
            <a:r>
              <a:rPr lang="de-DE" dirty="0">
                <a:solidFill>
                  <a:srgbClr val="385433"/>
                </a:solidFill>
                <a:latin typeface="Heebo" pitchFamily="2" charset="-79"/>
                <a:cs typeface="Heebo" pitchFamily="2" charset="-79"/>
              </a:rPr>
              <a:t>Gereiztheit</a:t>
            </a:r>
            <a:endParaRPr lang="de-DE" dirty="0">
              <a:solidFill>
                <a:srgbClr val="385433"/>
              </a:solidFill>
              <a:effectLst/>
              <a:latin typeface="Heebo" pitchFamily="2" charset="-79"/>
              <a:cs typeface="Heebo" pitchFamily="2" charset="-79"/>
            </a:endParaRPr>
          </a:p>
        </p:txBody>
      </p:sp>
      <p:sp>
        <p:nvSpPr>
          <p:cNvPr id="11" name="Rechteck 10">
            <a:extLst>
              <a:ext uri="{FF2B5EF4-FFF2-40B4-BE49-F238E27FC236}">
                <a16:creationId xmlns:a16="http://schemas.microsoft.com/office/drawing/2014/main" id="{F19311C3-FD18-CB4B-AE96-83F9D7A5F28C}"/>
              </a:ext>
            </a:extLst>
          </p:cNvPr>
          <p:cNvSpPr/>
          <p:nvPr/>
        </p:nvSpPr>
        <p:spPr>
          <a:xfrm>
            <a:off x="7019738" y="2106935"/>
            <a:ext cx="2984382" cy="646331"/>
          </a:xfrm>
          <a:prstGeom prst="rect">
            <a:avLst/>
          </a:prstGeom>
        </p:spPr>
        <p:txBody>
          <a:bodyPr wrap="square">
            <a:spAutoFit/>
          </a:bodyPr>
          <a:lstStyle/>
          <a:p>
            <a:r>
              <a:rPr lang="de-DE" dirty="0">
                <a:solidFill>
                  <a:srgbClr val="385433"/>
                </a:solidFill>
                <a:latin typeface="Rubik" pitchFamily="2" charset="-79"/>
                <a:cs typeface="Rubik" pitchFamily="2" charset="-79"/>
              </a:rPr>
              <a:t>Kreislaufprobleme‭,‬</a:t>
            </a:r>
          </a:p>
          <a:p>
            <a:r>
              <a:rPr lang="de-DE" dirty="0">
                <a:solidFill>
                  <a:srgbClr val="385433"/>
                </a:solidFill>
                <a:latin typeface="Rubik" pitchFamily="2" charset="-79"/>
                <a:cs typeface="Rubik" pitchFamily="2" charset="-79"/>
              </a:rPr>
              <a:t>Herzrhythmusstörungen</a:t>
            </a:r>
            <a:endParaRPr lang="de-DE" dirty="0">
              <a:solidFill>
                <a:srgbClr val="385433"/>
              </a:solidFill>
              <a:effectLst/>
              <a:latin typeface="Rubik" pitchFamily="2" charset="-79"/>
              <a:cs typeface="Rubik" pitchFamily="2" charset="-79"/>
            </a:endParaRPr>
          </a:p>
        </p:txBody>
      </p:sp>
      <p:sp>
        <p:nvSpPr>
          <p:cNvPr id="12" name="Rechteck 11">
            <a:extLst>
              <a:ext uri="{FF2B5EF4-FFF2-40B4-BE49-F238E27FC236}">
                <a16:creationId xmlns:a16="http://schemas.microsoft.com/office/drawing/2014/main" id="{E0C3F740-996E-5B49-8473-3780256CC590}"/>
              </a:ext>
            </a:extLst>
          </p:cNvPr>
          <p:cNvSpPr/>
          <p:nvPr/>
        </p:nvSpPr>
        <p:spPr>
          <a:xfrm>
            <a:off x="7988066" y="3059668"/>
            <a:ext cx="1822935" cy="369332"/>
          </a:xfrm>
          <a:prstGeom prst="rect">
            <a:avLst/>
          </a:prstGeom>
        </p:spPr>
        <p:txBody>
          <a:bodyPr wrap="none">
            <a:spAutoFit/>
          </a:bodyPr>
          <a:lstStyle/>
          <a:p>
            <a:r>
              <a:rPr lang="de-DE" dirty="0">
                <a:solidFill>
                  <a:srgbClr val="385433"/>
                </a:solidFill>
                <a:latin typeface="Rubik" pitchFamily="2" charset="-79"/>
                <a:cs typeface="Rubik" pitchFamily="2" charset="-79"/>
              </a:rPr>
              <a:t>Muskelkrämpfe</a:t>
            </a:r>
            <a:endParaRPr lang="de-DE" dirty="0">
              <a:solidFill>
                <a:srgbClr val="385433"/>
              </a:solidFill>
              <a:effectLst/>
              <a:latin typeface="Rubik" pitchFamily="2" charset="-79"/>
              <a:cs typeface="Rubik" pitchFamily="2" charset="-79"/>
            </a:endParaRPr>
          </a:p>
        </p:txBody>
      </p:sp>
      <p:sp>
        <p:nvSpPr>
          <p:cNvPr id="13" name="Rechteck 12">
            <a:extLst>
              <a:ext uri="{FF2B5EF4-FFF2-40B4-BE49-F238E27FC236}">
                <a16:creationId xmlns:a16="http://schemas.microsoft.com/office/drawing/2014/main" id="{E6F46D8D-E466-7B4C-82DF-402161FC2417}"/>
              </a:ext>
            </a:extLst>
          </p:cNvPr>
          <p:cNvSpPr/>
          <p:nvPr/>
        </p:nvSpPr>
        <p:spPr>
          <a:xfrm>
            <a:off x="7711296" y="3871267"/>
            <a:ext cx="2731838" cy="369332"/>
          </a:xfrm>
          <a:prstGeom prst="rect">
            <a:avLst/>
          </a:prstGeom>
        </p:spPr>
        <p:txBody>
          <a:bodyPr wrap="none">
            <a:spAutoFit/>
          </a:bodyPr>
          <a:lstStyle/>
          <a:p>
            <a:r>
              <a:rPr lang="de-DE" dirty="0">
                <a:solidFill>
                  <a:srgbClr val="385433"/>
                </a:solidFill>
                <a:latin typeface="Rubik" pitchFamily="2" charset="-79"/>
                <a:cs typeface="Rubik" pitchFamily="2" charset="-79"/>
              </a:rPr>
              <a:t>Bindegewebsschwäche</a:t>
            </a:r>
            <a:endParaRPr lang="de-DE" dirty="0">
              <a:solidFill>
                <a:srgbClr val="385433"/>
              </a:solidFill>
              <a:effectLst/>
              <a:latin typeface="Rubik" pitchFamily="2" charset="-79"/>
              <a:cs typeface="Rubik" pitchFamily="2" charset="-79"/>
            </a:endParaRPr>
          </a:p>
        </p:txBody>
      </p:sp>
      <p:sp>
        <p:nvSpPr>
          <p:cNvPr id="14" name="Rechteck 13">
            <a:extLst>
              <a:ext uri="{FF2B5EF4-FFF2-40B4-BE49-F238E27FC236}">
                <a16:creationId xmlns:a16="http://schemas.microsoft.com/office/drawing/2014/main" id="{A2F95AAC-8DE7-DB4E-AF6B-A57B1A6B346D}"/>
              </a:ext>
            </a:extLst>
          </p:cNvPr>
          <p:cNvSpPr/>
          <p:nvPr/>
        </p:nvSpPr>
        <p:spPr>
          <a:xfrm>
            <a:off x="7711296" y="4256427"/>
            <a:ext cx="3266468" cy="923330"/>
          </a:xfrm>
          <a:prstGeom prst="rect">
            <a:avLst/>
          </a:prstGeom>
        </p:spPr>
        <p:txBody>
          <a:bodyPr wrap="square">
            <a:spAutoFit/>
          </a:bodyPr>
          <a:lstStyle/>
          <a:p>
            <a:r>
              <a:rPr lang="de-DE" dirty="0">
                <a:solidFill>
                  <a:srgbClr val="385433"/>
                </a:solidFill>
                <a:latin typeface="Rubik" pitchFamily="2" charset="-79"/>
                <a:cs typeface="Rubik" pitchFamily="2" charset="-79"/>
              </a:rPr>
              <a:t>Cellulitis, Faltenbildung,‬</a:t>
            </a:r>
          </a:p>
          <a:p>
            <a:r>
              <a:rPr lang="de-DE" dirty="0">
                <a:solidFill>
                  <a:srgbClr val="385433"/>
                </a:solidFill>
                <a:latin typeface="Rubik" pitchFamily="2" charset="-79"/>
                <a:cs typeface="Rubik" pitchFamily="2" charset="-79"/>
              </a:rPr>
              <a:t>Schwangerschaftsstreifen, </a:t>
            </a:r>
          </a:p>
          <a:p>
            <a:r>
              <a:rPr lang="de-DE" dirty="0">
                <a:solidFill>
                  <a:srgbClr val="385433"/>
                </a:solidFill>
                <a:latin typeface="Rubik" pitchFamily="2" charset="-79"/>
                <a:cs typeface="Rubik" pitchFamily="2" charset="-79"/>
              </a:rPr>
              <a:t>Krampfadern</a:t>
            </a:r>
            <a:endParaRPr lang="de-DE" dirty="0">
              <a:solidFill>
                <a:srgbClr val="385433"/>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1EDEC832-1421-8041-9A7C-479AE040C4AE}"/>
              </a:ext>
            </a:extLst>
          </p:cNvPr>
          <p:cNvSpPr/>
          <p:nvPr/>
        </p:nvSpPr>
        <p:spPr>
          <a:xfrm>
            <a:off x="6476520" y="5237635"/>
            <a:ext cx="3841732" cy="646331"/>
          </a:xfrm>
          <a:prstGeom prst="rect">
            <a:avLst/>
          </a:prstGeom>
        </p:spPr>
        <p:txBody>
          <a:bodyPr wrap="square">
            <a:spAutoFit/>
          </a:bodyPr>
          <a:lstStyle/>
          <a:p>
            <a:r>
              <a:rPr lang="de-DE" dirty="0">
                <a:solidFill>
                  <a:srgbClr val="385433"/>
                </a:solidFill>
                <a:latin typeface="Rubik" pitchFamily="2" charset="-79"/>
                <a:cs typeface="Rubik" pitchFamily="2" charset="-79"/>
              </a:rPr>
              <a:t>Gelenk- und Gliederschmerzen,‬</a:t>
            </a:r>
          </a:p>
          <a:p>
            <a:r>
              <a:rPr lang="de-DE" dirty="0">
                <a:solidFill>
                  <a:srgbClr val="385433"/>
                </a:solidFill>
                <a:latin typeface="Rubik" pitchFamily="2" charset="-79"/>
                <a:cs typeface="Rubik" pitchFamily="2" charset="-79"/>
              </a:rPr>
              <a:t>Verspannung</a:t>
            </a:r>
            <a:endParaRPr lang="de-DE" dirty="0">
              <a:solidFill>
                <a:srgbClr val="385433"/>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0C27954B-B50D-A54D-A63D-B96BA667E9A0}"/>
              </a:ext>
            </a:extLst>
          </p:cNvPr>
          <p:cNvSpPr/>
          <p:nvPr/>
        </p:nvSpPr>
        <p:spPr>
          <a:xfrm>
            <a:off x="3022787" y="1235244"/>
            <a:ext cx="1981633" cy="369332"/>
          </a:xfrm>
          <a:prstGeom prst="rect">
            <a:avLst/>
          </a:prstGeom>
        </p:spPr>
        <p:txBody>
          <a:bodyPr wrap="none">
            <a:spAutoFit/>
          </a:bodyPr>
          <a:lstStyle/>
          <a:p>
            <a:r>
              <a:rPr lang="de-DE" dirty="0">
                <a:solidFill>
                  <a:srgbClr val="385433"/>
                </a:solidFill>
                <a:latin typeface="Rubik" pitchFamily="2" charset="-79"/>
                <a:cs typeface="Rubik" pitchFamily="2" charset="-79"/>
              </a:rPr>
              <a:t>Schlafstörungen</a:t>
            </a:r>
            <a:endParaRPr lang="de-DE" dirty="0">
              <a:solidFill>
                <a:srgbClr val="385433"/>
              </a:solidFill>
              <a:effectLst/>
              <a:latin typeface="Rubik" pitchFamily="2" charset="-79"/>
              <a:cs typeface="Rubik" pitchFamily="2" charset="-79"/>
            </a:endParaRPr>
          </a:p>
        </p:txBody>
      </p:sp>
      <p:sp>
        <p:nvSpPr>
          <p:cNvPr id="26" name="Rechteck 25">
            <a:extLst>
              <a:ext uri="{FF2B5EF4-FFF2-40B4-BE49-F238E27FC236}">
                <a16:creationId xmlns:a16="http://schemas.microsoft.com/office/drawing/2014/main" id="{EF6D3A8C-A097-344E-A345-2E356128A57F}"/>
              </a:ext>
            </a:extLst>
          </p:cNvPr>
          <p:cNvSpPr/>
          <p:nvPr/>
        </p:nvSpPr>
        <p:spPr>
          <a:xfrm>
            <a:off x="3513522" y="1864975"/>
            <a:ext cx="2404255" cy="646331"/>
          </a:xfrm>
          <a:prstGeom prst="rect">
            <a:avLst/>
          </a:prstGeom>
        </p:spPr>
        <p:txBody>
          <a:bodyPr wrap="square">
            <a:spAutoFit/>
          </a:bodyPr>
          <a:lstStyle/>
          <a:p>
            <a:r>
              <a:rPr lang="de-DE" dirty="0">
                <a:solidFill>
                  <a:srgbClr val="385433"/>
                </a:solidFill>
                <a:latin typeface="Rubik" pitchFamily="2" charset="-79"/>
                <a:cs typeface="Rubik" pitchFamily="2" charset="-79"/>
              </a:rPr>
              <a:t>Abgeschlagenheit,‬</a:t>
            </a:r>
          </a:p>
          <a:p>
            <a:r>
              <a:rPr lang="de-DE" dirty="0">
                <a:solidFill>
                  <a:srgbClr val="385433"/>
                </a:solidFill>
                <a:latin typeface="Rubik" pitchFamily="2" charset="-79"/>
                <a:cs typeface="Rubik" pitchFamily="2" charset="-79"/>
              </a:rPr>
              <a:t>Müdigkeit</a:t>
            </a:r>
            <a:endParaRPr lang="de-DE" dirty="0">
              <a:solidFill>
                <a:srgbClr val="385433"/>
              </a:solidFill>
              <a:effectLst/>
              <a:latin typeface="Rubik" pitchFamily="2" charset="-79"/>
              <a:cs typeface="Rubik" pitchFamily="2" charset="-79"/>
            </a:endParaRPr>
          </a:p>
        </p:txBody>
      </p:sp>
      <p:sp>
        <p:nvSpPr>
          <p:cNvPr id="27" name="Rechteck 26">
            <a:extLst>
              <a:ext uri="{FF2B5EF4-FFF2-40B4-BE49-F238E27FC236}">
                <a16:creationId xmlns:a16="http://schemas.microsoft.com/office/drawing/2014/main" id="{0A7C7EBF-3851-EC42-99AF-CA3665C75AA6}"/>
              </a:ext>
            </a:extLst>
          </p:cNvPr>
          <p:cNvSpPr/>
          <p:nvPr/>
        </p:nvSpPr>
        <p:spPr>
          <a:xfrm>
            <a:off x="2964790" y="2804994"/>
            <a:ext cx="2241319" cy="369332"/>
          </a:xfrm>
          <a:prstGeom prst="rect">
            <a:avLst/>
          </a:prstGeom>
        </p:spPr>
        <p:txBody>
          <a:bodyPr wrap="none">
            <a:spAutoFit/>
          </a:bodyPr>
          <a:lstStyle/>
          <a:p>
            <a:r>
              <a:rPr lang="de-DE" dirty="0">
                <a:solidFill>
                  <a:srgbClr val="385433"/>
                </a:solidFill>
                <a:latin typeface="Rubik" pitchFamily="2" charset="-79"/>
                <a:cs typeface="Rubik" pitchFamily="2" charset="-79"/>
              </a:rPr>
              <a:t>Erhöhter Blutdruck</a:t>
            </a:r>
            <a:endParaRPr lang="de-DE" dirty="0">
              <a:solidFill>
                <a:srgbClr val="385433"/>
              </a:solidFill>
              <a:effectLst/>
              <a:latin typeface="Rubik" pitchFamily="2" charset="-79"/>
              <a:cs typeface="Rubik" pitchFamily="2" charset="-79"/>
            </a:endParaRPr>
          </a:p>
        </p:txBody>
      </p:sp>
      <p:sp>
        <p:nvSpPr>
          <p:cNvPr id="28" name="Rechteck 27">
            <a:extLst>
              <a:ext uri="{FF2B5EF4-FFF2-40B4-BE49-F238E27FC236}">
                <a16:creationId xmlns:a16="http://schemas.microsoft.com/office/drawing/2014/main" id="{257218A7-B7F0-F944-8A9C-6B5C18D0CAC4}"/>
              </a:ext>
            </a:extLst>
          </p:cNvPr>
          <p:cNvSpPr/>
          <p:nvPr/>
        </p:nvSpPr>
        <p:spPr>
          <a:xfrm>
            <a:off x="3483524" y="3325942"/>
            <a:ext cx="2363147" cy="369332"/>
          </a:xfrm>
          <a:prstGeom prst="rect">
            <a:avLst/>
          </a:prstGeom>
        </p:spPr>
        <p:txBody>
          <a:bodyPr wrap="none">
            <a:spAutoFit/>
          </a:bodyPr>
          <a:lstStyle/>
          <a:p>
            <a:r>
              <a:rPr lang="de-DE" dirty="0">
                <a:solidFill>
                  <a:srgbClr val="385433"/>
                </a:solidFill>
                <a:latin typeface="Rubik" pitchFamily="2" charset="-79"/>
                <a:cs typeface="Rubik" pitchFamily="2" charset="-79"/>
              </a:rPr>
              <a:t>Magenbeschwerden</a:t>
            </a:r>
            <a:endParaRPr lang="de-DE" dirty="0">
              <a:solidFill>
                <a:srgbClr val="385433"/>
              </a:solidFill>
              <a:effectLst/>
              <a:latin typeface="Rubik" pitchFamily="2" charset="-79"/>
              <a:cs typeface="Rubik" pitchFamily="2" charset="-79"/>
            </a:endParaRPr>
          </a:p>
        </p:txBody>
      </p:sp>
      <p:sp>
        <p:nvSpPr>
          <p:cNvPr id="29" name="Rechteck 28">
            <a:extLst>
              <a:ext uri="{FF2B5EF4-FFF2-40B4-BE49-F238E27FC236}">
                <a16:creationId xmlns:a16="http://schemas.microsoft.com/office/drawing/2014/main" id="{93B38689-1A51-5C4E-A1A4-BD4F601DFBB4}"/>
              </a:ext>
            </a:extLst>
          </p:cNvPr>
          <p:cNvSpPr/>
          <p:nvPr/>
        </p:nvSpPr>
        <p:spPr>
          <a:xfrm>
            <a:off x="1755316" y="3817175"/>
            <a:ext cx="1723549" cy="369332"/>
          </a:xfrm>
          <a:prstGeom prst="rect">
            <a:avLst/>
          </a:prstGeom>
        </p:spPr>
        <p:txBody>
          <a:bodyPr wrap="none">
            <a:spAutoFit/>
          </a:bodyPr>
          <a:lstStyle/>
          <a:p>
            <a:r>
              <a:rPr lang="de-DE" dirty="0">
                <a:solidFill>
                  <a:srgbClr val="385433"/>
                </a:solidFill>
                <a:latin typeface="Rubik" pitchFamily="2" charset="-79"/>
                <a:cs typeface="Rubik" pitchFamily="2" charset="-79"/>
              </a:rPr>
              <a:t>Hautprobleme</a:t>
            </a:r>
            <a:endParaRPr lang="de-DE" dirty="0">
              <a:solidFill>
                <a:srgbClr val="385433"/>
              </a:solidFill>
              <a:effectLst/>
              <a:latin typeface="Rubik" pitchFamily="2" charset="-79"/>
              <a:cs typeface="Rubik" pitchFamily="2" charset="-79"/>
            </a:endParaRPr>
          </a:p>
        </p:txBody>
      </p:sp>
      <p:sp>
        <p:nvSpPr>
          <p:cNvPr id="30" name="Rechteck 29">
            <a:extLst>
              <a:ext uri="{FF2B5EF4-FFF2-40B4-BE49-F238E27FC236}">
                <a16:creationId xmlns:a16="http://schemas.microsoft.com/office/drawing/2014/main" id="{C6155659-F924-4644-9EF7-99449FF82767}"/>
              </a:ext>
            </a:extLst>
          </p:cNvPr>
          <p:cNvSpPr/>
          <p:nvPr/>
        </p:nvSpPr>
        <p:spPr>
          <a:xfrm>
            <a:off x="1717906" y="4217570"/>
            <a:ext cx="3356908" cy="646331"/>
          </a:xfrm>
          <a:prstGeom prst="rect">
            <a:avLst/>
          </a:prstGeom>
        </p:spPr>
        <p:txBody>
          <a:bodyPr wrap="square">
            <a:spAutoFit/>
          </a:bodyPr>
          <a:lstStyle/>
          <a:p>
            <a:r>
              <a:rPr lang="de-DE" dirty="0">
                <a:solidFill>
                  <a:srgbClr val="385433"/>
                </a:solidFill>
                <a:latin typeface="Rubik" pitchFamily="2" charset="-79"/>
                <a:cs typeface="Rubik" pitchFamily="2" charset="-79"/>
              </a:rPr>
              <a:t>(Ekzeme, Neurodermitis, </a:t>
            </a:r>
          </a:p>
          <a:p>
            <a:r>
              <a:rPr lang="de-DE" dirty="0">
                <a:solidFill>
                  <a:srgbClr val="385433"/>
                </a:solidFill>
                <a:latin typeface="Rubik" pitchFamily="2" charset="-79"/>
                <a:cs typeface="Rubik" pitchFamily="2" charset="-79"/>
              </a:rPr>
              <a:t>Akne, Pilzerkrankungen)</a:t>
            </a:r>
            <a:r>
              <a:rPr lang="de-DE" dirty="0">
                <a:solidFill>
                  <a:srgbClr val="385433"/>
                </a:solidFill>
                <a:latin typeface="Heebo" pitchFamily="2" charset="-79"/>
                <a:cs typeface="Heebo" pitchFamily="2" charset="-79"/>
              </a:rPr>
              <a:t>‬</a:t>
            </a:r>
            <a:endParaRPr lang="de-DE" dirty="0">
              <a:solidFill>
                <a:srgbClr val="385433"/>
              </a:solidFill>
              <a:effectLst/>
              <a:latin typeface="Heebo" pitchFamily="2" charset="-79"/>
              <a:cs typeface="Heebo" pitchFamily="2" charset="-79"/>
            </a:endParaRPr>
          </a:p>
        </p:txBody>
      </p:sp>
      <p:sp>
        <p:nvSpPr>
          <p:cNvPr id="31" name="Rechteck 30">
            <a:extLst>
              <a:ext uri="{FF2B5EF4-FFF2-40B4-BE49-F238E27FC236}">
                <a16:creationId xmlns:a16="http://schemas.microsoft.com/office/drawing/2014/main" id="{1C00A448-A556-6440-A606-9162BD954B47}"/>
              </a:ext>
            </a:extLst>
          </p:cNvPr>
          <p:cNvSpPr/>
          <p:nvPr/>
        </p:nvSpPr>
        <p:spPr>
          <a:xfrm>
            <a:off x="3466115" y="4922585"/>
            <a:ext cx="2233304" cy="369332"/>
          </a:xfrm>
          <a:prstGeom prst="rect">
            <a:avLst/>
          </a:prstGeom>
        </p:spPr>
        <p:txBody>
          <a:bodyPr wrap="none">
            <a:spAutoFit/>
          </a:bodyPr>
          <a:lstStyle/>
          <a:p>
            <a:r>
              <a:rPr lang="de-DE" dirty="0">
                <a:solidFill>
                  <a:srgbClr val="385433"/>
                </a:solidFill>
                <a:latin typeface="Rubik" pitchFamily="2" charset="-79"/>
                <a:cs typeface="Rubik" pitchFamily="2" charset="-79"/>
              </a:rPr>
              <a:t>Osteoporose, Gicht</a:t>
            </a:r>
            <a:endParaRPr lang="de-DE" dirty="0">
              <a:solidFill>
                <a:srgbClr val="385433"/>
              </a:solidFill>
              <a:effectLst/>
              <a:latin typeface="Rubik" pitchFamily="2" charset="-79"/>
              <a:cs typeface="Rubik" pitchFamily="2" charset="-79"/>
            </a:endParaRPr>
          </a:p>
        </p:txBody>
      </p:sp>
      <p:sp>
        <p:nvSpPr>
          <p:cNvPr id="32" name="Rechteck 31">
            <a:extLst>
              <a:ext uri="{FF2B5EF4-FFF2-40B4-BE49-F238E27FC236}">
                <a16:creationId xmlns:a16="http://schemas.microsoft.com/office/drawing/2014/main" id="{24368323-F136-4340-97E2-C0BD9AA0F7B4}"/>
              </a:ext>
            </a:extLst>
          </p:cNvPr>
          <p:cNvSpPr/>
          <p:nvPr/>
        </p:nvSpPr>
        <p:spPr>
          <a:xfrm>
            <a:off x="1305508" y="5360439"/>
            <a:ext cx="3860352" cy="369332"/>
          </a:xfrm>
          <a:prstGeom prst="rect">
            <a:avLst/>
          </a:prstGeom>
        </p:spPr>
        <p:txBody>
          <a:bodyPr wrap="none">
            <a:spAutoFit/>
          </a:bodyPr>
          <a:lstStyle/>
          <a:p>
            <a:r>
              <a:rPr lang="de-DE" dirty="0">
                <a:solidFill>
                  <a:srgbClr val="385433"/>
                </a:solidFill>
                <a:latin typeface="Rubik" pitchFamily="2" charset="-79"/>
                <a:cs typeface="Rubik" pitchFamily="2" charset="-79"/>
              </a:rPr>
              <a:t>Erhöhte Entzündungsbereitschaft</a:t>
            </a:r>
            <a:endParaRPr lang="de-DE" dirty="0">
              <a:solidFill>
                <a:srgbClr val="385433"/>
              </a:solidFill>
              <a:effectLst/>
              <a:latin typeface="Rubik" pitchFamily="2" charset="-79"/>
              <a:cs typeface="Rubik" pitchFamily="2" charset="-79"/>
            </a:endParaRPr>
          </a:p>
        </p:txBody>
      </p:sp>
      <p:sp>
        <p:nvSpPr>
          <p:cNvPr id="33" name="Rechteck 32">
            <a:extLst>
              <a:ext uri="{FF2B5EF4-FFF2-40B4-BE49-F238E27FC236}">
                <a16:creationId xmlns:a16="http://schemas.microsoft.com/office/drawing/2014/main" id="{BBB86D3F-FB8B-1D47-810D-9D7D564A05D9}"/>
              </a:ext>
            </a:extLst>
          </p:cNvPr>
          <p:cNvSpPr/>
          <p:nvPr/>
        </p:nvSpPr>
        <p:spPr>
          <a:xfrm>
            <a:off x="2368885" y="5906797"/>
            <a:ext cx="3231975" cy="369332"/>
          </a:xfrm>
          <a:prstGeom prst="rect">
            <a:avLst/>
          </a:prstGeom>
        </p:spPr>
        <p:txBody>
          <a:bodyPr wrap="none">
            <a:spAutoFit/>
          </a:bodyPr>
          <a:lstStyle/>
          <a:p>
            <a:r>
              <a:rPr lang="de-DE" dirty="0">
                <a:solidFill>
                  <a:srgbClr val="385433"/>
                </a:solidFill>
                <a:latin typeface="Rubik" pitchFamily="2" charset="-79"/>
                <a:cs typeface="Rubik" pitchFamily="2" charset="-79"/>
              </a:rPr>
              <a:t>Erhöhte Allergiebereitschaft</a:t>
            </a:r>
            <a:endParaRPr lang="de-DE" dirty="0">
              <a:solidFill>
                <a:srgbClr val="385433"/>
              </a:solidFill>
              <a:effectLst/>
              <a:latin typeface="Rubik" pitchFamily="2" charset="-79"/>
              <a:cs typeface="Rubik" pitchFamily="2" charset="-79"/>
            </a:endParaRPr>
          </a:p>
        </p:txBody>
      </p:sp>
      <p:cxnSp>
        <p:nvCxnSpPr>
          <p:cNvPr id="37" name="Gerade Verbindung 36">
            <a:extLst>
              <a:ext uri="{FF2B5EF4-FFF2-40B4-BE49-F238E27FC236}">
                <a16:creationId xmlns:a16="http://schemas.microsoft.com/office/drawing/2014/main" id="{CB17EF70-7F7E-0B45-94A9-5411D87B7FAF}"/>
              </a:ext>
            </a:extLst>
          </p:cNvPr>
          <p:cNvCxnSpPr>
            <a:cxnSpLocks/>
          </p:cNvCxnSpPr>
          <p:nvPr/>
        </p:nvCxnSpPr>
        <p:spPr>
          <a:xfrm>
            <a:off x="1819711" y="4170774"/>
            <a:ext cx="3812368" cy="0"/>
          </a:xfrm>
          <a:prstGeom prst="line">
            <a:avLst/>
          </a:prstGeom>
          <a:ln w="19050">
            <a:solidFill>
              <a:srgbClr val="817C99">
                <a:alpha val="52549"/>
              </a:srgbClr>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A08385BC-9159-0947-8C05-747EE782FE61}"/>
              </a:ext>
            </a:extLst>
          </p:cNvPr>
          <p:cNvCxnSpPr>
            <a:cxnSpLocks/>
          </p:cNvCxnSpPr>
          <p:nvPr/>
        </p:nvCxnSpPr>
        <p:spPr>
          <a:xfrm>
            <a:off x="6415711" y="1619885"/>
            <a:ext cx="2500480" cy="0"/>
          </a:xfrm>
          <a:prstGeom prst="line">
            <a:avLst/>
          </a:prstGeom>
          <a:ln w="19050">
            <a:solidFill>
              <a:srgbClr val="817C99">
                <a:alpha val="52549"/>
              </a:srgbClr>
            </a:solidFill>
          </a:ln>
        </p:spPr>
        <p:style>
          <a:lnRef idx="1">
            <a:schemeClr val="accent1"/>
          </a:lnRef>
          <a:fillRef idx="0">
            <a:schemeClr val="accent1"/>
          </a:fillRef>
          <a:effectRef idx="0">
            <a:schemeClr val="accent1"/>
          </a:effectRef>
          <a:fontRef idx="minor">
            <a:schemeClr val="tx1"/>
          </a:fontRef>
        </p:style>
      </p:cxnSp>
      <p:cxnSp>
        <p:nvCxnSpPr>
          <p:cNvPr id="40" name="Gerade Verbindung 39">
            <a:extLst>
              <a:ext uri="{FF2B5EF4-FFF2-40B4-BE49-F238E27FC236}">
                <a16:creationId xmlns:a16="http://schemas.microsoft.com/office/drawing/2014/main" id="{FEC46D6F-844F-1845-AA56-B87EB5A5FFF3}"/>
              </a:ext>
            </a:extLst>
          </p:cNvPr>
          <p:cNvCxnSpPr>
            <a:cxnSpLocks/>
          </p:cNvCxnSpPr>
          <p:nvPr/>
        </p:nvCxnSpPr>
        <p:spPr>
          <a:xfrm>
            <a:off x="7019738" y="3371412"/>
            <a:ext cx="2656307" cy="0"/>
          </a:xfrm>
          <a:prstGeom prst="line">
            <a:avLst/>
          </a:prstGeom>
          <a:ln w="19050">
            <a:solidFill>
              <a:srgbClr val="817C99">
                <a:alpha val="52549"/>
              </a:srgbClr>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0E6A5F08-690A-C143-B200-1E3FA57A5191}"/>
              </a:ext>
            </a:extLst>
          </p:cNvPr>
          <p:cNvCxnSpPr>
            <a:cxnSpLocks/>
          </p:cNvCxnSpPr>
          <p:nvPr/>
        </p:nvCxnSpPr>
        <p:spPr>
          <a:xfrm>
            <a:off x="6620493" y="4221418"/>
            <a:ext cx="3554389" cy="0"/>
          </a:xfrm>
          <a:prstGeom prst="line">
            <a:avLst/>
          </a:prstGeom>
          <a:ln w="19050">
            <a:solidFill>
              <a:srgbClr val="817C99">
                <a:alpha val="52549"/>
              </a:srgbClr>
            </a:solidFill>
          </a:ln>
        </p:spPr>
        <p:style>
          <a:lnRef idx="1">
            <a:schemeClr val="accent1"/>
          </a:lnRef>
          <a:fillRef idx="0">
            <a:schemeClr val="accent1"/>
          </a:fillRef>
          <a:effectRef idx="0">
            <a:schemeClr val="accent1"/>
          </a:effectRef>
          <a:fontRef idx="minor">
            <a:schemeClr val="tx1"/>
          </a:fontRef>
        </p:style>
      </p:cxnSp>
      <p:cxnSp>
        <p:nvCxnSpPr>
          <p:cNvPr id="44" name="Gerade Verbindung 43">
            <a:extLst>
              <a:ext uri="{FF2B5EF4-FFF2-40B4-BE49-F238E27FC236}">
                <a16:creationId xmlns:a16="http://schemas.microsoft.com/office/drawing/2014/main" id="{C3AA4BF2-1C54-4F44-B1DF-D1FA16311F0E}"/>
              </a:ext>
            </a:extLst>
          </p:cNvPr>
          <p:cNvCxnSpPr>
            <a:cxnSpLocks/>
          </p:cNvCxnSpPr>
          <p:nvPr/>
        </p:nvCxnSpPr>
        <p:spPr>
          <a:xfrm>
            <a:off x="1416676" y="5702488"/>
            <a:ext cx="4340752" cy="0"/>
          </a:xfrm>
          <a:prstGeom prst="line">
            <a:avLst/>
          </a:prstGeom>
          <a:ln w="19050">
            <a:solidFill>
              <a:srgbClr val="817C99">
                <a:alpha val="52549"/>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93792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56478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353421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Übersäuerung: Ursache für</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2"/>
          <a:stretch>
            <a:fillRect/>
          </a:stretch>
        </p:blipFill>
        <p:spPr>
          <a:xfrm>
            <a:off x="5115317" y="850004"/>
            <a:ext cx="1961366" cy="5435787"/>
          </a:xfrm>
          <a:prstGeom prst="rect">
            <a:avLst/>
          </a:prstGeom>
        </p:spPr>
      </p:pic>
      <p:sp>
        <p:nvSpPr>
          <p:cNvPr id="5" name="Oval 4">
            <a:extLst>
              <a:ext uri="{FF2B5EF4-FFF2-40B4-BE49-F238E27FC236}">
                <a16:creationId xmlns:a16="http://schemas.microsoft.com/office/drawing/2014/main" id="{A1C607DE-96A1-9C4B-99DE-9B84D31D7750}"/>
              </a:ext>
            </a:extLst>
          </p:cNvPr>
          <p:cNvSpPr/>
          <p:nvPr/>
        </p:nvSpPr>
        <p:spPr>
          <a:xfrm>
            <a:off x="5883241" y="75763"/>
            <a:ext cx="1193442" cy="119344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80A1D5B7-A1A5-5041-9981-CC85D8DA3FBF}"/>
              </a:ext>
            </a:extLst>
          </p:cNvPr>
          <p:cNvSpPr/>
          <p:nvPr/>
        </p:nvSpPr>
        <p:spPr>
          <a:xfrm>
            <a:off x="5960515" y="892596"/>
            <a:ext cx="557463" cy="557463"/>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C9110AA4-1BA8-674D-A99F-5F32CD2FA45B}"/>
              </a:ext>
            </a:extLst>
          </p:cNvPr>
          <p:cNvSpPr/>
          <p:nvPr/>
        </p:nvSpPr>
        <p:spPr>
          <a:xfrm>
            <a:off x="6043969" y="1799706"/>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D2817E41-1BD3-2045-BB9B-FBF8697CDAC5}"/>
              </a:ext>
            </a:extLst>
          </p:cNvPr>
          <p:cNvSpPr/>
          <p:nvPr/>
        </p:nvSpPr>
        <p:spPr>
          <a:xfrm>
            <a:off x="4697031" y="2435577"/>
            <a:ext cx="2036753" cy="203675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4ED7871C-61E7-4B4D-A9A9-0AC51B246DA8}"/>
              </a:ext>
            </a:extLst>
          </p:cNvPr>
          <p:cNvSpPr/>
          <p:nvPr/>
        </p:nvSpPr>
        <p:spPr>
          <a:xfrm>
            <a:off x="5284830" y="1869635"/>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9A0FB64D-20BF-4E48-A801-91CFB6081C92}"/>
              </a:ext>
            </a:extLst>
          </p:cNvPr>
          <p:cNvSpPr/>
          <p:nvPr/>
        </p:nvSpPr>
        <p:spPr>
          <a:xfrm>
            <a:off x="5452255" y="4870413"/>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E8AE9B00-D5A9-EE4F-BFE8-BE66EF42AB05}"/>
              </a:ext>
            </a:extLst>
          </p:cNvPr>
          <p:cNvSpPr/>
          <p:nvPr/>
        </p:nvSpPr>
        <p:spPr>
          <a:xfrm>
            <a:off x="6063188" y="4563671"/>
            <a:ext cx="972992" cy="97299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6C0F2B58-DEC5-9841-B7EA-E06CB4BD89D9}"/>
              </a:ext>
            </a:extLst>
          </p:cNvPr>
          <p:cNvSpPr/>
          <p:nvPr/>
        </p:nvSpPr>
        <p:spPr>
          <a:xfrm>
            <a:off x="4892210" y="5849366"/>
            <a:ext cx="574576" cy="574576"/>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a:extLst>
              <a:ext uri="{FF2B5EF4-FFF2-40B4-BE49-F238E27FC236}">
                <a16:creationId xmlns:a16="http://schemas.microsoft.com/office/drawing/2014/main" id="{1C00A448-A556-6440-A606-9162BD954B47}"/>
              </a:ext>
            </a:extLst>
          </p:cNvPr>
          <p:cNvSpPr/>
          <p:nvPr/>
        </p:nvSpPr>
        <p:spPr>
          <a:xfrm>
            <a:off x="4168779" y="4924972"/>
            <a:ext cx="1074333" cy="523220"/>
          </a:xfrm>
          <a:prstGeom prst="rect">
            <a:avLst/>
          </a:prstGeom>
        </p:spPr>
        <p:txBody>
          <a:bodyPr wrap="none">
            <a:spAutoFit/>
          </a:bodyPr>
          <a:lstStyle/>
          <a:p>
            <a:r>
              <a:rPr lang="de-DE" sz="2800" dirty="0">
                <a:solidFill>
                  <a:srgbClr val="385433"/>
                </a:solidFill>
                <a:latin typeface="Rubik" pitchFamily="2" charset="-79"/>
                <a:cs typeface="Rubik" pitchFamily="2" charset="-79"/>
              </a:rPr>
              <a:t>Gicht</a:t>
            </a:r>
            <a:endParaRPr lang="de-DE" sz="2800" dirty="0">
              <a:solidFill>
                <a:srgbClr val="385433"/>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DE47D5A5-0132-B043-979E-D32C75D80D1B}"/>
              </a:ext>
            </a:extLst>
          </p:cNvPr>
          <p:cNvSpPr/>
          <p:nvPr/>
        </p:nvSpPr>
        <p:spPr>
          <a:xfrm>
            <a:off x="2386335" y="5332602"/>
            <a:ext cx="3135795" cy="369332"/>
          </a:xfrm>
          <a:prstGeom prst="rect">
            <a:avLst/>
          </a:prstGeom>
        </p:spPr>
        <p:txBody>
          <a:bodyPr wrap="none">
            <a:spAutoFit/>
          </a:bodyPr>
          <a:lstStyle/>
          <a:p>
            <a:r>
              <a:rPr lang="de-DE" dirty="0">
                <a:solidFill>
                  <a:srgbClr val="385433"/>
                </a:solidFill>
                <a:latin typeface="Rubik" pitchFamily="2" charset="-79"/>
                <a:cs typeface="Rubik" pitchFamily="2" charset="-79"/>
              </a:rPr>
              <a:t>durch starke Übersäuerung</a:t>
            </a:r>
            <a:endParaRPr lang="de-DE" dirty="0">
              <a:solidFill>
                <a:srgbClr val="385433"/>
              </a:solidFill>
              <a:effectLst/>
              <a:latin typeface="Rubik" pitchFamily="2" charset="-79"/>
              <a:cs typeface="Rubik" pitchFamily="2" charset="-79"/>
            </a:endParaRPr>
          </a:p>
        </p:txBody>
      </p:sp>
      <p:pic>
        <p:nvPicPr>
          <p:cNvPr id="38" name="Grafik 37">
            <a:extLst>
              <a:ext uri="{FF2B5EF4-FFF2-40B4-BE49-F238E27FC236}">
                <a16:creationId xmlns:a16="http://schemas.microsoft.com/office/drawing/2014/main" id="{6BBF38B3-F529-6A40-88C9-E702D3F2F35A}"/>
              </a:ext>
            </a:extLst>
          </p:cNvPr>
          <p:cNvPicPr>
            <a:picLocks noChangeAspect="1"/>
          </p:cNvPicPr>
          <p:nvPr/>
        </p:nvPicPr>
        <p:blipFill>
          <a:blip r:embed="rId3"/>
          <a:stretch>
            <a:fillRect/>
          </a:stretch>
        </p:blipFill>
        <p:spPr>
          <a:xfrm>
            <a:off x="8023221" y="2285614"/>
            <a:ext cx="266700" cy="266700"/>
          </a:xfrm>
          <a:prstGeom prst="rect">
            <a:avLst/>
          </a:prstGeom>
        </p:spPr>
      </p:pic>
      <p:sp>
        <p:nvSpPr>
          <p:cNvPr id="41" name="Rechteck 40">
            <a:extLst>
              <a:ext uri="{FF2B5EF4-FFF2-40B4-BE49-F238E27FC236}">
                <a16:creationId xmlns:a16="http://schemas.microsoft.com/office/drawing/2014/main" id="{F70A3E2F-A687-D14C-A0C6-5F4E190DA88B}"/>
              </a:ext>
            </a:extLst>
          </p:cNvPr>
          <p:cNvSpPr/>
          <p:nvPr/>
        </p:nvSpPr>
        <p:spPr>
          <a:xfrm>
            <a:off x="8289920" y="2285614"/>
            <a:ext cx="3568777" cy="1015663"/>
          </a:xfrm>
          <a:prstGeom prst="rect">
            <a:avLst/>
          </a:prstGeom>
        </p:spPr>
        <p:txBody>
          <a:bodyPr wrap="square">
            <a:spAutoFit/>
          </a:bodyPr>
          <a:lstStyle/>
          <a:p>
            <a:r>
              <a:rPr lang="de-DE" sz="1200" dirty="0">
                <a:solidFill>
                  <a:srgbClr val="828F80"/>
                </a:solidFill>
                <a:latin typeface="Rubik" pitchFamily="2" charset="-79"/>
                <a:cs typeface="Rubik" pitchFamily="2" charset="-79"/>
              </a:rPr>
              <a:t>Bei Gicht werden die durch eine starke Übersäuerung entstandenen Harnsäurekristalle in den Gelenken abgelagert, kristallisieren dort und führen zu extremen Gelenkschmerzen, bis hin zur Unbeweglichkeit der Gelenke. </a:t>
            </a:r>
          </a:p>
        </p:txBody>
      </p:sp>
      <p:pic>
        <p:nvPicPr>
          <p:cNvPr id="43" name="Picture 2" descr="http://www.mehrke.de/bilder/gicht-2.png">
            <a:extLst>
              <a:ext uri="{FF2B5EF4-FFF2-40B4-BE49-F238E27FC236}">
                <a16:creationId xmlns:a16="http://schemas.microsoft.com/office/drawing/2014/main" id="{A050E91E-675D-8C4E-B8BA-632642660A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1658212"/>
            <a:ext cx="2207449" cy="189311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www.vsao-journal.ch/files/content/2012-03/PX18_2_01.jpg">
            <a:extLst>
              <a:ext uri="{FF2B5EF4-FFF2-40B4-BE49-F238E27FC236}">
                <a16:creationId xmlns:a16="http://schemas.microsoft.com/office/drawing/2014/main" id="{656A8738-DBD9-AA46-9EE5-7B9B05305A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5034" y="3799538"/>
            <a:ext cx="1961367" cy="1314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76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p:tgtEl>
                                          <p:spTgt spid="43"/>
                                        </p:tgtEl>
                                        <p:attrNameLst>
                                          <p:attrName>ppt_y</p:attrName>
                                        </p:attrNameLst>
                                      </p:cBhvr>
                                      <p:tavLst>
                                        <p:tav tm="0">
                                          <p:val>
                                            <p:strVal val="#ppt_y+#ppt_h*1.125000"/>
                                          </p:val>
                                        </p:tav>
                                        <p:tav tm="100000">
                                          <p:val>
                                            <p:strVal val="#ppt_y"/>
                                          </p:val>
                                        </p:tav>
                                      </p:tavLst>
                                    </p:anim>
                                    <p:animEffect transition="in" filter="wipe(up)">
                                      <p:cBhvr>
                                        <p:cTn id="8" dur="500"/>
                                        <p:tgtEl>
                                          <p:spTgt spid="4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up)">
                                      <p:cBhvr>
                                        <p:cTn id="1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56478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353421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Übersäuerung: Ursache für</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3"/>
          <a:stretch>
            <a:fillRect/>
          </a:stretch>
        </p:blipFill>
        <p:spPr>
          <a:xfrm>
            <a:off x="5115317" y="850004"/>
            <a:ext cx="1961366" cy="5435787"/>
          </a:xfrm>
          <a:prstGeom prst="rect">
            <a:avLst/>
          </a:prstGeom>
        </p:spPr>
      </p:pic>
      <p:sp>
        <p:nvSpPr>
          <p:cNvPr id="5" name="Oval 4">
            <a:extLst>
              <a:ext uri="{FF2B5EF4-FFF2-40B4-BE49-F238E27FC236}">
                <a16:creationId xmlns:a16="http://schemas.microsoft.com/office/drawing/2014/main" id="{A1C607DE-96A1-9C4B-99DE-9B84D31D7750}"/>
              </a:ext>
            </a:extLst>
          </p:cNvPr>
          <p:cNvSpPr/>
          <p:nvPr/>
        </p:nvSpPr>
        <p:spPr>
          <a:xfrm>
            <a:off x="5883241" y="75763"/>
            <a:ext cx="1193442" cy="119344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80A1D5B7-A1A5-5041-9981-CC85D8DA3FBF}"/>
              </a:ext>
            </a:extLst>
          </p:cNvPr>
          <p:cNvSpPr/>
          <p:nvPr/>
        </p:nvSpPr>
        <p:spPr>
          <a:xfrm>
            <a:off x="5960515" y="892596"/>
            <a:ext cx="557463" cy="557463"/>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C9110AA4-1BA8-674D-A99F-5F32CD2FA45B}"/>
              </a:ext>
            </a:extLst>
          </p:cNvPr>
          <p:cNvSpPr/>
          <p:nvPr/>
        </p:nvSpPr>
        <p:spPr>
          <a:xfrm>
            <a:off x="6043969" y="1799706"/>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D2817E41-1BD3-2045-BB9B-FBF8697CDAC5}"/>
              </a:ext>
            </a:extLst>
          </p:cNvPr>
          <p:cNvSpPr/>
          <p:nvPr/>
        </p:nvSpPr>
        <p:spPr>
          <a:xfrm>
            <a:off x="4697031" y="2435577"/>
            <a:ext cx="2036753" cy="203675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4ED7871C-61E7-4B4D-A9A9-0AC51B246DA8}"/>
              </a:ext>
            </a:extLst>
          </p:cNvPr>
          <p:cNvSpPr/>
          <p:nvPr/>
        </p:nvSpPr>
        <p:spPr>
          <a:xfrm>
            <a:off x="5284830" y="1869635"/>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9A0FB64D-20BF-4E48-A801-91CFB6081C92}"/>
              </a:ext>
            </a:extLst>
          </p:cNvPr>
          <p:cNvSpPr/>
          <p:nvPr/>
        </p:nvSpPr>
        <p:spPr>
          <a:xfrm>
            <a:off x="5452255" y="4870413"/>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E8AE9B00-D5A9-EE4F-BFE8-BE66EF42AB05}"/>
              </a:ext>
            </a:extLst>
          </p:cNvPr>
          <p:cNvSpPr/>
          <p:nvPr/>
        </p:nvSpPr>
        <p:spPr>
          <a:xfrm>
            <a:off x="6063188" y="4563671"/>
            <a:ext cx="972992" cy="97299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6C0F2B58-DEC5-9841-B7EA-E06CB4BD89D9}"/>
              </a:ext>
            </a:extLst>
          </p:cNvPr>
          <p:cNvSpPr/>
          <p:nvPr/>
        </p:nvSpPr>
        <p:spPr>
          <a:xfrm>
            <a:off x="4892210" y="5849366"/>
            <a:ext cx="574576" cy="574576"/>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a:extLst>
              <a:ext uri="{FF2B5EF4-FFF2-40B4-BE49-F238E27FC236}">
                <a16:creationId xmlns:a16="http://schemas.microsoft.com/office/drawing/2014/main" id="{1C00A448-A556-6440-A606-9162BD954B47}"/>
              </a:ext>
            </a:extLst>
          </p:cNvPr>
          <p:cNvSpPr/>
          <p:nvPr/>
        </p:nvSpPr>
        <p:spPr>
          <a:xfrm>
            <a:off x="3269633" y="2586293"/>
            <a:ext cx="1646605" cy="523220"/>
          </a:xfrm>
          <a:prstGeom prst="rect">
            <a:avLst/>
          </a:prstGeom>
        </p:spPr>
        <p:txBody>
          <a:bodyPr wrap="none">
            <a:spAutoFit/>
          </a:bodyPr>
          <a:lstStyle/>
          <a:p>
            <a:r>
              <a:rPr lang="de-DE" sz="2800" dirty="0">
                <a:solidFill>
                  <a:srgbClr val="385433"/>
                </a:solidFill>
                <a:latin typeface="Rubik" pitchFamily="2" charset="-79"/>
                <a:cs typeface="Rubik" pitchFamily="2" charset="-79"/>
              </a:rPr>
              <a:t>Arthrose</a:t>
            </a:r>
            <a:endParaRPr lang="de-DE" sz="2800" dirty="0">
              <a:solidFill>
                <a:srgbClr val="385433"/>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DE47D5A5-0132-B043-979E-D32C75D80D1B}"/>
              </a:ext>
            </a:extLst>
          </p:cNvPr>
          <p:cNvSpPr/>
          <p:nvPr/>
        </p:nvSpPr>
        <p:spPr>
          <a:xfrm>
            <a:off x="1723587" y="3059668"/>
            <a:ext cx="2927404" cy="369332"/>
          </a:xfrm>
          <a:prstGeom prst="rect">
            <a:avLst/>
          </a:prstGeom>
        </p:spPr>
        <p:txBody>
          <a:bodyPr wrap="none">
            <a:spAutoFit/>
          </a:bodyPr>
          <a:lstStyle/>
          <a:p>
            <a:r>
              <a:rPr lang="de-DE" dirty="0">
                <a:solidFill>
                  <a:srgbClr val="385433"/>
                </a:solidFill>
                <a:latin typeface="Rubik" pitchFamily="2" charset="-79"/>
                <a:cs typeface="Rubik" pitchFamily="2" charset="-79"/>
              </a:rPr>
              <a:t>Abbau von Gelenkknorpel</a:t>
            </a:r>
            <a:endParaRPr lang="de-DE" dirty="0">
              <a:solidFill>
                <a:srgbClr val="385433"/>
              </a:solidFill>
              <a:effectLst/>
              <a:latin typeface="Rubik" pitchFamily="2" charset="-79"/>
              <a:cs typeface="Rubik" pitchFamily="2" charset="-79"/>
            </a:endParaRPr>
          </a:p>
        </p:txBody>
      </p:sp>
      <p:pic>
        <p:nvPicPr>
          <p:cNvPr id="38" name="Grafik 37">
            <a:extLst>
              <a:ext uri="{FF2B5EF4-FFF2-40B4-BE49-F238E27FC236}">
                <a16:creationId xmlns:a16="http://schemas.microsoft.com/office/drawing/2014/main" id="{6BBF38B3-F529-6A40-88C9-E702D3F2F35A}"/>
              </a:ext>
            </a:extLst>
          </p:cNvPr>
          <p:cNvPicPr>
            <a:picLocks noChangeAspect="1"/>
          </p:cNvPicPr>
          <p:nvPr/>
        </p:nvPicPr>
        <p:blipFill>
          <a:blip r:embed="rId4"/>
          <a:stretch>
            <a:fillRect/>
          </a:stretch>
        </p:blipFill>
        <p:spPr>
          <a:xfrm>
            <a:off x="660039" y="4115618"/>
            <a:ext cx="266700" cy="266700"/>
          </a:xfrm>
          <a:prstGeom prst="rect">
            <a:avLst/>
          </a:prstGeom>
        </p:spPr>
      </p:pic>
      <p:sp>
        <p:nvSpPr>
          <p:cNvPr id="41" name="Rechteck 40">
            <a:extLst>
              <a:ext uri="{FF2B5EF4-FFF2-40B4-BE49-F238E27FC236}">
                <a16:creationId xmlns:a16="http://schemas.microsoft.com/office/drawing/2014/main" id="{F70A3E2F-A687-D14C-A0C6-5F4E190DA88B}"/>
              </a:ext>
            </a:extLst>
          </p:cNvPr>
          <p:cNvSpPr/>
          <p:nvPr/>
        </p:nvSpPr>
        <p:spPr>
          <a:xfrm>
            <a:off x="926738" y="4115618"/>
            <a:ext cx="3568777" cy="2677656"/>
          </a:xfrm>
          <a:prstGeom prst="rect">
            <a:avLst/>
          </a:prstGeom>
        </p:spPr>
        <p:txBody>
          <a:bodyPr wrap="square">
            <a:spAutoFit/>
          </a:bodyPr>
          <a:lstStyle/>
          <a:p>
            <a:pPr defTabSz="829544" hangingPunct="0"/>
            <a:r>
              <a:rPr lang="de-DE" sz="1200" dirty="0">
                <a:solidFill>
                  <a:srgbClr val="828F80"/>
                </a:solidFill>
                <a:latin typeface="Rubik" pitchFamily="2" charset="-79"/>
                <a:cs typeface="Rubik" pitchFamily="2" charset="-79"/>
              </a:rPr>
              <a:t>Bei Arthrose liegt ein Abbau von Gelenkknorpel vor</a:t>
            </a:r>
            <a:r>
              <a:rPr lang="de-DE" sz="1200" dirty="0">
                <a:solidFill>
                  <a:srgbClr val="CC7547"/>
                </a:solidFill>
                <a:latin typeface="Rubik" pitchFamily="2" charset="-79"/>
                <a:cs typeface="Rubik" pitchFamily="2" charset="-79"/>
              </a:rPr>
              <a:t>. </a:t>
            </a:r>
            <a:r>
              <a:rPr lang="de-DE" sz="1200" b="1" dirty="0">
                <a:solidFill>
                  <a:srgbClr val="CC7547"/>
                </a:solidFill>
                <a:latin typeface="Rubik" pitchFamily="2" charset="-79"/>
                <a:cs typeface="Rubik" pitchFamily="2" charset="-79"/>
              </a:rPr>
              <a:t>Knorpel</a:t>
            </a:r>
            <a:r>
              <a:rPr lang="de-DE" sz="1200" dirty="0">
                <a:solidFill>
                  <a:srgbClr val="CC7547"/>
                </a:solidFill>
                <a:latin typeface="Rubik" pitchFamily="2" charset="-79"/>
                <a:cs typeface="Rubik" pitchFamily="2" charset="-79"/>
              </a:rPr>
              <a:t>,</a:t>
            </a:r>
            <a:r>
              <a:rPr lang="de-DE" sz="1200" b="1" dirty="0">
                <a:solidFill>
                  <a:srgbClr val="CC7547"/>
                </a:solidFill>
                <a:latin typeface="Rubik" pitchFamily="2" charset="-79"/>
                <a:cs typeface="Rubik" pitchFamily="2" charset="-79"/>
              </a:rPr>
              <a:t> Sehnen und Bänder sind beliebte Säuredepots</a:t>
            </a:r>
            <a:r>
              <a:rPr lang="de-DE" sz="1200" dirty="0">
                <a:solidFill>
                  <a:srgbClr val="CC7547"/>
                </a:solidFill>
                <a:latin typeface="Rubik" pitchFamily="2" charset="-79"/>
                <a:cs typeface="Rubik" pitchFamily="2" charset="-79"/>
              </a:rPr>
              <a:t>, </a:t>
            </a:r>
            <a:r>
              <a:rPr lang="de-DE" sz="1200" dirty="0">
                <a:solidFill>
                  <a:srgbClr val="828F80"/>
                </a:solidFill>
                <a:latin typeface="Rubik" pitchFamily="2" charset="-79"/>
                <a:cs typeface="Rubik" pitchFamily="2" charset="-79"/>
              </a:rPr>
              <a:t>so dass in den Gelenken eingelagerte Säuren eine optimale basische Versorgung des Knorpels verhindern. </a:t>
            </a:r>
          </a:p>
          <a:p>
            <a:pPr defTabSz="829544" hangingPunct="0"/>
            <a:endParaRPr lang="de-DE" sz="1200" dirty="0">
              <a:solidFill>
                <a:srgbClr val="828F80"/>
              </a:solidFill>
              <a:latin typeface="Rubik" pitchFamily="2" charset="-79"/>
              <a:cs typeface="Rubik" pitchFamily="2" charset="-79"/>
            </a:endParaRPr>
          </a:p>
          <a:p>
            <a:pPr defTabSz="829544" hangingPunct="0"/>
            <a:r>
              <a:rPr lang="de-DE" sz="1200" dirty="0">
                <a:solidFill>
                  <a:srgbClr val="828F80"/>
                </a:solidFill>
                <a:latin typeface="Rubik" pitchFamily="2" charset="-79"/>
                <a:cs typeface="Rubik" pitchFamily="2" charset="-79"/>
              </a:rPr>
              <a:t>Selbstverständlich können auch Fehlbelastungen durch Unfall o.ä. zur Arthrose beitragen. </a:t>
            </a:r>
          </a:p>
          <a:p>
            <a:pPr defTabSz="829544" hangingPunct="0"/>
            <a:endParaRPr lang="de-DE" sz="1200" dirty="0">
              <a:solidFill>
                <a:srgbClr val="828F80"/>
              </a:solidFill>
              <a:latin typeface="Rubik" pitchFamily="2" charset="-79"/>
              <a:cs typeface="Rubik" pitchFamily="2" charset="-79"/>
            </a:endParaRPr>
          </a:p>
          <a:p>
            <a:pPr defTabSz="829544" hangingPunct="0"/>
            <a:r>
              <a:rPr lang="de-DE" sz="1200" dirty="0">
                <a:solidFill>
                  <a:srgbClr val="828F80"/>
                </a:solidFill>
                <a:latin typeface="Rubik" pitchFamily="2" charset="-79"/>
                <a:cs typeface="Rubik" pitchFamily="2" charset="-79"/>
              </a:rPr>
              <a:t>Wäre der Körper jedoch nicht übersäuert, so könnte es selbst in diesem Fällen zur Regeneration des Knorpels beitragen.</a:t>
            </a:r>
          </a:p>
          <a:p>
            <a:pPr defTabSz="829544" hangingPunct="0"/>
            <a:endParaRPr lang="de-DE" sz="1200" dirty="0"/>
          </a:p>
        </p:txBody>
      </p:sp>
      <p:pic>
        <p:nvPicPr>
          <p:cNvPr id="26" name="Picture 2" descr="http://www.arthrose.de/uploads/pics/frueh_spaet_stadium_01.jpg">
            <a:extLst>
              <a:ext uri="{FF2B5EF4-FFF2-40B4-BE49-F238E27FC236}">
                <a16:creationId xmlns:a16="http://schemas.microsoft.com/office/drawing/2014/main" id="{7C8DE599-47C3-4D46-834B-700778DFD8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621" y="1116893"/>
            <a:ext cx="2972472" cy="1892360"/>
          </a:xfrm>
          <a:prstGeom prst="rect">
            <a:avLst/>
          </a:prstGeom>
          <a:noFill/>
          <a:extLst>
            <a:ext uri="{909E8E84-426E-40DD-AFC4-6F175D3DCCD1}">
              <a14:hiddenFill xmlns:a14="http://schemas.microsoft.com/office/drawing/2010/main">
                <a:solidFill>
                  <a:srgbClr val="FFFFFF"/>
                </a:solidFill>
              </a14:hiddenFill>
            </a:ext>
          </a:extLst>
        </p:spPr>
      </p:pic>
      <p:pic>
        <p:nvPicPr>
          <p:cNvPr id="27" name="Grafik 26">
            <a:extLst>
              <a:ext uri="{FF2B5EF4-FFF2-40B4-BE49-F238E27FC236}">
                <a16:creationId xmlns:a16="http://schemas.microsoft.com/office/drawing/2014/main" id="{5033A60F-63D1-9E4D-B7FA-A567894E0AAD}"/>
              </a:ext>
            </a:extLst>
          </p:cNvPr>
          <p:cNvPicPr>
            <a:picLocks noChangeAspect="1"/>
          </p:cNvPicPr>
          <p:nvPr/>
        </p:nvPicPr>
        <p:blipFill>
          <a:blip r:embed="rId4"/>
          <a:stretch>
            <a:fillRect/>
          </a:stretch>
        </p:blipFill>
        <p:spPr>
          <a:xfrm>
            <a:off x="7841731" y="1278243"/>
            <a:ext cx="266700" cy="266700"/>
          </a:xfrm>
          <a:prstGeom prst="rect">
            <a:avLst/>
          </a:prstGeom>
        </p:spPr>
      </p:pic>
      <p:sp>
        <p:nvSpPr>
          <p:cNvPr id="28" name="Rechteck 27">
            <a:extLst>
              <a:ext uri="{FF2B5EF4-FFF2-40B4-BE49-F238E27FC236}">
                <a16:creationId xmlns:a16="http://schemas.microsoft.com/office/drawing/2014/main" id="{B8E52912-49AF-5742-9D4A-FA572A24B730}"/>
              </a:ext>
            </a:extLst>
          </p:cNvPr>
          <p:cNvSpPr/>
          <p:nvPr/>
        </p:nvSpPr>
        <p:spPr>
          <a:xfrm>
            <a:off x="8108430" y="1278243"/>
            <a:ext cx="3568777" cy="1754326"/>
          </a:xfrm>
          <a:prstGeom prst="rect">
            <a:avLst/>
          </a:prstGeom>
        </p:spPr>
        <p:txBody>
          <a:bodyPr wrap="square">
            <a:spAutoFit/>
          </a:bodyPr>
          <a:lstStyle/>
          <a:p>
            <a:pPr marL="62216"/>
            <a:r>
              <a:rPr lang="de-DE" sz="1200" dirty="0">
                <a:solidFill>
                  <a:srgbClr val="CC7547"/>
                </a:solidFill>
                <a:latin typeface="Rubik" pitchFamily="2" charset="-79"/>
                <a:cs typeface="Rubik" pitchFamily="2" charset="-79"/>
              </a:rPr>
              <a:t>Arthrose ist keine </a:t>
            </a:r>
            <a:r>
              <a:rPr lang="de-DE" sz="1200" b="1" dirty="0">
                <a:solidFill>
                  <a:srgbClr val="CC7547"/>
                </a:solidFill>
                <a:latin typeface="Rubik" pitchFamily="2" charset="-79"/>
                <a:cs typeface="Rubik" pitchFamily="2" charset="-79"/>
              </a:rPr>
              <a:t>altersbedingte Abnutzungserscheinung, </a:t>
            </a:r>
            <a:r>
              <a:rPr lang="de-DE" sz="1200" dirty="0">
                <a:solidFill>
                  <a:srgbClr val="CC7547"/>
                </a:solidFill>
                <a:latin typeface="Rubik" pitchFamily="2" charset="-79"/>
                <a:cs typeface="Rubik" pitchFamily="2" charset="-79"/>
              </a:rPr>
              <a:t>sondern eine ernährungsbedingte Zivilisationskrankheit. </a:t>
            </a:r>
          </a:p>
          <a:p>
            <a:pPr marL="62216"/>
            <a:endParaRPr lang="de-DE" sz="1200" dirty="0">
              <a:solidFill>
                <a:srgbClr val="CC7547"/>
              </a:solidFill>
              <a:latin typeface="Rubik" pitchFamily="2" charset="-79"/>
              <a:cs typeface="Rubik" pitchFamily="2" charset="-79"/>
            </a:endParaRPr>
          </a:p>
          <a:p>
            <a:pPr marL="62216"/>
            <a:r>
              <a:rPr lang="de-DE" sz="1200" dirty="0">
                <a:solidFill>
                  <a:srgbClr val="CC7547"/>
                </a:solidFill>
                <a:latin typeface="Rubik" pitchFamily="2" charset="-79"/>
                <a:cs typeface="Rubik" pitchFamily="2" charset="-79"/>
              </a:rPr>
              <a:t>Sie tritt nur deshalb bevorzugt in höherem Alter in Erscheinung, weil Arthrose nichts anderes ist als die Folge von jahrzehntelanger falscher Ernährung und ungesunder Lebensweise.</a:t>
            </a:r>
          </a:p>
        </p:txBody>
      </p:sp>
      <p:sp>
        <p:nvSpPr>
          <p:cNvPr id="29" name="Oval 28">
            <a:extLst>
              <a:ext uri="{FF2B5EF4-FFF2-40B4-BE49-F238E27FC236}">
                <a16:creationId xmlns:a16="http://schemas.microsoft.com/office/drawing/2014/main" id="{ED25CD7B-7B1F-0A47-90B8-51FE597620BD}"/>
              </a:ext>
            </a:extLst>
          </p:cNvPr>
          <p:cNvSpPr/>
          <p:nvPr/>
        </p:nvSpPr>
        <p:spPr>
          <a:xfrm>
            <a:off x="4970505" y="2869760"/>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2659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ppt_y</p:attrName>
                                        </p:attrNameLst>
                                      </p:cBhvr>
                                      <p:tavLst>
                                        <p:tav tm="0">
                                          <p:val>
                                            <p:strVal val="#ppt_y+#ppt_h*1.125000"/>
                                          </p:val>
                                        </p:tav>
                                        <p:tav tm="100000">
                                          <p:val>
                                            <p:strVal val="#ppt_y"/>
                                          </p:val>
                                        </p:tav>
                                      </p:tavLst>
                                    </p:anim>
                                    <p:animEffect transition="in" filter="wipe(up)">
                                      <p:cBhvr>
                                        <p:cTn id="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127128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8858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Heute ist fast jeder Mensch übersäuert!</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3"/>
          <a:stretch>
            <a:fillRect/>
          </a:stretch>
        </p:blipFill>
        <p:spPr>
          <a:xfrm>
            <a:off x="5115317" y="850004"/>
            <a:ext cx="1961366" cy="5435787"/>
          </a:xfrm>
          <a:prstGeom prst="rect">
            <a:avLst/>
          </a:prstGeom>
        </p:spPr>
      </p:pic>
      <p:sp>
        <p:nvSpPr>
          <p:cNvPr id="5" name="Oval 4">
            <a:extLst>
              <a:ext uri="{FF2B5EF4-FFF2-40B4-BE49-F238E27FC236}">
                <a16:creationId xmlns:a16="http://schemas.microsoft.com/office/drawing/2014/main" id="{A1C607DE-96A1-9C4B-99DE-9B84D31D7750}"/>
              </a:ext>
            </a:extLst>
          </p:cNvPr>
          <p:cNvSpPr/>
          <p:nvPr/>
        </p:nvSpPr>
        <p:spPr>
          <a:xfrm>
            <a:off x="5883241" y="75763"/>
            <a:ext cx="1193442" cy="119344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80A1D5B7-A1A5-5041-9981-CC85D8DA3FBF}"/>
              </a:ext>
            </a:extLst>
          </p:cNvPr>
          <p:cNvSpPr/>
          <p:nvPr/>
        </p:nvSpPr>
        <p:spPr>
          <a:xfrm>
            <a:off x="5960515" y="892596"/>
            <a:ext cx="557463" cy="557463"/>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C9110AA4-1BA8-674D-A99F-5F32CD2FA45B}"/>
              </a:ext>
            </a:extLst>
          </p:cNvPr>
          <p:cNvSpPr/>
          <p:nvPr/>
        </p:nvSpPr>
        <p:spPr>
          <a:xfrm>
            <a:off x="6043969" y="1799706"/>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D2817E41-1BD3-2045-BB9B-FBF8697CDAC5}"/>
              </a:ext>
            </a:extLst>
          </p:cNvPr>
          <p:cNvSpPr/>
          <p:nvPr/>
        </p:nvSpPr>
        <p:spPr>
          <a:xfrm>
            <a:off x="4697031" y="2435577"/>
            <a:ext cx="2036753" cy="203675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4ED7871C-61E7-4B4D-A9A9-0AC51B246DA8}"/>
              </a:ext>
            </a:extLst>
          </p:cNvPr>
          <p:cNvSpPr/>
          <p:nvPr/>
        </p:nvSpPr>
        <p:spPr>
          <a:xfrm>
            <a:off x="5284830" y="1869635"/>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9A0FB64D-20BF-4E48-A801-91CFB6081C92}"/>
              </a:ext>
            </a:extLst>
          </p:cNvPr>
          <p:cNvSpPr/>
          <p:nvPr/>
        </p:nvSpPr>
        <p:spPr>
          <a:xfrm>
            <a:off x="5452255" y="4870413"/>
            <a:ext cx="474601" cy="474601"/>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E8AE9B00-D5A9-EE4F-BFE8-BE66EF42AB05}"/>
              </a:ext>
            </a:extLst>
          </p:cNvPr>
          <p:cNvSpPr/>
          <p:nvPr/>
        </p:nvSpPr>
        <p:spPr>
          <a:xfrm>
            <a:off x="6063188" y="4563671"/>
            <a:ext cx="972992" cy="97299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6C0F2B58-DEC5-9841-B7EA-E06CB4BD89D9}"/>
              </a:ext>
            </a:extLst>
          </p:cNvPr>
          <p:cNvSpPr/>
          <p:nvPr/>
        </p:nvSpPr>
        <p:spPr>
          <a:xfrm>
            <a:off x="4892210" y="5849366"/>
            <a:ext cx="574576" cy="574576"/>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B1DDAC99-87E8-8343-8F98-9A10A8422CFC}"/>
              </a:ext>
            </a:extLst>
          </p:cNvPr>
          <p:cNvSpPr/>
          <p:nvPr/>
        </p:nvSpPr>
        <p:spPr>
          <a:xfrm>
            <a:off x="1267601" y="2001245"/>
            <a:ext cx="2549500" cy="3333220"/>
          </a:xfrm>
          <a:prstGeom prst="rect">
            <a:avLst/>
          </a:prstGeom>
        </p:spPr>
        <p:txBody>
          <a:bodyPr wrap="square">
            <a:spAutoFit/>
          </a:bodyPr>
          <a:lstStyle/>
          <a:p>
            <a:pPr marL="345465" indent="-345465">
              <a:lnSpc>
                <a:spcPct val="90000"/>
              </a:lnSpc>
            </a:pPr>
            <a:r>
              <a:rPr lang="de-DE" dirty="0">
                <a:solidFill>
                  <a:srgbClr val="828F80"/>
                </a:solidFill>
                <a:latin typeface="Rubik" pitchFamily="2" charset="-79"/>
                <a:ea typeface="Times New Roman" pitchFamily="18"/>
                <a:cs typeface="Rubik" pitchFamily="2" charset="-79"/>
              </a:rPr>
              <a:t>Fleisch,</a:t>
            </a:r>
          </a:p>
          <a:p>
            <a:pPr marL="345465" indent="-345465">
              <a:lnSpc>
                <a:spcPct val="90000"/>
              </a:lnSpc>
            </a:pPr>
            <a:r>
              <a:rPr lang="de-DE" dirty="0">
                <a:solidFill>
                  <a:srgbClr val="828F80"/>
                </a:solidFill>
                <a:latin typeface="Rubik" pitchFamily="2" charset="-79"/>
                <a:ea typeface="Times New Roman" pitchFamily="18"/>
                <a:cs typeface="Rubik" pitchFamily="2" charset="-79"/>
              </a:rPr>
              <a:t>Milchprodukte,</a:t>
            </a:r>
          </a:p>
          <a:p>
            <a:pPr marL="345465" indent="-345465">
              <a:lnSpc>
                <a:spcPct val="90000"/>
              </a:lnSpc>
            </a:pPr>
            <a:r>
              <a:rPr lang="de-DE" dirty="0">
                <a:solidFill>
                  <a:srgbClr val="828F80"/>
                </a:solidFill>
                <a:latin typeface="Rubik" pitchFamily="2" charset="-79"/>
                <a:ea typeface="Times New Roman" pitchFamily="18"/>
                <a:cs typeface="Rubik" pitchFamily="2" charset="-79"/>
              </a:rPr>
              <a:t>Zucker, </a:t>
            </a:r>
          </a:p>
          <a:p>
            <a:pPr marL="345465" indent="-345465">
              <a:lnSpc>
                <a:spcPct val="90000"/>
              </a:lnSpc>
            </a:pPr>
            <a:r>
              <a:rPr lang="de-DE" dirty="0">
                <a:solidFill>
                  <a:srgbClr val="828F80"/>
                </a:solidFill>
                <a:latin typeface="Rubik" pitchFamily="2" charset="-79"/>
                <a:ea typeface="Times New Roman" pitchFamily="18"/>
                <a:cs typeface="Rubik" pitchFamily="2" charset="-79"/>
              </a:rPr>
              <a:t>Mehlspeisen, </a:t>
            </a:r>
          </a:p>
          <a:p>
            <a:pPr marL="345465" indent="-345465">
              <a:lnSpc>
                <a:spcPct val="90000"/>
              </a:lnSpc>
            </a:pPr>
            <a:r>
              <a:rPr lang="de-DE" dirty="0">
                <a:solidFill>
                  <a:srgbClr val="828F80"/>
                </a:solidFill>
                <a:latin typeface="Rubik" pitchFamily="2" charset="-79"/>
                <a:ea typeface="Times New Roman" pitchFamily="18"/>
                <a:cs typeface="Rubik" pitchFamily="2" charset="-79"/>
              </a:rPr>
              <a:t>Alkohol, </a:t>
            </a:r>
          </a:p>
          <a:p>
            <a:pPr marL="345465" indent="-345465">
              <a:lnSpc>
                <a:spcPct val="90000"/>
              </a:lnSpc>
            </a:pPr>
            <a:r>
              <a:rPr lang="de-DE" dirty="0">
                <a:solidFill>
                  <a:srgbClr val="828F80"/>
                </a:solidFill>
                <a:latin typeface="Rubik" pitchFamily="2" charset="-79"/>
                <a:ea typeface="Times New Roman" pitchFamily="18"/>
                <a:cs typeface="Rubik" pitchFamily="2" charset="-79"/>
              </a:rPr>
              <a:t>Zigaretten,</a:t>
            </a:r>
          </a:p>
          <a:p>
            <a:pPr marL="345465" indent="-345465">
              <a:lnSpc>
                <a:spcPct val="90000"/>
              </a:lnSpc>
            </a:pPr>
            <a:r>
              <a:rPr lang="de-DE" dirty="0">
                <a:solidFill>
                  <a:srgbClr val="828F80"/>
                </a:solidFill>
                <a:latin typeface="Rubik" pitchFamily="2" charset="-79"/>
                <a:ea typeface="Times New Roman" pitchFamily="18"/>
                <a:cs typeface="Rubik" pitchFamily="2" charset="-79"/>
              </a:rPr>
              <a:t>Medikamente, </a:t>
            </a:r>
          </a:p>
          <a:p>
            <a:pPr marL="345465" indent="-345465">
              <a:lnSpc>
                <a:spcPct val="90000"/>
              </a:lnSpc>
            </a:pPr>
            <a:r>
              <a:rPr lang="de-DE" dirty="0">
                <a:solidFill>
                  <a:srgbClr val="828F80"/>
                </a:solidFill>
                <a:latin typeface="Rubik" pitchFamily="2" charset="-79"/>
                <a:ea typeface="Times New Roman" pitchFamily="18"/>
                <a:cs typeface="Rubik" pitchFamily="2" charset="-79"/>
              </a:rPr>
              <a:t>Stress und </a:t>
            </a:r>
          </a:p>
          <a:p>
            <a:pPr marL="345465" indent="-345465">
              <a:lnSpc>
                <a:spcPct val="90000"/>
              </a:lnSpc>
            </a:pPr>
            <a:r>
              <a:rPr lang="de-DE" dirty="0">
                <a:solidFill>
                  <a:srgbClr val="828F80"/>
                </a:solidFill>
                <a:latin typeface="Rubik" pitchFamily="2" charset="-79"/>
                <a:ea typeface="Times New Roman" pitchFamily="18"/>
                <a:cs typeface="Rubik" pitchFamily="2" charset="-79"/>
              </a:rPr>
              <a:t>Umweltgifte</a:t>
            </a:r>
          </a:p>
          <a:p>
            <a:pPr marL="345465" indent="-345465">
              <a:lnSpc>
                <a:spcPct val="90000"/>
              </a:lnSpc>
            </a:pPr>
            <a:endParaRPr lang="de-DE" b="1" dirty="0">
              <a:solidFill>
                <a:srgbClr val="828F80"/>
              </a:solidFill>
              <a:latin typeface="Rubik" pitchFamily="2" charset="-79"/>
              <a:ea typeface="Times New Roman" pitchFamily="18"/>
              <a:cs typeface="Rubik" pitchFamily="2" charset="-79"/>
            </a:endParaRPr>
          </a:p>
          <a:p>
            <a:pPr marL="345465" indent="-345465">
              <a:lnSpc>
                <a:spcPct val="90000"/>
              </a:lnSpc>
            </a:pPr>
            <a:r>
              <a:rPr lang="de-DE" b="1" dirty="0">
                <a:solidFill>
                  <a:srgbClr val="828F80"/>
                </a:solidFill>
                <a:latin typeface="Rubik" pitchFamily="2" charset="-79"/>
                <a:ea typeface="Times New Roman" pitchFamily="18"/>
                <a:cs typeface="Rubik" pitchFamily="2" charset="-79"/>
              </a:rPr>
              <a:t>führen zur </a:t>
            </a:r>
          </a:p>
          <a:p>
            <a:pPr marL="345465" indent="-345465">
              <a:lnSpc>
                <a:spcPct val="90000"/>
              </a:lnSpc>
            </a:pPr>
            <a:r>
              <a:rPr lang="de-DE" b="1" dirty="0">
                <a:solidFill>
                  <a:srgbClr val="828F80"/>
                </a:solidFill>
                <a:latin typeface="Rubik" pitchFamily="2" charset="-79"/>
                <a:ea typeface="Times New Roman" pitchFamily="18"/>
                <a:cs typeface="Rubik" pitchFamily="2" charset="-79"/>
              </a:rPr>
              <a:t>Übersäuerung</a:t>
            </a:r>
          </a:p>
          <a:p>
            <a:pPr marL="345465" indent="-345465">
              <a:lnSpc>
                <a:spcPct val="90000"/>
              </a:lnSpc>
            </a:pPr>
            <a:r>
              <a:rPr lang="de-DE" b="1" dirty="0">
                <a:solidFill>
                  <a:srgbClr val="828F80"/>
                </a:solidFill>
                <a:latin typeface="Rubik" pitchFamily="2" charset="-79"/>
                <a:ea typeface="Times New Roman" pitchFamily="18"/>
                <a:cs typeface="Rubik" pitchFamily="2" charset="-79"/>
              </a:rPr>
              <a:t>des Gewebes.</a:t>
            </a:r>
          </a:p>
        </p:txBody>
      </p:sp>
      <p:sp>
        <p:nvSpPr>
          <p:cNvPr id="4" name="Rechteck 3">
            <a:extLst>
              <a:ext uri="{FF2B5EF4-FFF2-40B4-BE49-F238E27FC236}">
                <a16:creationId xmlns:a16="http://schemas.microsoft.com/office/drawing/2014/main" id="{4FB9A05A-B3A6-0843-99E8-37E2C468AAD7}"/>
              </a:ext>
            </a:extLst>
          </p:cNvPr>
          <p:cNvSpPr/>
          <p:nvPr/>
        </p:nvSpPr>
        <p:spPr>
          <a:xfrm>
            <a:off x="8451804" y="1869635"/>
            <a:ext cx="2267923" cy="3693319"/>
          </a:xfrm>
          <a:prstGeom prst="rect">
            <a:avLst/>
          </a:prstGeom>
        </p:spPr>
        <p:txBody>
          <a:bodyPr wrap="square">
            <a:spAutoFit/>
          </a:bodyPr>
          <a:lstStyle/>
          <a:p>
            <a:pPr marL="345465" indent="-345465" algn="r"/>
            <a:r>
              <a:rPr lang="de-DE" dirty="0">
                <a:solidFill>
                  <a:srgbClr val="828F80"/>
                </a:solidFill>
                <a:latin typeface="Rubik" pitchFamily="2" charset="-79"/>
                <a:ea typeface="Times New Roman" pitchFamily="18"/>
                <a:cs typeface="Rubik" pitchFamily="2" charset="-79"/>
              </a:rPr>
              <a:t>Sind nicht genügend </a:t>
            </a:r>
            <a:r>
              <a:rPr lang="de-DE" b="1" dirty="0">
                <a:solidFill>
                  <a:srgbClr val="828F80"/>
                </a:solidFill>
                <a:latin typeface="Rubik" pitchFamily="2" charset="-79"/>
                <a:ea typeface="Times New Roman" pitchFamily="18"/>
                <a:cs typeface="Rubik" pitchFamily="2" charset="-79"/>
              </a:rPr>
              <a:t>pflanzliche Mineralien</a:t>
            </a:r>
          </a:p>
          <a:p>
            <a:pPr marL="345465" indent="-345465" algn="r">
              <a:lnSpc>
                <a:spcPct val="90000"/>
              </a:lnSpc>
            </a:pPr>
            <a:r>
              <a:rPr lang="de-DE" dirty="0">
                <a:solidFill>
                  <a:srgbClr val="828F80"/>
                </a:solidFill>
                <a:latin typeface="Rubik" pitchFamily="2" charset="-79"/>
                <a:ea typeface="Times New Roman" pitchFamily="18"/>
                <a:cs typeface="Rubik" pitchFamily="2" charset="-79"/>
              </a:rPr>
              <a:t>vorhanden, </a:t>
            </a:r>
          </a:p>
          <a:p>
            <a:pPr marL="345465" indent="-345465" algn="r">
              <a:lnSpc>
                <a:spcPct val="90000"/>
              </a:lnSpc>
            </a:pPr>
            <a:r>
              <a:rPr lang="de-DE" dirty="0">
                <a:solidFill>
                  <a:srgbClr val="828F80"/>
                </a:solidFill>
                <a:latin typeface="Rubik" pitchFamily="2" charset="-79"/>
                <a:ea typeface="Times New Roman" pitchFamily="18"/>
                <a:cs typeface="Rubik" pitchFamily="2" charset="-79"/>
              </a:rPr>
              <a:t>holt der Körper </a:t>
            </a:r>
            <a:r>
              <a:rPr lang="de-DE" b="1" dirty="0">
                <a:solidFill>
                  <a:srgbClr val="828F80"/>
                </a:solidFill>
                <a:latin typeface="Rubik" pitchFamily="2" charset="-79"/>
                <a:ea typeface="Times New Roman" pitchFamily="18"/>
                <a:cs typeface="Rubik" pitchFamily="2" charset="-79"/>
              </a:rPr>
              <a:t>Mineralien aus den Knochen, den Zähnen, den Haaren und dem Bindegewebe</a:t>
            </a:r>
            <a:r>
              <a:rPr lang="de-DE" dirty="0">
                <a:solidFill>
                  <a:srgbClr val="828F80"/>
                </a:solidFill>
                <a:latin typeface="Rubik" pitchFamily="2" charset="-79"/>
                <a:ea typeface="Times New Roman" pitchFamily="18"/>
                <a:cs typeface="Rubik" pitchFamily="2" charset="-79"/>
              </a:rPr>
              <a:t>, um Säuren zu neutralisieren.</a:t>
            </a:r>
          </a:p>
        </p:txBody>
      </p:sp>
      <p:sp>
        <p:nvSpPr>
          <p:cNvPr id="9" name="Oval 8">
            <a:extLst>
              <a:ext uri="{FF2B5EF4-FFF2-40B4-BE49-F238E27FC236}">
                <a16:creationId xmlns:a16="http://schemas.microsoft.com/office/drawing/2014/main" id="{B7AAF8A8-84C6-0F44-864A-4A58B879CD5A}"/>
              </a:ext>
            </a:extLst>
          </p:cNvPr>
          <p:cNvSpPr/>
          <p:nvPr/>
        </p:nvSpPr>
        <p:spPr>
          <a:xfrm>
            <a:off x="4550451" y="2001245"/>
            <a:ext cx="3025474" cy="3025474"/>
          </a:xfrm>
          <a:prstGeom prst="ellipse">
            <a:avLst/>
          </a:prstGeom>
          <a:solidFill>
            <a:srgbClr val="82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AF5F723D-D16A-9346-884F-DE90EABE17D9}"/>
              </a:ext>
            </a:extLst>
          </p:cNvPr>
          <p:cNvSpPr/>
          <p:nvPr/>
        </p:nvSpPr>
        <p:spPr>
          <a:xfrm>
            <a:off x="4943704" y="2435577"/>
            <a:ext cx="2238968" cy="2036968"/>
          </a:xfrm>
          <a:prstGeom prst="rect">
            <a:avLst/>
          </a:prstGeom>
        </p:spPr>
        <p:txBody>
          <a:bodyPr wrap="square">
            <a:spAutoFit/>
          </a:bodyPr>
          <a:lstStyle/>
          <a:p>
            <a:pPr marL="345465" indent="-345465" algn="ctr">
              <a:lnSpc>
                <a:spcPct val="90000"/>
              </a:lnSpc>
              <a:spcBef>
                <a:spcPts val="725"/>
              </a:spcBef>
            </a:pPr>
            <a:r>
              <a:rPr lang="de-DE" b="1" dirty="0">
                <a:solidFill>
                  <a:schemeClr val="bg1"/>
                </a:solidFill>
                <a:latin typeface="Rubik" pitchFamily="2" charset="-79"/>
                <a:ea typeface="Times New Roman" pitchFamily="18"/>
                <a:cs typeface="Rubik" pitchFamily="2" charset="-79"/>
              </a:rPr>
              <a:t>Zur</a:t>
            </a:r>
          </a:p>
          <a:p>
            <a:pPr marL="345465" indent="-345465" algn="ctr">
              <a:lnSpc>
                <a:spcPct val="90000"/>
              </a:lnSpc>
              <a:spcBef>
                <a:spcPts val="725"/>
              </a:spcBef>
            </a:pPr>
            <a:r>
              <a:rPr lang="de-DE" b="1" dirty="0">
                <a:solidFill>
                  <a:schemeClr val="bg1"/>
                </a:solidFill>
                <a:latin typeface="Rubik" pitchFamily="2" charset="-79"/>
                <a:ea typeface="Times New Roman" pitchFamily="18"/>
                <a:cs typeface="Rubik" pitchFamily="2" charset="-79"/>
              </a:rPr>
              <a:t>Neutralisation</a:t>
            </a:r>
          </a:p>
          <a:p>
            <a:pPr marL="345465" indent="-345465" algn="ctr">
              <a:lnSpc>
                <a:spcPct val="90000"/>
              </a:lnSpc>
              <a:spcBef>
                <a:spcPts val="725"/>
              </a:spcBef>
            </a:pPr>
            <a:r>
              <a:rPr lang="de-DE" b="1" dirty="0">
                <a:solidFill>
                  <a:schemeClr val="bg1"/>
                </a:solidFill>
                <a:latin typeface="Rubik" pitchFamily="2" charset="-79"/>
                <a:ea typeface="Times New Roman" pitchFamily="18"/>
                <a:cs typeface="Rubik" pitchFamily="2" charset="-79"/>
              </a:rPr>
              <a:t>benötigt der</a:t>
            </a:r>
          </a:p>
          <a:p>
            <a:pPr marL="345465" indent="-345465" algn="ctr">
              <a:lnSpc>
                <a:spcPct val="90000"/>
              </a:lnSpc>
              <a:spcBef>
                <a:spcPts val="725"/>
              </a:spcBef>
            </a:pPr>
            <a:r>
              <a:rPr lang="de-DE" b="1" dirty="0">
                <a:solidFill>
                  <a:schemeClr val="bg1"/>
                </a:solidFill>
                <a:latin typeface="Rubik" pitchFamily="2" charset="-79"/>
                <a:ea typeface="Times New Roman" pitchFamily="18"/>
                <a:cs typeface="Rubik" pitchFamily="2" charset="-79"/>
              </a:rPr>
              <a:t>Körper</a:t>
            </a:r>
          </a:p>
          <a:p>
            <a:pPr marL="345465" indent="-345465" algn="ctr">
              <a:lnSpc>
                <a:spcPct val="90000"/>
              </a:lnSpc>
              <a:spcBef>
                <a:spcPts val="725"/>
              </a:spcBef>
            </a:pPr>
            <a:r>
              <a:rPr lang="de-DE" b="1" dirty="0">
                <a:solidFill>
                  <a:schemeClr val="bg1"/>
                </a:solidFill>
                <a:latin typeface="Rubik" pitchFamily="2" charset="-79"/>
                <a:ea typeface="Times New Roman" pitchFamily="18"/>
                <a:cs typeface="Rubik" pitchFamily="2" charset="-79"/>
              </a:rPr>
              <a:t>pflanzliche</a:t>
            </a:r>
          </a:p>
          <a:p>
            <a:pPr marL="345465" indent="-345465" algn="ctr">
              <a:lnSpc>
                <a:spcPct val="90000"/>
              </a:lnSpc>
              <a:spcBef>
                <a:spcPts val="725"/>
              </a:spcBef>
            </a:pPr>
            <a:r>
              <a:rPr lang="de-DE" b="1" dirty="0">
                <a:solidFill>
                  <a:schemeClr val="bg1"/>
                </a:solidFill>
                <a:latin typeface="Rubik" pitchFamily="2" charset="-79"/>
                <a:ea typeface="Times New Roman" pitchFamily="18"/>
                <a:cs typeface="Rubik" pitchFamily="2" charset="-79"/>
              </a:rPr>
              <a:t>Mineralien.</a:t>
            </a:r>
          </a:p>
        </p:txBody>
      </p:sp>
    </p:spTree>
    <p:extLst>
      <p:ext uri="{BB962C8B-B14F-4D97-AF65-F5344CB8AC3E}">
        <p14:creationId xmlns:p14="http://schemas.microsoft.com/office/powerpoint/2010/main" val="122635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396734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180842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Es ist 5 vor 12!</a:t>
            </a:r>
            <a:br>
              <a:rPr lang="de-DE" dirty="0"/>
            </a:br>
            <a:endParaRPr lang="de-DE" dirty="0"/>
          </a:p>
        </p:txBody>
      </p:sp>
      <p:pic>
        <p:nvPicPr>
          <p:cNvPr id="3" name="Grafik 2">
            <a:extLst>
              <a:ext uri="{FF2B5EF4-FFF2-40B4-BE49-F238E27FC236}">
                <a16:creationId xmlns:a16="http://schemas.microsoft.com/office/drawing/2014/main" id="{D48DFB84-ECB0-2E49-B5CD-B2C464316D68}"/>
              </a:ext>
            </a:extLst>
          </p:cNvPr>
          <p:cNvPicPr>
            <a:picLocks noChangeAspect="1"/>
          </p:cNvPicPr>
          <p:nvPr/>
        </p:nvPicPr>
        <p:blipFill>
          <a:blip r:embed="rId3"/>
          <a:stretch>
            <a:fillRect/>
          </a:stretch>
        </p:blipFill>
        <p:spPr>
          <a:xfrm>
            <a:off x="5115317" y="850004"/>
            <a:ext cx="1961366" cy="5435787"/>
          </a:xfrm>
          <a:prstGeom prst="rect">
            <a:avLst/>
          </a:prstGeom>
        </p:spPr>
      </p:pic>
      <p:sp>
        <p:nvSpPr>
          <p:cNvPr id="5" name="Oval 4">
            <a:extLst>
              <a:ext uri="{FF2B5EF4-FFF2-40B4-BE49-F238E27FC236}">
                <a16:creationId xmlns:a16="http://schemas.microsoft.com/office/drawing/2014/main" id="{A1C607DE-96A1-9C4B-99DE-9B84D31D7750}"/>
              </a:ext>
            </a:extLst>
          </p:cNvPr>
          <p:cNvSpPr/>
          <p:nvPr/>
        </p:nvSpPr>
        <p:spPr>
          <a:xfrm>
            <a:off x="5499279" y="473424"/>
            <a:ext cx="1193442" cy="1193442"/>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80A1D5B7-A1A5-5041-9981-CC85D8DA3FBF}"/>
              </a:ext>
            </a:extLst>
          </p:cNvPr>
          <p:cNvSpPr/>
          <p:nvPr/>
        </p:nvSpPr>
        <p:spPr>
          <a:xfrm>
            <a:off x="5575969" y="1162420"/>
            <a:ext cx="881026" cy="881026"/>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C9110AA4-1BA8-674D-A99F-5F32CD2FA45B}"/>
              </a:ext>
            </a:extLst>
          </p:cNvPr>
          <p:cNvSpPr/>
          <p:nvPr/>
        </p:nvSpPr>
        <p:spPr>
          <a:xfrm>
            <a:off x="6043969" y="1799706"/>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D2817E41-1BD3-2045-BB9B-FBF8697CDAC5}"/>
              </a:ext>
            </a:extLst>
          </p:cNvPr>
          <p:cNvSpPr/>
          <p:nvPr/>
        </p:nvSpPr>
        <p:spPr>
          <a:xfrm>
            <a:off x="4662854" y="2403976"/>
            <a:ext cx="2826121" cy="2826121"/>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4ED7871C-61E7-4B4D-A9A9-0AC51B246DA8}"/>
              </a:ext>
            </a:extLst>
          </p:cNvPr>
          <p:cNvSpPr/>
          <p:nvPr/>
        </p:nvSpPr>
        <p:spPr>
          <a:xfrm>
            <a:off x="5210902" y="1704791"/>
            <a:ext cx="1165997" cy="1165997"/>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9A0FB64D-20BF-4E48-A801-91CFB6081C92}"/>
              </a:ext>
            </a:extLst>
          </p:cNvPr>
          <p:cNvSpPr/>
          <p:nvPr/>
        </p:nvSpPr>
        <p:spPr>
          <a:xfrm>
            <a:off x="5115317" y="4870413"/>
            <a:ext cx="1152940" cy="1152940"/>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E8AE9B00-D5A9-EE4F-BFE8-BE66EF42AB05}"/>
              </a:ext>
            </a:extLst>
          </p:cNvPr>
          <p:cNvSpPr/>
          <p:nvPr/>
        </p:nvSpPr>
        <p:spPr>
          <a:xfrm>
            <a:off x="5854701" y="4355184"/>
            <a:ext cx="1479183" cy="1479183"/>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6C0F2B58-DEC5-9841-B7EA-E06CB4BD89D9}"/>
              </a:ext>
            </a:extLst>
          </p:cNvPr>
          <p:cNvSpPr/>
          <p:nvPr/>
        </p:nvSpPr>
        <p:spPr>
          <a:xfrm>
            <a:off x="5452255" y="5851021"/>
            <a:ext cx="574576" cy="574576"/>
          </a:xfrm>
          <a:prstGeom prst="ellipse">
            <a:avLst/>
          </a:prstGeom>
          <a:solidFill>
            <a:srgbClr val="817C99">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Oval 25">
            <a:extLst>
              <a:ext uri="{FF2B5EF4-FFF2-40B4-BE49-F238E27FC236}">
                <a16:creationId xmlns:a16="http://schemas.microsoft.com/office/drawing/2014/main" id="{A979545F-3F0F-5145-A6EF-10EBBAFE7C09}"/>
              </a:ext>
            </a:extLst>
          </p:cNvPr>
          <p:cNvSpPr/>
          <p:nvPr/>
        </p:nvSpPr>
        <p:spPr>
          <a:xfrm>
            <a:off x="6075915" y="5626045"/>
            <a:ext cx="816002" cy="816002"/>
          </a:xfrm>
          <a:prstGeom prst="ellipse">
            <a:avLst/>
          </a:prstGeom>
          <a:solidFill>
            <a:srgbClr val="817C99">
              <a:alpha val="4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hteck 26">
            <a:extLst>
              <a:ext uri="{FF2B5EF4-FFF2-40B4-BE49-F238E27FC236}">
                <a16:creationId xmlns:a16="http://schemas.microsoft.com/office/drawing/2014/main" id="{1CC95B98-64F6-2543-892B-EE887C2E917A}"/>
              </a:ext>
            </a:extLst>
          </p:cNvPr>
          <p:cNvSpPr/>
          <p:nvPr/>
        </p:nvSpPr>
        <p:spPr>
          <a:xfrm>
            <a:off x="4268562" y="1939416"/>
            <a:ext cx="3654876" cy="5088573"/>
          </a:xfrm>
          <a:prstGeom prst="rect">
            <a:avLst/>
          </a:prstGeom>
        </p:spPr>
        <p:txBody>
          <a:bodyPr wrap="square">
            <a:spAutoFit/>
          </a:bodyPr>
          <a:lstStyle/>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Allergien</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Krebserkrankung</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Rheuma</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Unklare Schmerzen</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Psychische Krankheiten</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Elektrosmog/Stress</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Nahrungsmittelbelastung</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Medikamente</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Schwermetalle</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Darmpilze</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Impfungen</a:t>
            </a:r>
          </a:p>
          <a:p>
            <a:pPr marL="345465" indent="-345465" algn="ctr">
              <a:lnSpc>
                <a:spcPct val="90000"/>
              </a:lnSpc>
              <a:spcBef>
                <a:spcPts val="725"/>
              </a:spcBef>
            </a:pPr>
            <a:r>
              <a:rPr lang="de-DE" b="1" dirty="0">
                <a:solidFill>
                  <a:srgbClr val="385433"/>
                </a:solidFill>
                <a:latin typeface="Rubik" pitchFamily="2" charset="-79"/>
                <a:ea typeface="Times New Roman" pitchFamily="18"/>
                <a:cs typeface="Rubik" pitchFamily="2" charset="-79"/>
              </a:rPr>
              <a:t>Veranlagung</a:t>
            </a:r>
          </a:p>
          <a:p>
            <a:pPr marL="345465" indent="-345465" algn="ctr">
              <a:lnSpc>
                <a:spcPct val="90000"/>
              </a:lnSpc>
              <a:spcBef>
                <a:spcPts val="725"/>
              </a:spcBef>
            </a:pPr>
            <a:endParaRPr lang="de-DE" b="1" dirty="0">
              <a:solidFill>
                <a:schemeClr val="bg1"/>
              </a:solidFill>
              <a:latin typeface="Rubik" pitchFamily="2" charset="-79"/>
              <a:ea typeface="Times New Roman" pitchFamily="18"/>
              <a:cs typeface="Rubik" pitchFamily="2" charset="-79"/>
            </a:endParaRPr>
          </a:p>
          <a:p>
            <a:pPr marL="345465" indent="-345465" algn="ctr">
              <a:lnSpc>
                <a:spcPct val="90000"/>
              </a:lnSpc>
              <a:spcBef>
                <a:spcPts val="725"/>
              </a:spcBef>
            </a:pPr>
            <a:endParaRPr lang="de-DE" b="1" dirty="0">
              <a:solidFill>
                <a:schemeClr val="bg1"/>
              </a:solidFill>
              <a:latin typeface="Rubik" pitchFamily="2" charset="-79"/>
              <a:ea typeface="Times New Roman" pitchFamily="18"/>
              <a:cs typeface="Rubik" pitchFamily="2" charset="-79"/>
            </a:endParaRPr>
          </a:p>
          <a:p>
            <a:pPr marL="345465" indent="-345465" algn="ctr">
              <a:lnSpc>
                <a:spcPct val="90000"/>
              </a:lnSpc>
              <a:spcBef>
                <a:spcPts val="725"/>
              </a:spcBef>
            </a:pPr>
            <a:endParaRPr lang="de-DE" b="1" dirty="0">
              <a:solidFill>
                <a:schemeClr val="bg1"/>
              </a:solidFill>
              <a:latin typeface="Rubik" pitchFamily="2" charset="-79"/>
              <a:ea typeface="Times New Roman" pitchFamily="18"/>
              <a:cs typeface="Rubik" pitchFamily="2" charset="-79"/>
            </a:endParaRPr>
          </a:p>
        </p:txBody>
      </p:sp>
    </p:spTree>
    <p:extLst>
      <p:ext uri="{BB962C8B-B14F-4D97-AF65-F5344CB8AC3E}">
        <p14:creationId xmlns:p14="http://schemas.microsoft.com/office/powerpoint/2010/main" val="2501116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15121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8858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Zuviel Säuren entstehen durch:</a:t>
            </a:r>
            <a:br>
              <a:rPr lang="de-DE" dirty="0"/>
            </a:br>
            <a:endParaRPr lang="de-DE" dirty="0"/>
          </a:p>
        </p:txBody>
      </p:sp>
      <p:sp>
        <p:nvSpPr>
          <p:cNvPr id="26" name="Rechteck 25">
            <a:extLst>
              <a:ext uri="{FF2B5EF4-FFF2-40B4-BE49-F238E27FC236}">
                <a16:creationId xmlns:a16="http://schemas.microsoft.com/office/drawing/2014/main" id="{29DBFF1C-654E-A843-A2C4-74B8626C0D35}"/>
              </a:ext>
            </a:extLst>
          </p:cNvPr>
          <p:cNvSpPr/>
          <p:nvPr/>
        </p:nvSpPr>
        <p:spPr>
          <a:xfrm>
            <a:off x="1467408" y="1510699"/>
            <a:ext cx="9257184" cy="4093428"/>
          </a:xfrm>
          <a:prstGeom prst="rect">
            <a:avLst/>
          </a:prstGeom>
        </p:spPr>
        <p:txBody>
          <a:bodyPr wrap="square">
            <a:spAutoFit/>
          </a:bodyPr>
          <a:lstStyle/>
          <a:p>
            <a:pPr marL="171450" indent="-171450">
              <a:buFont typeface="Arial" panose="020B0604020202020204" pitchFamily="34" charset="0"/>
              <a:buChar char="•"/>
            </a:pPr>
            <a:r>
              <a:rPr lang="de-DE" sz="2000" dirty="0">
                <a:solidFill>
                  <a:srgbClr val="CC7547"/>
                </a:solidFill>
                <a:latin typeface="Rubik" pitchFamily="2" charset="-79"/>
                <a:cs typeface="Rubik" pitchFamily="2" charset="-79"/>
              </a:rPr>
              <a:t>Verdauung von schlechtem, unnatürlichem Essen. Tote Nahrungsmittel, Fleisch, Fisch etc., erhitzte Fette, Süßigkeiten, Weißmehlprodukte, Kaffee, Limo, Verkochtes, „</a:t>
            </a:r>
            <a:r>
              <a:rPr lang="de-DE" sz="2000" dirty="0" err="1">
                <a:solidFill>
                  <a:srgbClr val="CC7547"/>
                </a:solidFill>
                <a:latin typeface="Rubik" pitchFamily="2" charset="-79"/>
                <a:cs typeface="Rubik" pitchFamily="2" charset="-79"/>
              </a:rPr>
              <a:t>Mikrowelliertes</a:t>
            </a:r>
            <a:r>
              <a:rPr lang="de-DE" sz="2000" dirty="0">
                <a:solidFill>
                  <a:srgbClr val="CC7547"/>
                </a:solidFill>
                <a:latin typeface="Rubik" pitchFamily="2" charset="-79"/>
                <a:cs typeface="Rubik" pitchFamily="2" charset="-79"/>
              </a:rPr>
              <a:t>“, tiefgefrorene Fertiggerichte usw.</a:t>
            </a:r>
          </a:p>
          <a:p>
            <a:pPr marL="171450" indent="-171450">
              <a:buFont typeface="Arial" panose="020B0604020202020204" pitchFamily="34" charset="0"/>
              <a:buChar char="•"/>
            </a:pPr>
            <a:r>
              <a:rPr lang="de-DE" sz="2000" dirty="0">
                <a:solidFill>
                  <a:srgbClr val="828F80"/>
                </a:solidFill>
                <a:latin typeface="Rubik" pitchFamily="2" charset="-79"/>
                <a:cs typeface="Rubik" pitchFamily="2" charset="-79"/>
              </a:rPr>
              <a:t>Von außen eindringende Schadstoffe, z.B. chemische Gifte, Konservierungsmittel, Umweltgifte, Medikamente, Alkohol, Drogen</a:t>
            </a:r>
          </a:p>
          <a:p>
            <a:pPr marL="171450" indent="-171450">
              <a:buFont typeface="Arial" panose="020B0604020202020204" pitchFamily="34" charset="0"/>
              <a:buChar char="•"/>
            </a:pPr>
            <a:r>
              <a:rPr lang="de-DE" sz="2000" dirty="0">
                <a:solidFill>
                  <a:srgbClr val="385433"/>
                </a:solidFill>
                <a:latin typeface="Rubik" pitchFamily="2" charset="-79"/>
                <a:cs typeface="Rubik" pitchFamily="2" charset="-79"/>
              </a:rPr>
              <a:t>Mangel an Bitterstoffen</a:t>
            </a:r>
          </a:p>
          <a:p>
            <a:pPr marL="171450" indent="-171450">
              <a:buFont typeface="Arial" panose="020B0604020202020204" pitchFamily="34" charset="0"/>
              <a:buChar char="•"/>
            </a:pPr>
            <a:r>
              <a:rPr lang="de-DE" sz="2000" dirty="0">
                <a:solidFill>
                  <a:srgbClr val="828F80"/>
                </a:solidFill>
                <a:latin typeface="Rubik" pitchFamily="2" charset="-79"/>
                <a:cs typeface="Rubik" pitchFamily="2" charset="-79"/>
              </a:rPr>
              <a:t>Mental Faktoren wie Ärger, Stress, Missmut, Enttäuschung, Zorn, Hass, Hektik, aber auch durch Lärmbelastung</a:t>
            </a:r>
          </a:p>
          <a:p>
            <a:pPr marL="171450" indent="-171450">
              <a:buFont typeface="Arial" panose="020B0604020202020204" pitchFamily="34" charset="0"/>
              <a:buChar char="•"/>
            </a:pPr>
            <a:r>
              <a:rPr lang="de-DE" sz="2000" dirty="0">
                <a:solidFill>
                  <a:srgbClr val="828F80"/>
                </a:solidFill>
                <a:latin typeface="Rubik" pitchFamily="2" charset="-79"/>
                <a:cs typeface="Rubik" pitchFamily="2" charset="-79"/>
              </a:rPr>
              <a:t>Schlechte Atmung und Faktoren, die die Ausscheidungsorgane der Lunge behindern</a:t>
            </a:r>
          </a:p>
          <a:p>
            <a:pPr marL="171450" indent="-171450">
              <a:buFont typeface="Arial" panose="020B0604020202020204" pitchFamily="34" charset="0"/>
              <a:buChar char="•"/>
            </a:pPr>
            <a:r>
              <a:rPr lang="de-DE" sz="2000" dirty="0">
                <a:solidFill>
                  <a:srgbClr val="828F80"/>
                </a:solidFill>
                <a:latin typeface="Rubik" pitchFamily="2" charset="-79"/>
                <a:cs typeface="Rubik" pitchFamily="2" charset="-79"/>
              </a:rPr>
              <a:t>Starke Muskelüberspannung (Muskelkater)</a:t>
            </a:r>
          </a:p>
          <a:p>
            <a:pPr marL="171450" indent="-171450">
              <a:buFont typeface="Arial" panose="020B0604020202020204" pitchFamily="34" charset="0"/>
              <a:buChar char="•"/>
            </a:pPr>
            <a:r>
              <a:rPr lang="de-DE" sz="2000" dirty="0">
                <a:solidFill>
                  <a:srgbClr val="CC7547"/>
                </a:solidFill>
                <a:latin typeface="Rubik" pitchFamily="2" charset="-79"/>
                <a:cs typeface="Rubik" pitchFamily="2" charset="-79"/>
              </a:rPr>
              <a:t>Schlechte Verdauung und unverdaute Nahrungsreste als Fäulnis- und Gärungsprozesse in einem belasteten Darmtrakt (Schwefelsäure)</a:t>
            </a:r>
          </a:p>
        </p:txBody>
      </p:sp>
    </p:spTree>
    <p:extLst>
      <p:ext uri="{BB962C8B-B14F-4D97-AF65-F5344CB8AC3E}">
        <p14:creationId xmlns:p14="http://schemas.microsoft.com/office/powerpoint/2010/main" val="690408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1051460"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8858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Zusatzstoffe in unseren Nahrungsmitteln</a:t>
            </a:r>
            <a:br>
              <a:rPr lang="de-DE" dirty="0"/>
            </a:br>
            <a:endParaRPr lang="de-DE" dirty="0"/>
          </a:p>
        </p:txBody>
      </p:sp>
      <p:sp>
        <p:nvSpPr>
          <p:cNvPr id="7" name="Rechteck 6">
            <a:extLst>
              <a:ext uri="{FF2B5EF4-FFF2-40B4-BE49-F238E27FC236}">
                <a16:creationId xmlns:a16="http://schemas.microsoft.com/office/drawing/2014/main" id="{EA1A90C3-D76B-114F-A158-7F1ED8CB510B}"/>
              </a:ext>
            </a:extLst>
          </p:cNvPr>
          <p:cNvSpPr/>
          <p:nvPr/>
        </p:nvSpPr>
        <p:spPr>
          <a:xfrm>
            <a:off x="2755547" y="1575404"/>
            <a:ext cx="7199622" cy="4672188"/>
          </a:xfrm>
          <a:prstGeom prst="rect">
            <a:avLst/>
          </a:prstGeom>
        </p:spPr>
        <p:txBody>
          <a:bodyPr wrap="square" numCol="2" spcCol="360000">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Farbstoffe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Zuckeraustauschstoffe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Süßstoffe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Konservierungsstoffe</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Antioxidantien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Trägerstoffe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Säuerungsmittel</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Säuerungsregulatoren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Trennmittel </a:t>
            </a:r>
          </a:p>
          <a:p>
            <a:pPr marL="285750" indent="-285750">
              <a:buFont typeface="Arial" panose="020B0604020202020204" pitchFamily="34" charset="0"/>
              <a:buChar char="•"/>
            </a:pPr>
            <a:r>
              <a:rPr lang="de-DE" dirty="0" err="1">
                <a:solidFill>
                  <a:srgbClr val="828F80"/>
                </a:solidFill>
                <a:latin typeface="Rubik" pitchFamily="2" charset="-79"/>
                <a:cs typeface="Rubik" pitchFamily="2" charset="-79"/>
              </a:rPr>
              <a:t>Schaumverhüter</a:t>
            </a:r>
            <a:r>
              <a:rPr lang="de-DE" dirty="0">
                <a:solidFill>
                  <a:srgbClr val="828F80"/>
                </a:solidFill>
                <a:latin typeface="Rubik" pitchFamily="2" charset="-79"/>
                <a:cs typeface="Rubik" pitchFamily="2" charset="-79"/>
              </a:rPr>
              <a:t>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Füllstoffe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Emulgatoren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Schmelzsalze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Festigungsmittel</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Geschmacksverstärker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Schaummittel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Geliermittel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Überzugsmittel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Feuchthaltemittel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Modifizierte Stärken </a:t>
            </a:r>
          </a:p>
          <a:p>
            <a:pPr marL="285750" indent="-285750">
              <a:buFont typeface="Arial" panose="020B0604020202020204" pitchFamily="34" charset="0"/>
              <a:buChar char="•"/>
            </a:pPr>
            <a:r>
              <a:rPr lang="de-DE" dirty="0" err="1">
                <a:solidFill>
                  <a:srgbClr val="828F80"/>
                </a:solidFill>
                <a:latin typeface="Rubik" pitchFamily="2" charset="-79"/>
                <a:cs typeface="Rubik" pitchFamily="2" charset="-79"/>
              </a:rPr>
              <a:t>Packgase</a:t>
            </a:r>
            <a:r>
              <a:rPr lang="de-DE" dirty="0">
                <a:solidFill>
                  <a:srgbClr val="828F80"/>
                </a:solidFill>
                <a:latin typeface="Rubik" pitchFamily="2" charset="-79"/>
                <a:cs typeface="Rubik" pitchFamily="2" charset="-79"/>
              </a:rPr>
              <a:t>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Treibgase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Backtriebmittel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Komplexbildner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Stabilisatoren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Verdickungsmittel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Kaumassen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Mehlbehandlungsmittel </a:t>
            </a: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Aromen </a:t>
            </a:r>
          </a:p>
        </p:txBody>
      </p:sp>
    </p:spTree>
    <p:extLst>
      <p:ext uri="{BB962C8B-B14F-4D97-AF65-F5344CB8AC3E}">
        <p14:creationId xmlns:p14="http://schemas.microsoft.com/office/powerpoint/2010/main" val="956346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2509557"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8858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Deutsches Ärzteblatt 2005:</a:t>
            </a:r>
            <a:br>
              <a:rPr lang="de-DE" dirty="0"/>
            </a:br>
            <a:endParaRPr lang="de-DE" dirty="0"/>
          </a:p>
        </p:txBody>
      </p:sp>
      <p:sp>
        <p:nvSpPr>
          <p:cNvPr id="9" name="Rechteck 8">
            <a:extLst>
              <a:ext uri="{FF2B5EF4-FFF2-40B4-BE49-F238E27FC236}">
                <a16:creationId xmlns:a16="http://schemas.microsoft.com/office/drawing/2014/main" id="{53349757-6602-9543-94A7-5667F68E698D}"/>
              </a:ext>
            </a:extLst>
          </p:cNvPr>
          <p:cNvSpPr/>
          <p:nvPr/>
        </p:nvSpPr>
        <p:spPr>
          <a:xfrm>
            <a:off x="3088942" y="1388016"/>
            <a:ext cx="6685252" cy="4093428"/>
          </a:xfrm>
          <a:prstGeom prst="rect">
            <a:avLst/>
          </a:prstGeom>
        </p:spPr>
        <p:txBody>
          <a:bodyPr wrap="square">
            <a:spAutoFit/>
          </a:bodyPr>
          <a:lstStyle/>
          <a:p>
            <a:r>
              <a:rPr lang="de-DE" sz="2000" i="1" dirty="0">
                <a:solidFill>
                  <a:srgbClr val="828F80"/>
                </a:solidFill>
                <a:latin typeface="Rubik" pitchFamily="2" charset="-79"/>
                <a:cs typeface="Rubik" pitchFamily="2" charset="-79"/>
              </a:rPr>
              <a:t>„Störungen des Säure-Basen-Haushalts sind häufig, sie werden jedoch in der Praxis oft übersehen. […] Besonders bei Patienten mit Niereninsuffizienz, Diabetes, einer Leberzirrhose, einem Emphysem, Diarrhöen oder chronischem Erbrechen sowie unter bestehender </a:t>
            </a:r>
            <a:r>
              <a:rPr lang="de-DE" sz="2000" i="1" dirty="0" err="1">
                <a:solidFill>
                  <a:srgbClr val="828F80"/>
                </a:solidFill>
                <a:latin typeface="Rubik" pitchFamily="2" charset="-79"/>
                <a:cs typeface="Rubik" pitchFamily="2" charset="-79"/>
              </a:rPr>
              <a:t>Diuretikatherapie</a:t>
            </a:r>
            <a:r>
              <a:rPr lang="de-DE" sz="2000" i="1" dirty="0">
                <a:solidFill>
                  <a:srgbClr val="828F80"/>
                </a:solidFill>
                <a:latin typeface="Rubik" pitchFamily="2" charset="-79"/>
                <a:cs typeface="Rubik" pitchFamily="2" charset="-79"/>
              </a:rPr>
              <a:t> ist an Störungen des Säure-Basen-Haushaltes zu denken.“</a:t>
            </a:r>
          </a:p>
          <a:p>
            <a:r>
              <a:rPr lang="de-DE" sz="2000" i="1" dirty="0">
                <a:solidFill>
                  <a:srgbClr val="828F80"/>
                </a:solidFill>
                <a:latin typeface="Rubik" pitchFamily="2" charset="-79"/>
                <a:cs typeface="Rubik" pitchFamily="2" charset="-79"/>
              </a:rPr>
              <a:t>Quelle: </a:t>
            </a:r>
            <a:r>
              <a:rPr lang="de-DE" sz="2000" i="1" dirty="0" err="1">
                <a:solidFill>
                  <a:srgbClr val="828F80"/>
                </a:solidFill>
                <a:latin typeface="Rubik" pitchFamily="2" charset="-79"/>
                <a:cs typeface="Rubik" pitchFamily="2" charset="-79"/>
              </a:rPr>
              <a:t>Dtsch</a:t>
            </a:r>
            <a:r>
              <a:rPr lang="de-DE" sz="2000" i="1" dirty="0">
                <a:solidFill>
                  <a:srgbClr val="828F80"/>
                </a:solidFill>
                <a:latin typeface="Rubik" pitchFamily="2" charset="-79"/>
                <a:cs typeface="Rubik" pitchFamily="2" charset="-79"/>
              </a:rPr>
              <a:t> </a:t>
            </a:r>
            <a:r>
              <a:rPr lang="de-DE" sz="2000" i="1" dirty="0" err="1">
                <a:solidFill>
                  <a:srgbClr val="828F80"/>
                </a:solidFill>
                <a:latin typeface="Rubik" pitchFamily="2" charset="-79"/>
                <a:cs typeface="Rubik" pitchFamily="2" charset="-79"/>
              </a:rPr>
              <a:t>Arztebl</a:t>
            </a:r>
            <a:r>
              <a:rPr lang="de-DE" sz="2000" i="1" dirty="0">
                <a:solidFill>
                  <a:srgbClr val="828F80"/>
                </a:solidFill>
                <a:latin typeface="Rubik" pitchFamily="2" charset="-79"/>
                <a:cs typeface="Rubik" pitchFamily="2" charset="-79"/>
              </a:rPr>
              <a:t> 2005; 102:A 1896 – 1899 [Heft 26]</a:t>
            </a:r>
          </a:p>
          <a:p>
            <a:endParaRPr lang="de-DE" sz="2000" dirty="0">
              <a:solidFill>
                <a:srgbClr val="828F80"/>
              </a:solidFill>
              <a:latin typeface="Rubik" pitchFamily="2" charset="-79"/>
              <a:cs typeface="Rubik" pitchFamily="2" charset="-79"/>
            </a:endParaRPr>
          </a:p>
          <a:p>
            <a:r>
              <a:rPr lang="de-DE" sz="2000" b="1" dirty="0">
                <a:solidFill>
                  <a:srgbClr val="828F80"/>
                </a:solidFill>
                <a:latin typeface="Rubik" pitchFamily="2" charset="-79"/>
                <a:cs typeface="Rubik" pitchFamily="2" charset="-79"/>
              </a:rPr>
              <a:t>Wir sprechen also von wenigstens 15 Millionen „Kranken“ in Deutschland, für die das Thema Übersäuerung sicherlich eine Bedeutung hat </a:t>
            </a:r>
            <a:r>
              <a:rPr lang="de-DE" sz="2000" dirty="0">
                <a:solidFill>
                  <a:srgbClr val="828F80"/>
                </a:solidFill>
                <a:latin typeface="Rubik" pitchFamily="2" charset="-79"/>
                <a:cs typeface="Rubik" pitchFamily="2" charset="-79"/>
              </a:rPr>
              <a:t>– jedenfalls nach der Einschätzung, des Ärzteblatts</a:t>
            </a:r>
          </a:p>
        </p:txBody>
      </p:sp>
    </p:spTree>
    <p:extLst>
      <p:ext uri="{BB962C8B-B14F-4D97-AF65-F5344CB8AC3E}">
        <p14:creationId xmlns:p14="http://schemas.microsoft.com/office/powerpoint/2010/main" val="623988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3263320"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8858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Warburgs-Hypothese</a:t>
            </a:r>
            <a:br>
              <a:rPr lang="de-DE" dirty="0"/>
            </a:br>
            <a:endParaRPr lang="de-DE" dirty="0"/>
          </a:p>
        </p:txBody>
      </p:sp>
      <p:sp>
        <p:nvSpPr>
          <p:cNvPr id="7" name="Titel 1">
            <a:extLst>
              <a:ext uri="{FF2B5EF4-FFF2-40B4-BE49-F238E27FC236}">
                <a16:creationId xmlns:a16="http://schemas.microsoft.com/office/drawing/2014/main" id="{483B9764-DB4A-2042-B14E-5213F6F668E2}"/>
              </a:ext>
            </a:extLst>
          </p:cNvPr>
          <p:cNvSpPr txBox="1">
            <a:spLocks/>
          </p:cNvSpPr>
          <p:nvPr/>
        </p:nvSpPr>
        <p:spPr>
          <a:xfrm>
            <a:off x="4493567" y="2297123"/>
            <a:ext cx="7441191" cy="200537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540" dirty="0">
                <a:solidFill>
                  <a:srgbClr val="828F80"/>
                </a:solidFill>
                <a:latin typeface="Rubik Medium" pitchFamily="2" charset="-79"/>
                <a:cs typeface="Rubik Medium" pitchFamily="2" charset="-79"/>
              </a:rPr>
              <a:t>WARBURGS-HYPOTHESE NUN ENDLICH</a:t>
            </a:r>
          </a:p>
          <a:p>
            <a:endParaRPr lang="de-DE" sz="2540" dirty="0">
              <a:solidFill>
                <a:srgbClr val="828F80"/>
              </a:solidFill>
              <a:latin typeface="Rubik Medium" pitchFamily="2" charset="-79"/>
              <a:cs typeface="Rubik Medium" pitchFamily="2" charset="-79"/>
            </a:endParaRPr>
          </a:p>
          <a:p>
            <a:r>
              <a:rPr lang="de-DE" sz="2540" dirty="0">
                <a:solidFill>
                  <a:srgbClr val="828F80"/>
                </a:solidFill>
                <a:latin typeface="Rubik Medium" pitchFamily="2" charset="-79"/>
                <a:cs typeface="Rubik Medium" pitchFamily="2" charset="-79"/>
              </a:rPr>
              <a:t>BEWIESEN! IN EINEM BASISCHEN KÖRPER </a:t>
            </a:r>
          </a:p>
          <a:p>
            <a:endParaRPr lang="de-DE" sz="2540" dirty="0">
              <a:solidFill>
                <a:srgbClr val="828F80"/>
              </a:solidFill>
              <a:latin typeface="Rubik Medium" pitchFamily="2" charset="-79"/>
              <a:cs typeface="Rubik Medium" pitchFamily="2" charset="-79"/>
            </a:endParaRPr>
          </a:p>
          <a:p>
            <a:r>
              <a:rPr lang="de-DE" sz="2540" dirty="0">
                <a:solidFill>
                  <a:srgbClr val="828F80"/>
                </a:solidFill>
                <a:latin typeface="Rubik Medium" pitchFamily="2" charset="-79"/>
                <a:cs typeface="Rubik Medium" pitchFamily="2" charset="-79"/>
              </a:rPr>
              <a:t>GIBT ES KEINEN KREBS!</a:t>
            </a:r>
            <a:endParaRPr lang="de-DE" dirty="0">
              <a:solidFill>
                <a:srgbClr val="828F80"/>
              </a:solidFill>
              <a:latin typeface="Rubik Medium" pitchFamily="2" charset="-79"/>
              <a:cs typeface="Rubik Medium" pitchFamily="2" charset="-79"/>
            </a:endParaRPr>
          </a:p>
        </p:txBody>
      </p:sp>
      <p:sp>
        <p:nvSpPr>
          <p:cNvPr id="10" name="Textplatzhalter 4">
            <a:extLst>
              <a:ext uri="{FF2B5EF4-FFF2-40B4-BE49-F238E27FC236}">
                <a16:creationId xmlns:a16="http://schemas.microsoft.com/office/drawing/2014/main" id="{8B15347D-319A-5045-B42D-CED1CC79235D}"/>
              </a:ext>
            </a:extLst>
          </p:cNvPr>
          <p:cNvSpPr txBox="1">
            <a:spLocks/>
          </p:cNvSpPr>
          <p:nvPr/>
        </p:nvSpPr>
        <p:spPr>
          <a:xfrm>
            <a:off x="793574" y="1277917"/>
            <a:ext cx="2808354" cy="10770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1200" dirty="0">
                <a:solidFill>
                  <a:srgbClr val="828F80"/>
                </a:solidFill>
                <a:latin typeface="Rubik" pitchFamily="2" charset="-79"/>
                <a:cs typeface="Rubik" pitchFamily="2" charset="-79"/>
              </a:rPr>
              <a:t>Otto Warburg (1883-1970) war ein begnadeter Sauerstoff- und Krebsforscher, Mitbegründer der Biochemie und „Vater“ von sechs Nobelpreisträgern.</a:t>
            </a:r>
          </a:p>
          <a:p>
            <a:pPr marL="0" indent="0">
              <a:buFont typeface="Arial" panose="020B0604020202020204" pitchFamily="34" charset="0"/>
              <a:buNone/>
            </a:pPr>
            <a:endParaRPr lang="de-DE" dirty="0"/>
          </a:p>
        </p:txBody>
      </p:sp>
      <p:pic>
        <p:nvPicPr>
          <p:cNvPr id="11" name="Picture 2">
            <a:extLst>
              <a:ext uri="{FF2B5EF4-FFF2-40B4-BE49-F238E27FC236}">
                <a16:creationId xmlns:a16="http://schemas.microsoft.com/office/drawing/2014/main" id="{4B3BCAA2-453B-F441-AECA-1F444B8D6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874" y="2522411"/>
            <a:ext cx="3560177" cy="3560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Grafik 11">
            <a:extLst>
              <a:ext uri="{FF2B5EF4-FFF2-40B4-BE49-F238E27FC236}">
                <a16:creationId xmlns:a16="http://schemas.microsoft.com/office/drawing/2014/main" id="{F47A2354-EFDC-594B-9CE2-AD3E5FD0B3F9}"/>
              </a:ext>
            </a:extLst>
          </p:cNvPr>
          <p:cNvPicPr>
            <a:picLocks noChangeAspect="1"/>
          </p:cNvPicPr>
          <p:nvPr/>
        </p:nvPicPr>
        <p:blipFill>
          <a:blip r:embed="rId4"/>
          <a:stretch>
            <a:fillRect/>
          </a:stretch>
        </p:blipFill>
        <p:spPr>
          <a:xfrm>
            <a:off x="526874" y="1283786"/>
            <a:ext cx="266700" cy="266700"/>
          </a:xfrm>
          <a:prstGeom prst="rect">
            <a:avLst/>
          </a:prstGeom>
        </p:spPr>
      </p:pic>
    </p:spTree>
    <p:extLst>
      <p:ext uri="{BB962C8B-B14F-4D97-AF65-F5344CB8AC3E}">
        <p14:creationId xmlns:p14="http://schemas.microsoft.com/office/powerpoint/2010/main" val="1714226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180522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488587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Leider haben wir kein Basendepot</a:t>
            </a:r>
            <a:br>
              <a:rPr lang="de-DE" dirty="0"/>
            </a:br>
            <a:endParaRPr lang="de-DE" dirty="0"/>
          </a:p>
        </p:txBody>
      </p:sp>
      <p:sp>
        <p:nvSpPr>
          <p:cNvPr id="2" name="Rechteck 1">
            <a:extLst>
              <a:ext uri="{FF2B5EF4-FFF2-40B4-BE49-F238E27FC236}">
                <a16:creationId xmlns:a16="http://schemas.microsoft.com/office/drawing/2014/main" id="{6904AD4E-C492-DE4C-9810-E94CC5BF758B}"/>
              </a:ext>
            </a:extLst>
          </p:cNvPr>
          <p:cNvSpPr/>
          <p:nvPr/>
        </p:nvSpPr>
        <p:spPr>
          <a:xfrm>
            <a:off x="3048000" y="1946356"/>
            <a:ext cx="6096000" cy="3416320"/>
          </a:xfrm>
          <a:prstGeom prst="rect">
            <a:avLst/>
          </a:prstGeom>
        </p:spPr>
        <p:txBody>
          <a:bodyPr>
            <a:spAutoFit/>
          </a:bodyPr>
          <a:lstStyle/>
          <a:p>
            <a:pPr marL="342900" indent="-342900">
              <a:buSzPct val="45000"/>
              <a:buFont typeface="Arial" panose="020B0604020202020204" pitchFamily="34" charset="0"/>
              <a:buChar char="•"/>
            </a:pPr>
            <a:r>
              <a:rPr lang="de-DE" sz="2400" dirty="0">
                <a:solidFill>
                  <a:srgbClr val="828F80"/>
                </a:solidFill>
                <a:latin typeface="Rubik" pitchFamily="2" charset="-79"/>
                <a:cs typeface="Rubik" pitchFamily="2" charset="-79"/>
              </a:rPr>
              <a:t>Ohne Basen sind die Säuren nicht transportfähig und können von den Nieren nicht ausgeschieden werden.</a:t>
            </a:r>
          </a:p>
          <a:p>
            <a:pPr marL="342900" indent="-342900">
              <a:buSzPct val="45000"/>
              <a:buFont typeface="Arial" panose="020B0604020202020204" pitchFamily="34" charset="0"/>
              <a:buChar char="•"/>
            </a:pPr>
            <a:endParaRPr lang="de-DE" sz="2400" dirty="0">
              <a:solidFill>
                <a:srgbClr val="828F80"/>
              </a:solidFill>
              <a:latin typeface="Rubik" pitchFamily="2" charset="-79"/>
              <a:cs typeface="Rubik" pitchFamily="2" charset="-79"/>
            </a:endParaRPr>
          </a:p>
          <a:p>
            <a:pPr marL="342900" indent="-342900">
              <a:buSzPct val="45000"/>
              <a:buFont typeface="Arial" panose="020B0604020202020204" pitchFamily="34" charset="0"/>
              <a:buChar char="•"/>
            </a:pPr>
            <a:r>
              <a:rPr lang="de-DE" sz="2400" dirty="0">
                <a:solidFill>
                  <a:srgbClr val="828F80"/>
                </a:solidFill>
                <a:latin typeface="Rubik" pitchFamily="2" charset="-79"/>
                <a:cs typeface="Rubik" pitchFamily="2" charset="-79"/>
              </a:rPr>
              <a:t>Ohne Zufuhr von Basen und Reduzierung von Säuren wird das Bindegewebe immer mehr verschlackt, kann nichts mehr aufnehmen und es kommt unweigerlich zur Krankheit.</a:t>
            </a:r>
          </a:p>
        </p:txBody>
      </p:sp>
    </p:spTree>
    <p:extLst>
      <p:ext uri="{BB962C8B-B14F-4D97-AF65-F5344CB8AC3E}">
        <p14:creationId xmlns:p14="http://schemas.microsoft.com/office/powerpoint/2010/main" val="10005256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1DFE316-5751-CF47-B561-8D97856F6936}"/>
              </a:ext>
            </a:extLst>
          </p:cNvPr>
          <p:cNvSpPr/>
          <p:nvPr/>
        </p:nvSpPr>
        <p:spPr>
          <a:xfrm>
            <a:off x="2643034" y="-181304"/>
            <a:ext cx="2228476"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Text, drinnen enthält.&#10;&#10;Automatisch generierte Beschreibung">
            <a:extLst>
              <a:ext uri="{FF2B5EF4-FFF2-40B4-BE49-F238E27FC236}">
                <a16:creationId xmlns:a16="http://schemas.microsoft.com/office/drawing/2014/main" id="{CA27DF77-C327-1E4D-BD65-47E28C9284A2}"/>
              </a:ext>
            </a:extLst>
          </p:cNvPr>
          <p:cNvPicPr>
            <a:picLocks noChangeAspect="1"/>
          </p:cNvPicPr>
          <p:nvPr/>
        </p:nvPicPr>
        <p:blipFill>
          <a:blip r:embed="rId2"/>
          <a:stretch>
            <a:fillRect/>
          </a:stretch>
        </p:blipFill>
        <p:spPr>
          <a:xfrm>
            <a:off x="398440" y="1720950"/>
            <a:ext cx="1974897" cy="3138909"/>
          </a:xfrm>
          <a:prstGeom prst="rect">
            <a:avLst/>
          </a:prstGeom>
        </p:spPr>
      </p:pic>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308852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Säure-Basen-Haushalt</a:t>
            </a:r>
            <a:br>
              <a:rPr lang="de-DE" dirty="0"/>
            </a:br>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507388" y="5906358"/>
            <a:ext cx="1601722" cy="307777"/>
          </a:xfrm>
          <a:prstGeom prst="rect">
            <a:avLst/>
          </a:prstGeom>
        </p:spPr>
        <p:txBody>
          <a:bodyPr wrap="none">
            <a:spAutoFit/>
          </a:bodyPr>
          <a:lstStyle/>
          <a:p>
            <a:pPr algn="r"/>
            <a:r>
              <a:rPr lang="de-DE" sz="1400" dirty="0" err="1">
                <a:solidFill>
                  <a:srgbClr val="385433"/>
                </a:solidFill>
                <a:latin typeface="Heebo Medium" pitchFamily="2" charset="-79"/>
                <a:cs typeface="Heebo Medium" pitchFamily="2" charset="-79"/>
              </a:rPr>
              <a:t>ProTop</a:t>
            </a:r>
            <a:r>
              <a:rPr lang="de-DE" sz="1400" dirty="0">
                <a:solidFill>
                  <a:srgbClr val="385433"/>
                </a:solidFill>
                <a:latin typeface="Heebo Medium" pitchFamily="2" charset="-79"/>
                <a:cs typeface="Heebo Medium" pitchFamily="2" charset="-79"/>
              </a:rPr>
              <a:t> </a:t>
            </a:r>
            <a:r>
              <a:rPr lang="de-DE" sz="1400" dirty="0" err="1">
                <a:solidFill>
                  <a:srgbClr val="385433"/>
                </a:solidFill>
                <a:latin typeface="Heebo Medium" pitchFamily="2" charset="-79"/>
                <a:cs typeface="Heebo Medium" pitchFamily="2" charset="-79"/>
              </a:rPr>
              <a:t>BasenKur</a:t>
            </a:r>
            <a:endParaRPr lang="de-DE" sz="1400" dirty="0">
              <a:solidFill>
                <a:srgbClr val="385433"/>
              </a:solidFill>
              <a:effectLst/>
              <a:latin typeface="Heebo Medium" pitchFamily="2" charset="-79"/>
              <a:cs typeface="Heebo Medium" pitchFamily="2" charset="-79"/>
            </a:endParaRPr>
          </a:p>
        </p:txBody>
      </p:sp>
      <p:sp>
        <p:nvSpPr>
          <p:cNvPr id="14" name="Rechteck 13">
            <a:extLst>
              <a:ext uri="{FF2B5EF4-FFF2-40B4-BE49-F238E27FC236}">
                <a16:creationId xmlns:a16="http://schemas.microsoft.com/office/drawing/2014/main" id="{F8CFCE3A-17EA-9149-9446-98059C394082}"/>
              </a:ext>
            </a:extLst>
          </p:cNvPr>
          <p:cNvSpPr/>
          <p:nvPr/>
        </p:nvSpPr>
        <p:spPr>
          <a:xfrm>
            <a:off x="611521" y="4973628"/>
            <a:ext cx="1497589" cy="1015663"/>
          </a:xfrm>
          <a:prstGeom prst="rect">
            <a:avLst/>
          </a:prstGeom>
        </p:spPr>
        <p:txBody>
          <a:bodyPr wrap="none">
            <a:spAutoFit/>
          </a:bodyPr>
          <a:lstStyle/>
          <a:p>
            <a:pPr algn="r"/>
            <a:r>
              <a:rPr lang="de-DE" sz="1200" dirty="0">
                <a:solidFill>
                  <a:srgbClr val="828F80"/>
                </a:solidFill>
                <a:latin typeface="Heebo" pitchFamily="2" charset="-79"/>
                <a:cs typeface="Heebo" pitchFamily="2" charset="-79"/>
              </a:rPr>
              <a:t>Pulver und Kapseln</a:t>
            </a:r>
          </a:p>
          <a:p>
            <a:pPr algn="r"/>
            <a:r>
              <a:rPr lang="de-DE" sz="1200" dirty="0">
                <a:solidFill>
                  <a:srgbClr val="828F80"/>
                </a:solidFill>
                <a:effectLst/>
                <a:latin typeface="Heebo" pitchFamily="2" charset="-79"/>
                <a:cs typeface="Heebo" pitchFamily="2" charset="-79"/>
              </a:rPr>
              <a:t>Kalium-, Kalzium-,</a:t>
            </a:r>
          </a:p>
          <a:p>
            <a:pPr algn="r"/>
            <a:r>
              <a:rPr lang="de-DE" sz="1200" dirty="0">
                <a:solidFill>
                  <a:srgbClr val="828F80"/>
                </a:solidFill>
                <a:effectLst/>
                <a:latin typeface="Heebo" pitchFamily="2" charset="-79"/>
                <a:cs typeface="Heebo" pitchFamily="2" charset="-79"/>
              </a:rPr>
              <a:t>Magnesiumcitrat</a:t>
            </a:r>
          </a:p>
          <a:p>
            <a:pPr algn="r"/>
            <a:r>
              <a:rPr lang="de-DE" sz="1200" dirty="0">
                <a:solidFill>
                  <a:srgbClr val="828F80"/>
                </a:solidFill>
                <a:latin typeface="Heebo" pitchFamily="2" charset="-79"/>
                <a:cs typeface="Heebo" pitchFamily="2" charset="-79"/>
              </a:rPr>
              <a:t>Natron</a:t>
            </a:r>
            <a:endParaRPr lang="de-DE" sz="1200" dirty="0">
              <a:solidFill>
                <a:srgbClr val="828F80"/>
              </a:solidFill>
              <a:effectLst/>
              <a:latin typeface="Heebo" pitchFamily="2" charset="-79"/>
              <a:cs typeface="Heebo" pitchFamily="2" charset="-79"/>
            </a:endParaRPr>
          </a:p>
          <a:p>
            <a:pPr algn="r"/>
            <a:endParaRPr lang="de-DE" sz="1200" dirty="0">
              <a:solidFill>
                <a:srgbClr val="828F80"/>
              </a:solidFill>
              <a:effectLst/>
              <a:latin typeface="Heebo" pitchFamily="2" charset="-79"/>
              <a:cs typeface="Heebo"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pic>
        <p:nvPicPr>
          <p:cNvPr id="3" name="Grafik 2">
            <a:extLst>
              <a:ext uri="{FF2B5EF4-FFF2-40B4-BE49-F238E27FC236}">
                <a16:creationId xmlns:a16="http://schemas.microsoft.com/office/drawing/2014/main" id="{BD7A1867-EF87-AD48-932D-F3CDFDD98694}"/>
              </a:ext>
            </a:extLst>
          </p:cNvPr>
          <p:cNvPicPr>
            <a:picLocks noChangeAspect="1"/>
          </p:cNvPicPr>
          <p:nvPr/>
        </p:nvPicPr>
        <p:blipFill>
          <a:blip r:embed="rId3"/>
          <a:stretch>
            <a:fillRect/>
          </a:stretch>
        </p:blipFill>
        <p:spPr>
          <a:xfrm>
            <a:off x="2879791" y="1160802"/>
            <a:ext cx="575680" cy="4103028"/>
          </a:xfrm>
          <a:prstGeom prst="rect">
            <a:avLst/>
          </a:prstGeom>
        </p:spPr>
      </p:pic>
      <p:sp>
        <p:nvSpPr>
          <p:cNvPr id="23" name="Rechteck 22">
            <a:extLst>
              <a:ext uri="{FF2B5EF4-FFF2-40B4-BE49-F238E27FC236}">
                <a16:creationId xmlns:a16="http://schemas.microsoft.com/office/drawing/2014/main" id="{81CFBAB6-E474-8045-B320-FEF61D47F5B6}"/>
              </a:ext>
            </a:extLst>
          </p:cNvPr>
          <p:cNvSpPr/>
          <p:nvPr/>
        </p:nvSpPr>
        <p:spPr>
          <a:xfrm>
            <a:off x="3371916" y="1593023"/>
            <a:ext cx="1370888" cy="323165"/>
          </a:xfrm>
          <a:prstGeom prst="rect">
            <a:avLst/>
          </a:prstGeom>
        </p:spPr>
        <p:txBody>
          <a:bodyPr wrap="none">
            <a:spAutoFit/>
          </a:bodyPr>
          <a:lstStyle/>
          <a:p>
            <a:r>
              <a:rPr lang="de-DE" sz="1500" dirty="0" err="1">
                <a:solidFill>
                  <a:srgbClr val="828F80"/>
                </a:solidFill>
                <a:latin typeface="Heebo" pitchFamily="2" charset="-79"/>
                <a:cs typeface="Heebo" pitchFamily="2" charset="-79"/>
              </a:rPr>
              <a:t>Chlorella</a:t>
            </a:r>
            <a:r>
              <a:rPr lang="de-DE" sz="1500" dirty="0">
                <a:solidFill>
                  <a:srgbClr val="828F80"/>
                </a:solidFill>
                <a:latin typeface="Heebo" pitchFamily="2" charset="-79"/>
                <a:cs typeface="Heebo" pitchFamily="2" charset="-79"/>
              </a:rPr>
              <a:t>-Alge</a:t>
            </a:r>
            <a:endParaRPr lang="de-DE" sz="1500" dirty="0">
              <a:solidFill>
                <a:srgbClr val="828F80"/>
              </a:solidFill>
              <a:effectLst/>
              <a:latin typeface="Heebo" pitchFamily="2" charset="-79"/>
              <a:cs typeface="Heebo" pitchFamily="2" charset="-79"/>
            </a:endParaRPr>
          </a:p>
        </p:txBody>
      </p:sp>
      <p:sp>
        <p:nvSpPr>
          <p:cNvPr id="24" name="Rechteck 23">
            <a:extLst>
              <a:ext uri="{FF2B5EF4-FFF2-40B4-BE49-F238E27FC236}">
                <a16:creationId xmlns:a16="http://schemas.microsoft.com/office/drawing/2014/main" id="{516B9284-4A0A-1044-8D3E-3A1666E0FB59}"/>
              </a:ext>
            </a:extLst>
          </p:cNvPr>
          <p:cNvSpPr/>
          <p:nvPr/>
        </p:nvSpPr>
        <p:spPr>
          <a:xfrm>
            <a:off x="3712230" y="2910930"/>
            <a:ext cx="891591" cy="323165"/>
          </a:xfrm>
          <a:prstGeom prst="rect">
            <a:avLst/>
          </a:prstGeom>
        </p:spPr>
        <p:txBody>
          <a:bodyPr wrap="none">
            <a:spAutoFit/>
          </a:bodyPr>
          <a:lstStyle/>
          <a:p>
            <a:r>
              <a:rPr lang="de-DE" sz="1500" dirty="0" err="1">
                <a:solidFill>
                  <a:srgbClr val="828F80"/>
                </a:solidFill>
                <a:latin typeface="Heebo" pitchFamily="2" charset="-79"/>
                <a:cs typeface="Heebo" pitchFamily="2" charset="-79"/>
              </a:rPr>
              <a:t>Moringa</a:t>
            </a:r>
            <a:endParaRPr lang="de-DE" sz="1500" dirty="0">
              <a:solidFill>
                <a:srgbClr val="828F80"/>
              </a:solidFill>
              <a:effectLst/>
              <a:latin typeface="Heebo" pitchFamily="2" charset="-79"/>
              <a:cs typeface="Heebo" pitchFamily="2" charset="-79"/>
            </a:endParaRPr>
          </a:p>
        </p:txBody>
      </p:sp>
      <p:sp>
        <p:nvSpPr>
          <p:cNvPr id="34" name="Rechteck 33">
            <a:extLst>
              <a:ext uri="{FF2B5EF4-FFF2-40B4-BE49-F238E27FC236}">
                <a16:creationId xmlns:a16="http://schemas.microsoft.com/office/drawing/2014/main" id="{010FF11C-1DFC-2C40-9AC1-75E057719892}"/>
              </a:ext>
            </a:extLst>
          </p:cNvPr>
          <p:cNvSpPr/>
          <p:nvPr/>
        </p:nvSpPr>
        <p:spPr>
          <a:xfrm>
            <a:off x="3725168" y="3905672"/>
            <a:ext cx="854721" cy="323165"/>
          </a:xfrm>
          <a:prstGeom prst="rect">
            <a:avLst/>
          </a:prstGeom>
        </p:spPr>
        <p:txBody>
          <a:bodyPr wrap="none">
            <a:spAutoFit/>
          </a:bodyPr>
          <a:lstStyle/>
          <a:p>
            <a:r>
              <a:rPr lang="de-DE" sz="1500" dirty="0">
                <a:solidFill>
                  <a:srgbClr val="828F80"/>
                </a:solidFill>
                <a:latin typeface="Heebo" pitchFamily="2" charset="-79"/>
                <a:cs typeface="Heebo" pitchFamily="2" charset="-79"/>
              </a:rPr>
              <a:t>Fenchel</a:t>
            </a:r>
            <a:endParaRPr lang="de-DE" sz="1500" dirty="0">
              <a:solidFill>
                <a:srgbClr val="828F80"/>
              </a:solidFill>
              <a:effectLst/>
              <a:latin typeface="Heebo" pitchFamily="2" charset="-79"/>
              <a:cs typeface="Heebo" pitchFamily="2" charset="-79"/>
            </a:endParaRPr>
          </a:p>
        </p:txBody>
      </p:sp>
      <p:sp>
        <p:nvSpPr>
          <p:cNvPr id="36" name="Rechteck 35">
            <a:extLst>
              <a:ext uri="{FF2B5EF4-FFF2-40B4-BE49-F238E27FC236}">
                <a16:creationId xmlns:a16="http://schemas.microsoft.com/office/drawing/2014/main" id="{E1BABB00-E25D-C545-8B68-A61717D2B79E}"/>
              </a:ext>
            </a:extLst>
          </p:cNvPr>
          <p:cNvSpPr/>
          <p:nvPr/>
        </p:nvSpPr>
        <p:spPr>
          <a:xfrm>
            <a:off x="3717186" y="4813533"/>
            <a:ext cx="745717" cy="323165"/>
          </a:xfrm>
          <a:prstGeom prst="rect">
            <a:avLst/>
          </a:prstGeom>
        </p:spPr>
        <p:txBody>
          <a:bodyPr wrap="none">
            <a:spAutoFit/>
          </a:bodyPr>
          <a:lstStyle/>
          <a:p>
            <a:r>
              <a:rPr lang="de-DE" sz="1500" dirty="0">
                <a:solidFill>
                  <a:srgbClr val="828F80"/>
                </a:solidFill>
                <a:latin typeface="Heebo" pitchFamily="2" charset="-79"/>
                <a:cs typeface="Heebo" pitchFamily="2" charset="-79"/>
              </a:rPr>
              <a:t>Alfalfa</a:t>
            </a:r>
            <a:endParaRPr lang="de-DE" sz="1500" dirty="0">
              <a:solidFill>
                <a:srgbClr val="828F80"/>
              </a:solidFill>
              <a:effectLst/>
              <a:latin typeface="Heebo" pitchFamily="2" charset="-79"/>
              <a:cs typeface="Heebo" pitchFamily="2" charset="-79"/>
            </a:endParaRPr>
          </a:p>
        </p:txBody>
      </p:sp>
      <p:sp>
        <p:nvSpPr>
          <p:cNvPr id="2" name="Rechteck 1">
            <a:extLst>
              <a:ext uri="{FF2B5EF4-FFF2-40B4-BE49-F238E27FC236}">
                <a16:creationId xmlns:a16="http://schemas.microsoft.com/office/drawing/2014/main" id="{BF1473F6-7375-EF4E-BDCB-B629BC9143F7}"/>
              </a:ext>
            </a:extLst>
          </p:cNvPr>
          <p:cNvSpPr/>
          <p:nvPr/>
        </p:nvSpPr>
        <p:spPr>
          <a:xfrm>
            <a:off x="5895410" y="1802934"/>
            <a:ext cx="4978537" cy="3477875"/>
          </a:xfrm>
          <a:prstGeom prst="rect">
            <a:avLst/>
          </a:prstGeom>
        </p:spPr>
        <p:txBody>
          <a:bodyPr wrap="square">
            <a:spAutoFit/>
          </a:bodyPr>
          <a:lstStyle/>
          <a:p>
            <a:r>
              <a:rPr lang="de-DE" sz="2000" dirty="0">
                <a:solidFill>
                  <a:srgbClr val="828F80"/>
                </a:solidFill>
                <a:latin typeface="Rubik" pitchFamily="2" charset="-79"/>
                <a:cs typeface="Rubik" pitchFamily="2" charset="-79"/>
              </a:rPr>
              <a:t>Mit Basencitraten erreicht man mindestens zwei Ziele gleichzeitig: </a:t>
            </a:r>
          </a:p>
          <a:p>
            <a:endParaRPr lang="de-DE" sz="2000" dirty="0">
              <a:solidFill>
                <a:srgbClr val="828F80"/>
              </a:solidFill>
              <a:latin typeface="Rubik" pitchFamily="2" charset="-79"/>
              <a:cs typeface="Rubik" pitchFamily="2" charset="-79"/>
            </a:endParaRPr>
          </a:p>
          <a:p>
            <a:r>
              <a:rPr lang="de-DE" sz="2000" dirty="0">
                <a:solidFill>
                  <a:srgbClr val="828F80"/>
                </a:solidFill>
                <a:latin typeface="Rubik" pitchFamily="2" charset="-79"/>
                <a:cs typeface="Rubik" pitchFamily="2" charset="-79"/>
              </a:rPr>
              <a:t>Man </a:t>
            </a:r>
            <a:r>
              <a:rPr lang="de-DE" sz="2000" b="1" dirty="0">
                <a:solidFill>
                  <a:srgbClr val="828F80"/>
                </a:solidFill>
                <a:latin typeface="Rubik" pitchFamily="2" charset="-79"/>
                <a:cs typeface="Rubik" pitchFamily="2" charset="-79"/>
              </a:rPr>
              <a:t>entsäuert effektiv </a:t>
            </a:r>
            <a:r>
              <a:rPr lang="de-DE" sz="2000" dirty="0">
                <a:solidFill>
                  <a:srgbClr val="828F80"/>
                </a:solidFill>
                <a:latin typeface="Rubik" pitchFamily="2" charset="-79"/>
                <a:cs typeface="Rubik" pitchFamily="2" charset="-79"/>
              </a:rPr>
              <a:t>und </a:t>
            </a:r>
            <a:r>
              <a:rPr lang="de-DE" sz="2000" b="1" dirty="0">
                <a:solidFill>
                  <a:srgbClr val="828F80"/>
                </a:solidFill>
                <a:latin typeface="Rubik" pitchFamily="2" charset="-79"/>
                <a:cs typeface="Rubik" pitchFamily="2" charset="-79"/>
              </a:rPr>
              <a:t>versorgt sich mit basischen Mineralstoffen. </a:t>
            </a:r>
          </a:p>
          <a:p>
            <a:endParaRPr lang="de-DE" sz="2000" dirty="0">
              <a:solidFill>
                <a:srgbClr val="828F80"/>
              </a:solidFill>
              <a:latin typeface="Rubik" pitchFamily="2" charset="-79"/>
              <a:cs typeface="Rubik" pitchFamily="2" charset="-79"/>
            </a:endParaRPr>
          </a:p>
          <a:p>
            <a:r>
              <a:rPr lang="de-DE" sz="2000" dirty="0">
                <a:solidFill>
                  <a:srgbClr val="828F80"/>
                </a:solidFill>
                <a:latin typeface="Rubik" pitchFamily="2" charset="-79"/>
                <a:cs typeface="Rubik" pitchFamily="2" charset="-79"/>
              </a:rPr>
              <a:t>Das gelingt deshalb, da Basencitrate aus zwei Komponenten bestehen: aus basischen Mineralien (z. B. Kalium, Magnesium, Calcium) und basischen Salzen (Citraten).</a:t>
            </a:r>
          </a:p>
        </p:txBody>
      </p:sp>
    </p:spTree>
    <p:extLst>
      <p:ext uri="{BB962C8B-B14F-4D97-AF65-F5344CB8AC3E}">
        <p14:creationId xmlns:p14="http://schemas.microsoft.com/office/powerpoint/2010/main" val="1714406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307708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Säure-Basen-Haushalt</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sp>
        <p:nvSpPr>
          <p:cNvPr id="4" name="Rechteck 3">
            <a:extLst>
              <a:ext uri="{FF2B5EF4-FFF2-40B4-BE49-F238E27FC236}">
                <a16:creationId xmlns:a16="http://schemas.microsoft.com/office/drawing/2014/main" id="{F68B7420-4E67-DF40-B793-C201E64C632C}"/>
              </a:ext>
            </a:extLst>
          </p:cNvPr>
          <p:cNvSpPr/>
          <p:nvPr/>
        </p:nvSpPr>
        <p:spPr>
          <a:xfrm>
            <a:off x="1534171" y="2844225"/>
            <a:ext cx="9536585" cy="584775"/>
          </a:xfrm>
          <a:prstGeom prst="rect">
            <a:avLst/>
          </a:prstGeom>
        </p:spPr>
        <p:txBody>
          <a:bodyPr wrap="none">
            <a:spAutoFit/>
          </a:bodyPr>
          <a:lstStyle/>
          <a:p>
            <a:r>
              <a:rPr lang="de-DE" sz="3200" dirty="0">
                <a:solidFill>
                  <a:srgbClr val="828F80"/>
                </a:solidFill>
                <a:latin typeface="Rubik Medium" pitchFamily="2" charset="-79"/>
                <a:cs typeface="Rubik Medium" pitchFamily="2" charset="-79"/>
              </a:rPr>
              <a:t>Natron ist für eine Entsäuerung nicht geeignet!</a:t>
            </a:r>
          </a:p>
        </p:txBody>
      </p:sp>
      <p:sp>
        <p:nvSpPr>
          <p:cNvPr id="7" name="Rechteck 6">
            <a:extLst>
              <a:ext uri="{FF2B5EF4-FFF2-40B4-BE49-F238E27FC236}">
                <a16:creationId xmlns:a16="http://schemas.microsoft.com/office/drawing/2014/main" id="{BD4023FA-6E65-B240-867F-B29665838691}"/>
              </a:ext>
            </a:extLst>
          </p:cNvPr>
          <p:cNvSpPr/>
          <p:nvPr/>
        </p:nvSpPr>
        <p:spPr>
          <a:xfrm>
            <a:off x="8522800" y="4457412"/>
            <a:ext cx="2384686"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Es entsäuert den Magen, was zu dauerhaften Beschwerden und zur Verschlimmerung führen kann. </a:t>
            </a:r>
          </a:p>
        </p:txBody>
      </p:sp>
      <p:pic>
        <p:nvPicPr>
          <p:cNvPr id="10" name="Grafik 9">
            <a:extLst>
              <a:ext uri="{FF2B5EF4-FFF2-40B4-BE49-F238E27FC236}">
                <a16:creationId xmlns:a16="http://schemas.microsoft.com/office/drawing/2014/main" id="{616DDB09-FD6F-FE4A-9C2A-B79FC89AE373}"/>
              </a:ext>
            </a:extLst>
          </p:cNvPr>
          <p:cNvPicPr>
            <a:picLocks noChangeAspect="1"/>
          </p:cNvPicPr>
          <p:nvPr/>
        </p:nvPicPr>
        <p:blipFill>
          <a:blip r:embed="rId2"/>
          <a:stretch>
            <a:fillRect/>
          </a:stretch>
        </p:blipFill>
        <p:spPr>
          <a:xfrm>
            <a:off x="8141091" y="4457412"/>
            <a:ext cx="266700" cy="266700"/>
          </a:xfrm>
          <a:prstGeom prst="rect">
            <a:avLst/>
          </a:prstGeom>
        </p:spPr>
      </p:pic>
    </p:spTree>
    <p:extLst>
      <p:ext uri="{BB962C8B-B14F-4D97-AF65-F5344CB8AC3E}">
        <p14:creationId xmlns:p14="http://schemas.microsoft.com/office/powerpoint/2010/main" val="29006997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2769540"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Vorteile der Basencitrate</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sp>
        <p:nvSpPr>
          <p:cNvPr id="2" name="Rechteck 1">
            <a:extLst>
              <a:ext uri="{FF2B5EF4-FFF2-40B4-BE49-F238E27FC236}">
                <a16:creationId xmlns:a16="http://schemas.microsoft.com/office/drawing/2014/main" id="{A68A5C62-A07F-7947-A7F0-359E2F3BBE39}"/>
              </a:ext>
            </a:extLst>
          </p:cNvPr>
          <p:cNvSpPr/>
          <p:nvPr/>
        </p:nvSpPr>
        <p:spPr>
          <a:xfrm>
            <a:off x="1319680" y="2369970"/>
            <a:ext cx="10717697" cy="2308324"/>
          </a:xfrm>
          <a:prstGeom prst="rect">
            <a:avLst/>
          </a:prstGeom>
        </p:spPr>
        <p:txBody>
          <a:bodyPr wrap="square">
            <a:spAutoFit/>
          </a:bodyPr>
          <a:lstStyle/>
          <a:p>
            <a:r>
              <a:rPr lang="de-DE" sz="2400" b="1" dirty="0">
                <a:solidFill>
                  <a:srgbClr val="828F80"/>
                </a:solidFill>
                <a:latin typeface="Rubik" pitchFamily="2" charset="-79"/>
                <a:cs typeface="Rubik" pitchFamily="2" charset="-79"/>
              </a:rPr>
              <a:t>1. </a:t>
            </a:r>
            <a:r>
              <a:rPr lang="de-DE" sz="2400" dirty="0">
                <a:solidFill>
                  <a:srgbClr val="828F80"/>
                </a:solidFill>
                <a:latin typeface="Rubik" pitchFamily="2" charset="-79"/>
                <a:cs typeface="Rubik" pitchFamily="2" charset="-79"/>
              </a:rPr>
              <a:t>Basencitrate beeinflussen nicht die Magensäure</a:t>
            </a:r>
            <a:br>
              <a:rPr lang="de-DE" sz="2400" dirty="0">
                <a:solidFill>
                  <a:srgbClr val="828F80"/>
                </a:solidFill>
                <a:latin typeface="Rubik" pitchFamily="2" charset="-79"/>
                <a:cs typeface="Rubik" pitchFamily="2" charset="-79"/>
              </a:rPr>
            </a:br>
            <a:r>
              <a:rPr lang="de-DE" sz="2400" b="1" dirty="0">
                <a:solidFill>
                  <a:srgbClr val="828F80"/>
                </a:solidFill>
                <a:latin typeface="Rubik" pitchFamily="2" charset="-79"/>
                <a:cs typeface="Rubik" pitchFamily="2" charset="-79"/>
              </a:rPr>
              <a:t>2. </a:t>
            </a:r>
            <a:r>
              <a:rPr lang="de-DE" sz="2400" dirty="0">
                <a:solidFill>
                  <a:srgbClr val="828F80"/>
                </a:solidFill>
                <a:latin typeface="Rubik" pitchFamily="2" charset="-79"/>
                <a:cs typeface="Rubik" pitchFamily="2" charset="-79"/>
              </a:rPr>
              <a:t>Basencitrate machen den natürlicherweise sauren Darm nicht basisch</a:t>
            </a:r>
            <a:br>
              <a:rPr lang="de-DE" sz="2400" dirty="0">
                <a:solidFill>
                  <a:srgbClr val="828F80"/>
                </a:solidFill>
                <a:latin typeface="Rubik" pitchFamily="2" charset="-79"/>
                <a:cs typeface="Rubik" pitchFamily="2" charset="-79"/>
              </a:rPr>
            </a:br>
            <a:r>
              <a:rPr lang="de-DE" sz="2400" b="1" dirty="0">
                <a:solidFill>
                  <a:srgbClr val="828F80"/>
                </a:solidFill>
                <a:latin typeface="Rubik" pitchFamily="2" charset="-79"/>
                <a:cs typeface="Rubik" pitchFamily="2" charset="-79"/>
              </a:rPr>
              <a:t>3. </a:t>
            </a:r>
            <a:r>
              <a:rPr lang="de-DE" sz="2400" dirty="0">
                <a:solidFill>
                  <a:srgbClr val="828F80"/>
                </a:solidFill>
                <a:latin typeface="Rubik" pitchFamily="2" charset="-79"/>
                <a:cs typeface="Rubik" pitchFamily="2" charset="-79"/>
              </a:rPr>
              <a:t>Basencitrate werden leicht resorbiert</a:t>
            </a:r>
            <a:br>
              <a:rPr lang="de-DE" sz="2400" dirty="0">
                <a:solidFill>
                  <a:srgbClr val="828F80"/>
                </a:solidFill>
                <a:latin typeface="Rubik" pitchFamily="2" charset="-79"/>
                <a:cs typeface="Rubik" pitchFamily="2" charset="-79"/>
              </a:rPr>
            </a:br>
            <a:r>
              <a:rPr lang="de-DE" sz="2400" b="1" dirty="0">
                <a:solidFill>
                  <a:srgbClr val="828F80"/>
                </a:solidFill>
                <a:latin typeface="Rubik" pitchFamily="2" charset="-79"/>
                <a:cs typeface="Rubik" pitchFamily="2" charset="-79"/>
              </a:rPr>
              <a:t>4. </a:t>
            </a:r>
            <a:r>
              <a:rPr lang="de-DE" sz="2400" dirty="0">
                <a:solidFill>
                  <a:srgbClr val="828F80"/>
                </a:solidFill>
                <a:latin typeface="Rubik" pitchFamily="2" charset="-79"/>
                <a:cs typeface="Rubik" pitchFamily="2" charset="-79"/>
              </a:rPr>
              <a:t>Basencitrate gelangen direkt in die Zelle</a:t>
            </a:r>
            <a:br>
              <a:rPr lang="de-DE" sz="2400" dirty="0">
                <a:solidFill>
                  <a:srgbClr val="828F80"/>
                </a:solidFill>
                <a:latin typeface="Rubik" pitchFamily="2" charset="-79"/>
                <a:cs typeface="Rubik" pitchFamily="2" charset="-79"/>
              </a:rPr>
            </a:br>
            <a:r>
              <a:rPr lang="de-DE" sz="2400" b="1" dirty="0">
                <a:solidFill>
                  <a:srgbClr val="828F80"/>
                </a:solidFill>
                <a:latin typeface="Rubik" pitchFamily="2" charset="-79"/>
                <a:cs typeface="Rubik" pitchFamily="2" charset="-79"/>
              </a:rPr>
              <a:t>5. </a:t>
            </a:r>
            <a:r>
              <a:rPr lang="de-DE" sz="2400" dirty="0">
                <a:solidFill>
                  <a:srgbClr val="828F80"/>
                </a:solidFill>
                <a:latin typeface="Rubik" pitchFamily="2" charset="-79"/>
                <a:cs typeface="Rubik" pitchFamily="2" charset="-79"/>
              </a:rPr>
              <a:t>Basencitrate hinterlassen keine Schlacken</a:t>
            </a:r>
            <a:br>
              <a:rPr lang="de-DE" sz="2400" dirty="0">
                <a:solidFill>
                  <a:srgbClr val="828F80"/>
                </a:solidFill>
                <a:latin typeface="Rubik" pitchFamily="2" charset="-79"/>
                <a:cs typeface="Rubik" pitchFamily="2" charset="-79"/>
              </a:rPr>
            </a:br>
            <a:r>
              <a:rPr lang="de-DE" sz="2400" b="1" dirty="0">
                <a:solidFill>
                  <a:srgbClr val="828F80"/>
                </a:solidFill>
                <a:latin typeface="Rubik" pitchFamily="2" charset="-79"/>
                <a:cs typeface="Rubik" pitchFamily="2" charset="-79"/>
              </a:rPr>
              <a:t>6. </a:t>
            </a:r>
            <a:r>
              <a:rPr lang="de-DE" sz="2400" dirty="0">
                <a:solidFill>
                  <a:srgbClr val="828F80"/>
                </a:solidFill>
                <a:latin typeface="Rubik" pitchFamily="2" charset="-79"/>
                <a:cs typeface="Rubik" pitchFamily="2" charset="-79"/>
              </a:rPr>
              <a:t>Basencitrate versorgen mit Mineralstoffen</a:t>
            </a:r>
          </a:p>
        </p:txBody>
      </p:sp>
    </p:spTree>
    <p:extLst>
      <p:ext uri="{BB962C8B-B14F-4D97-AF65-F5344CB8AC3E}">
        <p14:creationId xmlns:p14="http://schemas.microsoft.com/office/powerpoint/2010/main" val="4092292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61972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5134600"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Entsäuerung ist gar nicht so einfach</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sp>
        <p:nvSpPr>
          <p:cNvPr id="2" name="Oval 1">
            <a:extLst>
              <a:ext uri="{FF2B5EF4-FFF2-40B4-BE49-F238E27FC236}">
                <a16:creationId xmlns:a16="http://schemas.microsoft.com/office/drawing/2014/main" id="{2567CDA2-59AF-8548-B877-4296978C9B63}"/>
              </a:ext>
            </a:extLst>
          </p:cNvPr>
          <p:cNvSpPr/>
          <p:nvPr/>
        </p:nvSpPr>
        <p:spPr>
          <a:xfrm>
            <a:off x="1214846" y="1857957"/>
            <a:ext cx="1773518" cy="1773518"/>
          </a:xfrm>
          <a:prstGeom prst="ellipse">
            <a:avLst/>
          </a:prstGeom>
          <a:solidFill>
            <a:srgbClr val="C5C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Oval 3">
            <a:extLst>
              <a:ext uri="{FF2B5EF4-FFF2-40B4-BE49-F238E27FC236}">
                <a16:creationId xmlns:a16="http://schemas.microsoft.com/office/drawing/2014/main" id="{0FD54F3E-6B24-BF4A-91BE-4B2AD8DBDBC8}"/>
              </a:ext>
            </a:extLst>
          </p:cNvPr>
          <p:cNvSpPr/>
          <p:nvPr/>
        </p:nvSpPr>
        <p:spPr>
          <a:xfrm>
            <a:off x="1659040" y="2300068"/>
            <a:ext cx="885131" cy="885131"/>
          </a:xfrm>
          <a:prstGeom prst="ellipse">
            <a:avLst/>
          </a:prstGeom>
          <a:solidFill>
            <a:srgbClr val="817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Dreieck 6">
            <a:extLst>
              <a:ext uri="{FF2B5EF4-FFF2-40B4-BE49-F238E27FC236}">
                <a16:creationId xmlns:a16="http://schemas.microsoft.com/office/drawing/2014/main" id="{442E20DC-B13B-4C4A-9C33-38A5D232D585}"/>
              </a:ext>
            </a:extLst>
          </p:cNvPr>
          <p:cNvSpPr/>
          <p:nvPr/>
        </p:nvSpPr>
        <p:spPr>
          <a:xfrm rot="18775222">
            <a:off x="1961370" y="2630925"/>
            <a:ext cx="444137" cy="382877"/>
          </a:xfrm>
          <a:prstGeom prs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9B56A6C0-4099-9745-8B7C-EEB40433CB57}"/>
              </a:ext>
            </a:extLst>
          </p:cNvPr>
          <p:cNvSpPr/>
          <p:nvPr/>
        </p:nvSpPr>
        <p:spPr>
          <a:xfrm>
            <a:off x="977299" y="5063162"/>
            <a:ext cx="3133743" cy="1200329"/>
          </a:xfrm>
          <a:prstGeom prst="rect">
            <a:avLst/>
          </a:prstGeom>
        </p:spPr>
        <p:txBody>
          <a:bodyPr wrap="square">
            <a:spAutoFit/>
          </a:bodyPr>
          <a:lstStyle/>
          <a:p>
            <a:r>
              <a:rPr lang="de-DE" sz="1200" dirty="0">
                <a:solidFill>
                  <a:srgbClr val="828F80"/>
                </a:solidFill>
                <a:latin typeface="Rubik" pitchFamily="2" charset="-79"/>
                <a:cs typeface="Rubik" pitchFamily="2" charset="-79"/>
              </a:rPr>
              <a:t>Wenn die </a:t>
            </a:r>
            <a:r>
              <a:rPr lang="de-DE" sz="1200" b="1" dirty="0">
                <a:solidFill>
                  <a:srgbClr val="828F80"/>
                </a:solidFill>
                <a:latin typeface="Rubik" pitchFamily="2" charset="-79"/>
                <a:cs typeface="Rubik" pitchFamily="2" charset="-79"/>
              </a:rPr>
              <a:t>Säuren</a:t>
            </a:r>
            <a:r>
              <a:rPr lang="de-DE" sz="1200" dirty="0">
                <a:solidFill>
                  <a:srgbClr val="828F80"/>
                </a:solidFill>
                <a:latin typeface="Rubik" pitchFamily="2" charset="-79"/>
                <a:cs typeface="Rubik" pitchFamily="2" charset="-79"/>
              </a:rPr>
              <a:t> bereits im </a:t>
            </a:r>
            <a:r>
              <a:rPr lang="de-DE" sz="1200" b="1" dirty="0">
                <a:solidFill>
                  <a:srgbClr val="828F80"/>
                </a:solidFill>
                <a:latin typeface="Rubik" pitchFamily="2" charset="-79"/>
                <a:cs typeface="Rubik" pitchFamily="2" charset="-79"/>
              </a:rPr>
              <a:t>Inneren der Zelle </a:t>
            </a:r>
            <a:r>
              <a:rPr lang="de-DE" sz="1200" dirty="0">
                <a:solidFill>
                  <a:srgbClr val="828F80"/>
                </a:solidFill>
                <a:latin typeface="Rubik" pitchFamily="2" charset="-79"/>
                <a:cs typeface="Rubik" pitchFamily="2" charset="-79"/>
              </a:rPr>
              <a:t>sitzen, gelingt es der Zelle oft nicht mehr, diese wieder auszuleiten. Die Säuren </a:t>
            </a:r>
            <a:r>
              <a:rPr lang="de-DE" sz="1200" b="1" dirty="0">
                <a:solidFill>
                  <a:srgbClr val="828F80"/>
                </a:solidFill>
                <a:latin typeface="Rubik" pitchFamily="2" charset="-79"/>
                <a:cs typeface="Rubik" pitchFamily="2" charset="-79"/>
              </a:rPr>
              <a:t>bleiben somit in der Zelle </a:t>
            </a:r>
            <a:r>
              <a:rPr lang="de-DE" sz="1200" dirty="0">
                <a:solidFill>
                  <a:srgbClr val="828F80"/>
                </a:solidFill>
                <a:latin typeface="Rubik" pitchFamily="2" charset="-79"/>
                <a:cs typeface="Rubik" pitchFamily="2" charset="-79"/>
              </a:rPr>
              <a:t>– ganz gleich, welche Entsäuerungsmethode man anwendet.</a:t>
            </a:r>
          </a:p>
        </p:txBody>
      </p:sp>
      <p:pic>
        <p:nvPicPr>
          <p:cNvPr id="12" name="Grafik 11">
            <a:extLst>
              <a:ext uri="{FF2B5EF4-FFF2-40B4-BE49-F238E27FC236}">
                <a16:creationId xmlns:a16="http://schemas.microsoft.com/office/drawing/2014/main" id="{CFFE6704-5D42-A948-B33C-D96490CFFECC}"/>
              </a:ext>
            </a:extLst>
          </p:cNvPr>
          <p:cNvPicPr>
            <a:picLocks noChangeAspect="1"/>
          </p:cNvPicPr>
          <p:nvPr/>
        </p:nvPicPr>
        <p:blipFill>
          <a:blip r:embed="rId2"/>
          <a:stretch>
            <a:fillRect/>
          </a:stretch>
        </p:blipFill>
        <p:spPr>
          <a:xfrm>
            <a:off x="595591" y="5063162"/>
            <a:ext cx="266700" cy="266700"/>
          </a:xfrm>
          <a:prstGeom prst="rect">
            <a:avLst/>
          </a:prstGeom>
        </p:spPr>
      </p:pic>
      <p:sp>
        <p:nvSpPr>
          <p:cNvPr id="14" name="Rechteck 13">
            <a:extLst>
              <a:ext uri="{FF2B5EF4-FFF2-40B4-BE49-F238E27FC236}">
                <a16:creationId xmlns:a16="http://schemas.microsoft.com/office/drawing/2014/main" id="{C22CAFB4-E2EA-7A42-B690-A5EFC420CE9A}"/>
              </a:ext>
            </a:extLst>
          </p:cNvPr>
          <p:cNvSpPr/>
          <p:nvPr/>
        </p:nvSpPr>
        <p:spPr>
          <a:xfrm>
            <a:off x="4834005" y="5063162"/>
            <a:ext cx="3133743" cy="1200329"/>
          </a:xfrm>
          <a:prstGeom prst="rect">
            <a:avLst/>
          </a:prstGeom>
        </p:spPr>
        <p:txBody>
          <a:bodyPr wrap="square">
            <a:spAutoFit/>
          </a:bodyPr>
          <a:lstStyle/>
          <a:p>
            <a:r>
              <a:rPr lang="de-DE" sz="1200" dirty="0">
                <a:solidFill>
                  <a:srgbClr val="828F80"/>
                </a:solidFill>
                <a:latin typeface="Rubik" pitchFamily="2" charset="-79"/>
                <a:cs typeface="Rubik" pitchFamily="2" charset="-79"/>
              </a:rPr>
              <a:t>Die Zelle ist regelrecht </a:t>
            </a:r>
            <a:r>
              <a:rPr lang="de-DE" sz="1200" b="1" dirty="0">
                <a:solidFill>
                  <a:srgbClr val="828F80"/>
                </a:solidFill>
                <a:latin typeface="Rubik" pitchFamily="2" charset="-79"/>
                <a:cs typeface="Rubik" pitchFamily="2" charset="-79"/>
              </a:rPr>
              <a:t>blockiert</a:t>
            </a:r>
            <a:r>
              <a:rPr lang="de-DE" sz="1200" dirty="0">
                <a:solidFill>
                  <a:srgbClr val="828F80"/>
                </a:solidFill>
                <a:latin typeface="Rubik" pitchFamily="2" charset="-79"/>
                <a:cs typeface="Rubik" pitchFamily="2" charset="-79"/>
              </a:rPr>
              <a:t> und eine </a:t>
            </a:r>
            <a:r>
              <a:rPr lang="de-DE" sz="1200" b="1" dirty="0">
                <a:solidFill>
                  <a:srgbClr val="828F80"/>
                </a:solidFill>
                <a:latin typeface="Rubik" pitchFamily="2" charset="-79"/>
                <a:cs typeface="Rubik" pitchFamily="2" charset="-79"/>
              </a:rPr>
              <a:t>Entsäuerung</a:t>
            </a:r>
            <a:r>
              <a:rPr lang="de-DE" sz="1200" dirty="0">
                <a:solidFill>
                  <a:srgbClr val="828F80"/>
                </a:solidFill>
                <a:latin typeface="Rubik" pitchFamily="2" charset="-79"/>
                <a:cs typeface="Rubik" pitchFamily="2" charset="-79"/>
              </a:rPr>
              <a:t>, aber auch jedwede Entgiftung, wird </a:t>
            </a:r>
            <a:r>
              <a:rPr lang="de-DE" sz="1200" b="1" dirty="0">
                <a:solidFill>
                  <a:srgbClr val="828F80"/>
                </a:solidFill>
                <a:latin typeface="Rubik" pitchFamily="2" charset="-79"/>
                <a:cs typeface="Rubik" pitchFamily="2" charset="-79"/>
              </a:rPr>
              <a:t>unmöglich</a:t>
            </a:r>
            <a:r>
              <a:rPr lang="de-DE" sz="1200" dirty="0">
                <a:solidFill>
                  <a:srgbClr val="828F80"/>
                </a:solidFill>
                <a:latin typeface="Rubik" pitchFamily="2" charset="-79"/>
                <a:cs typeface="Rubik" pitchFamily="2" charset="-79"/>
              </a:rPr>
              <a:t>. Denn im Innern der Zelle sitzen nicht nur Säuren, sondern auch Gifte (z. B. Schwermetalle).</a:t>
            </a:r>
          </a:p>
          <a:p>
            <a:endParaRPr lang="de-DE" sz="1200" dirty="0">
              <a:solidFill>
                <a:srgbClr val="828F80"/>
              </a:solidFill>
              <a:latin typeface="Rubik" pitchFamily="2" charset="-79"/>
              <a:cs typeface="Rubik" pitchFamily="2" charset="-79"/>
            </a:endParaRPr>
          </a:p>
        </p:txBody>
      </p:sp>
      <p:pic>
        <p:nvPicPr>
          <p:cNvPr id="15" name="Grafik 14">
            <a:extLst>
              <a:ext uri="{FF2B5EF4-FFF2-40B4-BE49-F238E27FC236}">
                <a16:creationId xmlns:a16="http://schemas.microsoft.com/office/drawing/2014/main" id="{C12D83D3-097C-B844-B93E-E223250B8BA3}"/>
              </a:ext>
            </a:extLst>
          </p:cNvPr>
          <p:cNvPicPr>
            <a:picLocks noChangeAspect="1"/>
          </p:cNvPicPr>
          <p:nvPr/>
        </p:nvPicPr>
        <p:blipFill>
          <a:blip r:embed="rId2"/>
          <a:stretch>
            <a:fillRect/>
          </a:stretch>
        </p:blipFill>
        <p:spPr>
          <a:xfrm>
            <a:off x="4452297" y="5063162"/>
            <a:ext cx="266700" cy="266700"/>
          </a:xfrm>
          <a:prstGeom prst="rect">
            <a:avLst/>
          </a:prstGeom>
        </p:spPr>
      </p:pic>
      <p:sp>
        <p:nvSpPr>
          <p:cNvPr id="16" name="Rechteck 15">
            <a:extLst>
              <a:ext uri="{FF2B5EF4-FFF2-40B4-BE49-F238E27FC236}">
                <a16:creationId xmlns:a16="http://schemas.microsoft.com/office/drawing/2014/main" id="{52D6C8C7-9CD9-2344-A4A7-47A82A6E9158}"/>
              </a:ext>
            </a:extLst>
          </p:cNvPr>
          <p:cNvSpPr/>
          <p:nvPr/>
        </p:nvSpPr>
        <p:spPr>
          <a:xfrm>
            <a:off x="8487971" y="5063162"/>
            <a:ext cx="2076995" cy="1384995"/>
          </a:xfrm>
          <a:prstGeom prst="rect">
            <a:avLst/>
          </a:prstGeom>
        </p:spPr>
        <p:txBody>
          <a:bodyPr wrap="square">
            <a:spAutoFit/>
          </a:bodyPr>
          <a:lstStyle/>
          <a:p>
            <a:r>
              <a:rPr lang="de-DE" sz="1200" dirty="0">
                <a:solidFill>
                  <a:srgbClr val="828F80"/>
                </a:solidFill>
                <a:latin typeface="Rubik" pitchFamily="2" charset="-79"/>
                <a:cs typeface="Rubik" pitchFamily="2" charset="-79"/>
              </a:rPr>
              <a:t>Ein </a:t>
            </a:r>
            <a:r>
              <a:rPr lang="de-DE" sz="1200" b="1" dirty="0">
                <a:solidFill>
                  <a:srgbClr val="828F80"/>
                </a:solidFill>
                <a:latin typeface="Rubik" pitchFamily="2" charset="-79"/>
                <a:cs typeface="Rubik" pitchFamily="2" charset="-79"/>
              </a:rPr>
              <a:t>Basenkonzentrat</a:t>
            </a:r>
            <a:r>
              <a:rPr lang="de-DE" sz="1200" dirty="0">
                <a:solidFill>
                  <a:srgbClr val="828F80"/>
                </a:solidFill>
                <a:latin typeface="Rubik" pitchFamily="2" charset="-79"/>
                <a:cs typeface="Rubik" pitchFamily="2" charset="-79"/>
              </a:rPr>
              <a:t> kann die Zellblockade jedoch aufheben. Erst jetzt wird echte Entsäuerung möglich und eine Schwermetall-</a:t>
            </a:r>
            <a:r>
              <a:rPr lang="de-DE" sz="1200" dirty="0" err="1">
                <a:solidFill>
                  <a:srgbClr val="828F80"/>
                </a:solidFill>
                <a:latin typeface="Rubik" pitchFamily="2" charset="-79"/>
                <a:cs typeface="Rubik" pitchFamily="2" charset="-79"/>
              </a:rPr>
              <a:t>ausleitung</a:t>
            </a:r>
            <a:r>
              <a:rPr lang="de-DE" sz="1200" dirty="0">
                <a:solidFill>
                  <a:srgbClr val="828F80"/>
                </a:solidFill>
                <a:latin typeface="Rubik" pitchFamily="2" charset="-79"/>
                <a:cs typeface="Rubik" pitchFamily="2" charset="-79"/>
              </a:rPr>
              <a:t> kann stattfinden.</a:t>
            </a:r>
          </a:p>
          <a:p>
            <a:endParaRPr lang="de-DE" sz="1200" dirty="0">
              <a:solidFill>
                <a:srgbClr val="828F80"/>
              </a:solidFill>
              <a:latin typeface="Rubik" pitchFamily="2" charset="-79"/>
              <a:cs typeface="Rubik" pitchFamily="2" charset="-79"/>
            </a:endParaRPr>
          </a:p>
        </p:txBody>
      </p:sp>
      <p:pic>
        <p:nvPicPr>
          <p:cNvPr id="17" name="Grafik 16">
            <a:extLst>
              <a:ext uri="{FF2B5EF4-FFF2-40B4-BE49-F238E27FC236}">
                <a16:creationId xmlns:a16="http://schemas.microsoft.com/office/drawing/2014/main" id="{37343185-AB3C-7641-9174-C72489A1BB07}"/>
              </a:ext>
            </a:extLst>
          </p:cNvPr>
          <p:cNvPicPr>
            <a:picLocks noChangeAspect="1"/>
          </p:cNvPicPr>
          <p:nvPr/>
        </p:nvPicPr>
        <p:blipFill>
          <a:blip r:embed="rId2"/>
          <a:stretch>
            <a:fillRect/>
          </a:stretch>
        </p:blipFill>
        <p:spPr>
          <a:xfrm>
            <a:off x="8106263" y="5063162"/>
            <a:ext cx="266700" cy="266700"/>
          </a:xfrm>
          <a:prstGeom prst="rect">
            <a:avLst/>
          </a:prstGeom>
        </p:spPr>
      </p:pic>
      <p:sp>
        <p:nvSpPr>
          <p:cNvPr id="18" name="Oval 17">
            <a:extLst>
              <a:ext uri="{FF2B5EF4-FFF2-40B4-BE49-F238E27FC236}">
                <a16:creationId xmlns:a16="http://schemas.microsoft.com/office/drawing/2014/main" id="{1403F9AD-AEED-694D-A722-20088EED3698}"/>
              </a:ext>
            </a:extLst>
          </p:cNvPr>
          <p:cNvSpPr/>
          <p:nvPr/>
        </p:nvSpPr>
        <p:spPr>
          <a:xfrm>
            <a:off x="4778120" y="1881944"/>
            <a:ext cx="1773518" cy="1773518"/>
          </a:xfrm>
          <a:prstGeom prst="ellipse">
            <a:avLst/>
          </a:prstGeom>
          <a:solidFill>
            <a:srgbClr val="C5C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11D3DBC8-E30E-A34E-A7F0-707F892D3E8A}"/>
              </a:ext>
            </a:extLst>
          </p:cNvPr>
          <p:cNvSpPr/>
          <p:nvPr/>
        </p:nvSpPr>
        <p:spPr>
          <a:xfrm>
            <a:off x="5225199" y="2300067"/>
            <a:ext cx="885131" cy="885131"/>
          </a:xfrm>
          <a:prstGeom prst="ellipse">
            <a:avLst/>
          </a:prstGeom>
          <a:solidFill>
            <a:srgbClr val="817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reieck 19">
            <a:extLst>
              <a:ext uri="{FF2B5EF4-FFF2-40B4-BE49-F238E27FC236}">
                <a16:creationId xmlns:a16="http://schemas.microsoft.com/office/drawing/2014/main" id="{9C9DAAFB-F029-B545-9C06-907C3AB58848}"/>
              </a:ext>
            </a:extLst>
          </p:cNvPr>
          <p:cNvSpPr/>
          <p:nvPr/>
        </p:nvSpPr>
        <p:spPr>
          <a:xfrm rot="18775222">
            <a:off x="5527529" y="2630924"/>
            <a:ext cx="444137" cy="382877"/>
          </a:xfrm>
          <a:prstGeom prs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8A24BA76-AA8E-E642-9FE3-F0DFB5EB8016}"/>
              </a:ext>
            </a:extLst>
          </p:cNvPr>
          <p:cNvSpPr/>
          <p:nvPr/>
        </p:nvSpPr>
        <p:spPr>
          <a:xfrm>
            <a:off x="4683033" y="1769545"/>
            <a:ext cx="2031275" cy="2031275"/>
          </a:xfrm>
          <a:custGeom>
            <a:avLst/>
            <a:gdLst>
              <a:gd name="connsiteX0" fmla="*/ 0 w 2031275"/>
              <a:gd name="connsiteY0" fmla="*/ 1015638 h 2031275"/>
              <a:gd name="connsiteX1" fmla="*/ 1015638 w 2031275"/>
              <a:gd name="connsiteY1" fmla="*/ 0 h 2031275"/>
              <a:gd name="connsiteX2" fmla="*/ 2031276 w 2031275"/>
              <a:gd name="connsiteY2" fmla="*/ 1015638 h 2031275"/>
              <a:gd name="connsiteX3" fmla="*/ 1015638 w 2031275"/>
              <a:gd name="connsiteY3" fmla="*/ 2031276 h 2031275"/>
              <a:gd name="connsiteX4" fmla="*/ 0 w 2031275"/>
              <a:gd name="connsiteY4" fmla="*/ 1015638 h 203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275" h="2031275" extrusionOk="0">
                <a:moveTo>
                  <a:pt x="0" y="1015638"/>
                </a:moveTo>
                <a:cubicBezTo>
                  <a:pt x="-81070" y="404711"/>
                  <a:pt x="330747" y="46528"/>
                  <a:pt x="1015638" y="0"/>
                </a:cubicBezTo>
                <a:cubicBezTo>
                  <a:pt x="1734358" y="33220"/>
                  <a:pt x="2007289" y="455480"/>
                  <a:pt x="2031276" y="1015638"/>
                </a:cubicBezTo>
                <a:cubicBezTo>
                  <a:pt x="1911741" y="1693291"/>
                  <a:pt x="1565255" y="2093756"/>
                  <a:pt x="1015638" y="2031276"/>
                </a:cubicBezTo>
                <a:cubicBezTo>
                  <a:pt x="332210" y="1964249"/>
                  <a:pt x="149968" y="1648215"/>
                  <a:pt x="0" y="1015638"/>
                </a:cubicBezTo>
                <a:close/>
              </a:path>
            </a:pathLst>
          </a:custGeom>
          <a:noFill/>
          <a:ln w="28575">
            <a:solidFill>
              <a:srgbClr val="CC7547"/>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6" name="Gekrümmte Verbindung 25">
            <a:extLst>
              <a:ext uri="{FF2B5EF4-FFF2-40B4-BE49-F238E27FC236}">
                <a16:creationId xmlns:a16="http://schemas.microsoft.com/office/drawing/2014/main" id="{F2586361-0545-4745-89E4-6E6DFB3987A9}"/>
              </a:ext>
            </a:extLst>
          </p:cNvPr>
          <p:cNvCxnSpPr>
            <a:cxnSpLocks/>
            <a:stCxn id="19" idx="5"/>
          </p:cNvCxnSpPr>
          <p:nvPr/>
        </p:nvCxnSpPr>
        <p:spPr>
          <a:xfrm rot="16200000" flipH="1">
            <a:off x="5939627" y="3096652"/>
            <a:ext cx="445424" cy="363267"/>
          </a:xfrm>
          <a:prstGeom prst="curvedConnector3">
            <a:avLst/>
          </a:prstGeom>
          <a:ln w="38100">
            <a:solidFill>
              <a:srgbClr val="CC7547"/>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krümmte Verbindung 27">
            <a:extLst>
              <a:ext uri="{FF2B5EF4-FFF2-40B4-BE49-F238E27FC236}">
                <a16:creationId xmlns:a16="http://schemas.microsoft.com/office/drawing/2014/main" id="{EFD1A5E4-A733-E846-9B2E-049A51C98F24}"/>
              </a:ext>
            </a:extLst>
          </p:cNvPr>
          <p:cNvCxnSpPr>
            <a:cxnSpLocks/>
          </p:cNvCxnSpPr>
          <p:nvPr/>
        </p:nvCxnSpPr>
        <p:spPr>
          <a:xfrm flipV="1">
            <a:off x="6096000" y="2300070"/>
            <a:ext cx="468422" cy="369377"/>
          </a:xfrm>
          <a:prstGeom prst="curvedConnector3">
            <a:avLst>
              <a:gd name="adj1" fmla="val 50000"/>
            </a:avLst>
          </a:prstGeom>
          <a:ln w="38100">
            <a:solidFill>
              <a:srgbClr val="CC7547"/>
            </a:solidFill>
            <a:tailEnd type="triangle"/>
          </a:ln>
        </p:spPr>
        <p:style>
          <a:lnRef idx="1">
            <a:schemeClr val="accent1"/>
          </a:lnRef>
          <a:fillRef idx="0">
            <a:schemeClr val="accent1"/>
          </a:fillRef>
          <a:effectRef idx="0">
            <a:schemeClr val="accent1"/>
          </a:effectRef>
          <a:fontRef idx="minor">
            <a:schemeClr val="tx1"/>
          </a:fontRef>
        </p:style>
      </p:cxnSp>
      <p:cxnSp>
        <p:nvCxnSpPr>
          <p:cNvPr id="33" name="Gekrümmte Verbindung 32">
            <a:extLst>
              <a:ext uri="{FF2B5EF4-FFF2-40B4-BE49-F238E27FC236}">
                <a16:creationId xmlns:a16="http://schemas.microsoft.com/office/drawing/2014/main" id="{83B29F9D-93A9-604C-ACB0-1419686EACF2}"/>
              </a:ext>
            </a:extLst>
          </p:cNvPr>
          <p:cNvCxnSpPr>
            <a:cxnSpLocks/>
          </p:cNvCxnSpPr>
          <p:nvPr/>
        </p:nvCxnSpPr>
        <p:spPr>
          <a:xfrm rot="5400000" flipH="1" flipV="1">
            <a:off x="5532580" y="2189495"/>
            <a:ext cx="529751" cy="150009"/>
          </a:xfrm>
          <a:prstGeom prst="curvedConnector3">
            <a:avLst>
              <a:gd name="adj1" fmla="val 50000"/>
            </a:avLst>
          </a:prstGeom>
          <a:ln w="38100">
            <a:solidFill>
              <a:srgbClr val="CC7547"/>
            </a:solidFill>
            <a:tailEnd type="triangle"/>
          </a:ln>
        </p:spPr>
        <p:style>
          <a:lnRef idx="1">
            <a:schemeClr val="accent1"/>
          </a:lnRef>
          <a:fillRef idx="0">
            <a:schemeClr val="accent1"/>
          </a:fillRef>
          <a:effectRef idx="0">
            <a:schemeClr val="accent1"/>
          </a:effectRef>
          <a:fontRef idx="minor">
            <a:schemeClr val="tx1"/>
          </a:fontRef>
        </p:style>
      </p:cxnSp>
      <p:sp>
        <p:nvSpPr>
          <p:cNvPr id="38" name="Raute 37">
            <a:extLst>
              <a:ext uri="{FF2B5EF4-FFF2-40B4-BE49-F238E27FC236}">
                <a16:creationId xmlns:a16="http://schemas.microsoft.com/office/drawing/2014/main" id="{BF7D0762-806C-A54A-9F9B-0439DEF76F65}"/>
              </a:ext>
            </a:extLst>
          </p:cNvPr>
          <p:cNvSpPr/>
          <p:nvPr/>
        </p:nvSpPr>
        <p:spPr>
          <a:xfrm>
            <a:off x="5284393" y="2742632"/>
            <a:ext cx="322009" cy="289627"/>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Raute 38">
            <a:extLst>
              <a:ext uri="{FF2B5EF4-FFF2-40B4-BE49-F238E27FC236}">
                <a16:creationId xmlns:a16="http://schemas.microsoft.com/office/drawing/2014/main" id="{C7E82ACC-09F0-0F4A-8491-3151D68121AF}"/>
              </a:ext>
            </a:extLst>
          </p:cNvPr>
          <p:cNvSpPr/>
          <p:nvPr/>
        </p:nvSpPr>
        <p:spPr>
          <a:xfrm rot="2077014">
            <a:off x="5336645" y="2402997"/>
            <a:ext cx="322009" cy="289627"/>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Oval 42">
            <a:extLst>
              <a:ext uri="{FF2B5EF4-FFF2-40B4-BE49-F238E27FC236}">
                <a16:creationId xmlns:a16="http://schemas.microsoft.com/office/drawing/2014/main" id="{E3B299BD-C34B-4A41-BBE3-E820A37B1CAA}"/>
              </a:ext>
            </a:extLst>
          </p:cNvPr>
          <p:cNvSpPr/>
          <p:nvPr/>
        </p:nvSpPr>
        <p:spPr>
          <a:xfrm>
            <a:off x="8487971" y="1881944"/>
            <a:ext cx="1773518" cy="1773518"/>
          </a:xfrm>
          <a:prstGeom prst="ellipse">
            <a:avLst/>
          </a:prstGeom>
          <a:solidFill>
            <a:srgbClr val="C5C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Oval 43">
            <a:extLst>
              <a:ext uri="{FF2B5EF4-FFF2-40B4-BE49-F238E27FC236}">
                <a16:creationId xmlns:a16="http://schemas.microsoft.com/office/drawing/2014/main" id="{4FCC9FF7-667D-D84F-9694-C0BA47E96765}"/>
              </a:ext>
            </a:extLst>
          </p:cNvPr>
          <p:cNvSpPr/>
          <p:nvPr/>
        </p:nvSpPr>
        <p:spPr>
          <a:xfrm>
            <a:off x="8935050" y="2300067"/>
            <a:ext cx="885131" cy="885131"/>
          </a:xfrm>
          <a:prstGeom prst="ellipse">
            <a:avLst/>
          </a:prstGeom>
          <a:solidFill>
            <a:srgbClr val="817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Dreieck 44">
            <a:extLst>
              <a:ext uri="{FF2B5EF4-FFF2-40B4-BE49-F238E27FC236}">
                <a16:creationId xmlns:a16="http://schemas.microsoft.com/office/drawing/2014/main" id="{9D04D355-3FCF-7D4B-A4EA-1F27794C3E9F}"/>
              </a:ext>
            </a:extLst>
          </p:cNvPr>
          <p:cNvSpPr/>
          <p:nvPr/>
        </p:nvSpPr>
        <p:spPr>
          <a:xfrm rot="18775222">
            <a:off x="9237380" y="2630924"/>
            <a:ext cx="444137" cy="382877"/>
          </a:xfrm>
          <a:prstGeom prst="triangle">
            <a:avLst/>
          </a:prstGeom>
          <a:solidFill>
            <a:srgbClr val="CC7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Raute 49">
            <a:extLst>
              <a:ext uri="{FF2B5EF4-FFF2-40B4-BE49-F238E27FC236}">
                <a16:creationId xmlns:a16="http://schemas.microsoft.com/office/drawing/2014/main" id="{8B9D7398-B015-A640-8E6F-3A150ECC8B66}"/>
              </a:ext>
            </a:extLst>
          </p:cNvPr>
          <p:cNvSpPr/>
          <p:nvPr/>
        </p:nvSpPr>
        <p:spPr>
          <a:xfrm>
            <a:off x="8994244" y="2742632"/>
            <a:ext cx="322009" cy="289627"/>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1" name="Raute 50">
            <a:extLst>
              <a:ext uri="{FF2B5EF4-FFF2-40B4-BE49-F238E27FC236}">
                <a16:creationId xmlns:a16="http://schemas.microsoft.com/office/drawing/2014/main" id="{830FBB77-211C-BB4B-ABD6-19A372801DF9}"/>
              </a:ext>
            </a:extLst>
          </p:cNvPr>
          <p:cNvSpPr/>
          <p:nvPr/>
        </p:nvSpPr>
        <p:spPr>
          <a:xfrm rot="2077014">
            <a:off x="9046496" y="2402997"/>
            <a:ext cx="322009" cy="289627"/>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Oval 57">
            <a:extLst>
              <a:ext uri="{FF2B5EF4-FFF2-40B4-BE49-F238E27FC236}">
                <a16:creationId xmlns:a16="http://schemas.microsoft.com/office/drawing/2014/main" id="{BB57E16A-1EEF-7B49-96C2-953CBD12E549}"/>
              </a:ext>
            </a:extLst>
          </p:cNvPr>
          <p:cNvSpPr/>
          <p:nvPr/>
        </p:nvSpPr>
        <p:spPr>
          <a:xfrm>
            <a:off x="8392885" y="1782607"/>
            <a:ext cx="2031275" cy="2031275"/>
          </a:xfrm>
          <a:custGeom>
            <a:avLst/>
            <a:gdLst>
              <a:gd name="connsiteX0" fmla="*/ 0 w 2031275"/>
              <a:gd name="connsiteY0" fmla="*/ 1015638 h 2031275"/>
              <a:gd name="connsiteX1" fmla="*/ 1015638 w 2031275"/>
              <a:gd name="connsiteY1" fmla="*/ 0 h 2031275"/>
              <a:gd name="connsiteX2" fmla="*/ 2031276 w 2031275"/>
              <a:gd name="connsiteY2" fmla="*/ 1015638 h 2031275"/>
              <a:gd name="connsiteX3" fmla="*/ 1015638 w 2031275"/>
              <a:gd name="connsiteY3" fmla="*/ 2031276 h 2031275"/>
              <a:gd name="connsiteX4" fmla="*/ 0 w 2031275"/>
              <a:gd name="connsiteY4" fmla="*/ 1015638 h 203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275" h="2031275" extrusionOk="0">
                <a:moveTo>
                  <a:pt x="0" y="1015638"/>
                </a:moveTo>
                <a:cubicBezTo>
                  <a:pt x="-81070" y="404711"/>
                  <a:pt x="330747" y="46528"/>
                  <a:pt x="1015638" y="0"/>
                </a:cubicBezTo>
                <a:cubicBezTo>
                  <a:pt x="1734358" y="33220"/>
                  <a:pt x="2007289" y="455480"/>
                  <a:pt x="2031276" y="1015638"/>
                </a:cubicBezTo>
                <a:cubicBezTo>
                  <a:pt x="1911741" y="1693291"/>
                  <a:pt x="1565255" y="2093756"/>
                  <a:pt x="1015638" y="2031276"/>
                </a:cubicBezTo>
                <a:cubicBezTo>
                  <a:pt x="332210" y="1964249"/>
                  <a:pt x="149968" y="1648215"/>
                  <a:pt x="0" y="1015638"/>
                </a:cubicBezTo>
                <a:close/>
              </a:path>
            </a:pathLst>
          </a:custGeom>
          <a:noFill/>
          <a:ln w="28575">
            <a:solidFill>
              <a:srgbClr val="CC7547"/>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Rechteck 59">
            <a:extLst>
              <a:ext uri="{FF2B5EF4-FFF2-40B4-BE49-F238E27FC236}">
                <a16:creationId xmlns:a16="http://schemas.microsoft.com/office/drawing/2014/main" id="{EEB0A379-683D-CA47-8E99-10B745A5252E}"/>
              </a:ext>
            </a:extLst>
          </p:cNvPr>
          <p:cNvSpPr/>
          <p:nvPr/>
        </p:nvSpPr>
        <p:spPr>
          <a:xfrm>
            <a:off x="9374730" y="1593669"/>
            <a:ext cx="285252" cy="2642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9" name="Gekrümmte Verbindung 48">
            <a:extLst>
              <a:ext uri="{FF2B5EF4-FFF2-40B4-BE49-F238E27FC236}">
                <a16:creationId xmlns:a16="http://schemas.microsoft.com/office/drawing/2014/main" id="{6792CE85-0B2A-4E41-98CB-10FF28C2A2D8}"/>
              </a:ext>
            </a:extLst>
          </p:cNvPr>
          <p:cNvCxnSpPr>
            <a:cxnSpLocks/>
          </p:cNvCxnSpPr>
          <p:nvPr/>
        </p:nvCxnSpPr>
        <p:spPr>
          <a:xfrm rot="5400000" flipH="1" flipV="1">
            <a:off x="8929351" y="1951421"/>
            <a:ext cx="1080906" cy="75005"/>
          </a:xfrm>
          <a:prstGeom prst="curvedConnector3">
            <a:avLst>
              <a:gd name="adj1" fmla="val 50000"/>
            </a:avLst>
          </a:prstGeom>
          <a:ln w="38100">
            <a:solidFill>
              <a:srgbClr val="CC7547"/>
            </a:solidFill>
            <a:tailEnd type="triangle"/>
          </a:ln>
        </p:spPr>
        <p:style>
          <a:lnRef idx="1">
            <a:schemeClr val="accent1"/>
          </a:lnRef>
          <a:fillRef idx="0">
            <a:schemeClr val="accent1"/>
          </a:fillRef>
          <a:effectRef idx="0">
            <a:schemeClr val="accent1"/>
          </a:effectRef>
          <a:fontRef idx="minor">
            <a:schemeClr val="tx1"/>
          </a:fontRef>
        </p:style>
      </p:cxnSp>
      <p:sp>
        <p:nvSpPr>
          <p:cNvPr id="63" name="Rechteck 62">
            <a:extLst>
              <a:ext uri="{FF2B5EF4-FFF2-40B4-BE49-F238E27FC236}">
                <a16:creationId xmlns:a16="http://schemas.microsoft.com/office/drawing/2014/main" id="{E0031AFD-E817-CD41-95EA-1CB99F1923C6}"/>
              </a:ext>
            </a:extLst>
          </p:cNvPr>
          <p:cNvSpPr/>
          <p:nvPr/>
        </p:nvSpPr>
        <p:spPr>
          <a:xfrm>
            <a:off x="10231496" y="2154709"/>
            <a:ext cx="192664" cy="2573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Rechteck 63">
            <a:extLst>
              <a:ext uri="{FF2B5EF4-FFF2-40B4-BE49-F238E27FC236}">
                <a16:creationId xmlns:a16="http://schemas.microsoft.com/office/drawing/2014/main" id="{367B67DB-6BD3-7A42-AE5A-9DE4598AB3DB}"/>
              </a:ext>
            </a:extLst>
          </p:cNvPr>
          <p:cNvSpPr/>
          <p:nvPr/>
        </p:nvSpPr>
        <p:spPr>
          <a:xfrm rot="3090049">
            <a:off x="10074742" y="3304240"/>
            <a:ext cx="192664" cy="2573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7" name="Gekrümmte Verbindung 46">
            <a:extLst>
              <a:ext uri="{FF2B5EF4-FFF2-40B4-BE49-F238E27FC236}">
                <a16:creationId xmlns:a16="http://schemas.microsoft.com/office/drawing/2014/main" id="{3F3993BF-7823-EF4E-8271-09D39FB1D8C1}"/>
              </a:ext>
            </a:extLst>
          </p:cNvPr>
          <p:cNvCxnSpPr>
            <a:cxnSpLocks/>
            <a:stCxn id="44" idx="5"/>
          </p:cNvCxnSpPr>
          <p:nvPr/>
        </p:nvCxnSpPr>
        <p:spPr>
          <a:xfrm rot="16200000" flipH="1">
            <a:off x="9680028" y="3066102"/>
            <a:ext cx="687079" cy="666021"/>
          </a:xfrm>
          <a:prstGeom prst="curvedConnector3">
            <a:avLst/>
          </a:prstGeom>
          <a:ln w="38100">
            <a:solidFill>
              <a:srgbClr val="CC7547"/>
            </a:solidFill>
            <a:tailEnd type="triangle"/>
          </a:ln>
        </p:spPr>
        <p:style>
          <a:lnRef idx="1">
            <a:schemeClr val="accent1"/>
          </a:lnRef>
          <a:fillRef idx="0">
            <a:schemeClr val="accent1"/>
          </a:fillRef>
          <a:effectRef idx="0">
            <a:schemeClr val="accent1"/>
          </a:effectRef>
          <a:fontRef idx="minor">
            <a:schemeClr val="tx1"/>
          </a:fontRef>
        </p:style>
      </p:cxnSp>
      <p:cxnSp>
        <p:nvCxnSpPr>
          <p:cNvPr id="48" name="Gekrümmte Verbindung 47">
            <a:extLst>
              <a:ext uri="{FF2B5EF4-FFF2-40B4-BE49-F238E27FC236}">
                <a16:creationId xmlns:a16="http://schemas.microsoft.com/office/drawing/2014/main" id="{59B06615-B9BC-B34C-AA85-E2F10BF08BFA}"/>
              </a:ext>
            </a:extLst>
          </p:cNvPr>
          <p:cNvCxnSpPr>
            <a:cxnSpLocks/>
          </p:cNvCxnSpPr>
          <p:nvPr/>
        </p:nvCxnSpPr>
        <p:spPr>
          <a:xfrm flipV="1">
            <a:off x="9805851" y="2154709"/>
            <a:ext cx="851291" cy="514739"/>
          </a:xfrm>
          <a:prstGeom prst="curvedConnector3">
            <a:avLst>
              <a:gd name="adj1" fmla="val 50000"/>
            </a:avLst>
          </a:prstGeom>
          <a:ln w="38100">
            <a:solidFill>
              <a:srgbClr val="CC754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376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1800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12247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Entsäuerung</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sp>
        <p:nvSpPr>
          <p:cNvPr id="2" name="Rechteck 1">
            <a:extLst>
              <a:ext uri="{FF2B5EF4-FFF2-40B4-BE49-F238E27FC236}">
                <a16:creationId xmlns:a16="http://schemas.microsoft.com/office/drawing/2014/main" id="{D4A24B75-E406-7145-BC72-73A9C6620A10}"/>
              </a:ext>
            </a:extLst>
          </p:cNvPr>
          <p:cNvSpPr/>
          <p:nvPr/>
        </p:nvSpPr>
        <p:spPr>
          <a:xfrm>
            <a:off x="3347830" y="2709567"/>
            <a:ext cx="5648739" cy="1631216"/>
          </a:xfrm>
          <a:prstGeom prst="rect">
            <a:avLst/>
          </a:prstGeom>
        </p:spPr>
        <p:txBody>
          <a:bodyPr wrap="square">
            <a:spAutoFit/>
          </a:bodyPr>
          <a:lstStyle/>
          <a:p>
            <a:r>
              <a:rPr lang="de-DE" sz="2000" dirty="0">
                <a:solidFill>
                  <a:srgbClr val="828F80"/>
                </a:solidFill>
                <a:latin typeface="Rubik" pitchFamily="2" charset="-79"/>
                <a:cs typeface="Rubik" pitchFamily="2" charset="-79"/>
              </a:rPr>
              <a:t>Eine Entsäuerung mit Basenkonzentraten ist daher die einzige Methode, die bei einer Übersäuerung des Zellinneren (intrazelluläre Übersäuerung) zu therapeutischen Erfolgen führen kann.</a:t>
            </a:r>
          </a:p>
        </p:txBody>
      </p:sp>
      <p:sp>
        <p:nvSpPr>
          <p:cNvPr id="4" name="Rechteck 3">
            <a:extLst>
              <a:ext uri="{FF2B5EF4-FFF2-40B4-BE49-F238E27FC236}">
                <a16:creationId xmlns:a16="http://schemas.microsoft.com/office/drawing/2014/main" id="{183356D3-7C00-4B46-AFA3-6CFD1780F9C2}"/>
              </a:ext>
            </a:extLst>
          </p:cNvPr>
          <p:cNvSpPr/>
          <p:nvPr/>
        </p:nvSpPr>
        <p:spPr>
          <a:xfrm>
            <a:off x="2584173" y="2257936"/>
            <a:ext cx="7176052" cy="2534478"/>
          </a:xfrm>
          <a:prstGeom prst="rect">
            <a:avLst/>
          </a:prstGeom>
          <a:noFill/>
          <a:ln w="38100">
            <a:solidFill>
              <a:srgbClr val="817C99">
                <a:alpha val="82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72446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023290"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12247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Entsäuerung</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sp>
        <p:nvSpPr>
          <p:cNvPr id="2" name="Rechteck 1">
            <a:extLst>
              <a:ext uri="{FF2B5EF4-FFF2-40B4-BE49-F238E27FC236}">
                <a16:creationId xmlns:a16="http://schemas.microsoft.com/office/drawing/2014/main" id="{D4A24B75-E406-7145-BC72-73A9C6620A10}"/>
              </a:ext>
            </a:extLst>
          </p:cNvPr>
          <p:cNvSpPr/>
          <p:nvPr/>
        </p:nvSpPr>
        <p:spPr>
          <a:xfrm>
            <a:off x="3271630" y="2748755"/>
            <a:ext cx="5648739" cy="1015663"/>
          </a:xfrm>
          <a:prstGeom prst="rect">
            <a:avLst/>
          </a:prstGeom>
        </p:spPr>
        <p:txBody>
          <a:bodyPr wrap="square">
            <a:spAutoFit/>
          </a:bodyPr>
          <a:lstStyle/>
          <a:p>
            <a:r>
              <a:rPr lang="de-DE" sz="2000" dirty="0">
                <a:solidFill>
                  <a:srgbClr val="828F80"/>
                </a:solidFill>
                <a:latin typeface="Rubik" pitchFamily="2" charset="-79"/>
                <a:cs typeface="Rubik" pitchFamily="2" charset="-79"/>
              </a:rPr>
              <a:t>Die intrazelluläre Entsäuerung mit Basenkonzentraten macht eine nachfolgende Entgiftung überhaupt erst möglich</a:t>
            </a:r>
          </a:p>
        </p:txBody>
      </p:sp>
      <p:sp>
        <p:nvSpPr>
          <p:cNvPr id="4" name="Rechteck 3">
            <a:extLst>
              <a:ext uri="{FF2B5EF4-FFF2-40B4-BE49-F238E27FC236}">
                <a16:creationId xmlns:a16="http://schemas.microsoft.com/office/drawing/2014/main" id="{183356D3-7C00-4B46-AFA3-6CFD1780F9C2}"/>
              </a:ext>
            </a:extLst>
          </p:cNvPr>
          <p:cNvSpPr/>
          <p:nvPr/>
        </p:nvSpPr>
        <p:spPr>
          <a:xfrm>
            <a:off x="2584173" y="2257936"/>
            <a:ext cx="7176052" cy="2091995"/>
          </a:xfrm>
          <a:prstGeom prst="rect">
            <a:avLst/>
          </a:prstGeom>
          <a:noFill/>
          <a:ln w="38100">
            <a:solidFill>
              <a:srgbClr val="817C99">
                <a:alpha val="82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37379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336182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98438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Basische Ernährung</a:t>
            </a:r>
            <a:br>
              <a:rPr lang="de-DE" dirty="0"/>
            </a:br>
            <a:endParaRPr lang="de-DE" dirty="0"/>
          </a:p>
        </p:txBody>
      </p:sp>
      <p:sp>
        <p:nvSpPr>
          <p:cNvPr id="4" name="Rechteck 3">
            <a:extLst>
              <a:ext uri="{FF2B5EF4-FFF2-40B4-BE49-F238E27FC236}">
                <a16:creationId xmlns:a16="http://schemas.microsoft.com/office/drawing/2014/main" id="{2CEE8275-157D-FA4D-B5F0-0790D51B9B34}"/>
              </a:ext>
            </a:extLst>
          </p:cNvPr>
          <p:cNvSpPr/>
          <p:nvPr/>
        </p:nvSpPr>
        <p:spPr>
          <a:xfrm>
            <a:off x="3481954" y="610408"/>
            <a:ext cx="4639159" cy="4893647"/>
          </a:xfrm>
          <a:prstGeom prst="rect">
            <a:avLst/>
          </a:prstGeom>
        </p:spPr>
        <p:txBody>
          <a:bodyPr wrap="square">
            <a:spAutoFit/>
          </a:bodyPr>
          <a:lstStyle/>
          <a:p>
            <a:r>
              <a:rPr lang="de-DE" sz="1400" dirty="0">
                <a:solidFill>
                  <a:srgbClr val="817C99"/>
                </a:solidFill>
                <a:latin typeface="Rubik" pitchFamily="2" charset="-79"/>
                <a:cs typeface="Rubik" pitchFamily="2" charset="-79"/>
              </a:rPr>
              <a:t>Gemüse</a:t>
            </a:r>
          </a:p>
          <a:p>
            <a:r>
              <a:rPr lang="de-DE" sz="1400" dirty="0">
                <a:solidFill>
                  <a:srgbClr val="817C99"/>
                </a:solidFill>
                <a:latin typeface="Rubik" pitchFamily="2" charset="-79"/>
                <a:cs typeface="Rubik" pitchFamily="2" charset="-79"/>
              </a:rPr>
              <a:t>Kräuter</a:t>
            </a:r>
          </a:p>
          <a:p>
            <a:r>
              <a:rPr lang="de-DE" sz="1400" dirty="0">
                <a:solidFill>
                  <a:srgbClr val="817C99"/>
                </a:solidFill>
                <a:latin typeface="Rubik" pitchFamily="2" charset="-79"/>
                <a:cs typeface="Rubik" pitchFamily="2" charset="-79"/>
              </a:rPr>
              <a:t>Kartoffeln</a:t>
            </a:r>
          </a:p>
          <a:p>
            <a:r>
              <a:rPr lang="de-DE" sz="1400" dirty="0">
                <a:solidFill>
                  <a:srgbClr val="817C99"/>
                </a:solidFill>
                <a:latin typeface="Rubik" pitchFamily="2" charset="-79"/>
                <a:cs typeface="Rubik" pitchFamily="2" charset="-79"/>
              </a:rPr>
              <a:t>Naturreis</a:t>
            </a:r>
            <a:br>
              <a:rPr lang="de-DE" sz="1400" dirty="0">
                <a:solidFill>
                  <a:srgbClr val="817C99"/>
                </a:solidFill>
                <a:latin typeface="Rubik" pitchFamily="2" charset="-79"/>
                <a:cs typeface="Rubik" pitchFamily="2" charset="-79"/>
              </a:rPr>
            </a:br>
            <a:endParaRPr lang="de-DE" sz="1400" dirty="0">
              <a:solidFill>
                <a:srgbClr val="817C99"/>
              </a:solidFill>
              <a:latin typeface="Rubik" pitchFamily="2" charset="-79"/>
              <a:cs typeface="Rubik" pitchFamily="2" charset="-79"/>
            </a:endParaRPr>
          </a:p>
          <a:p>
            <a:r>
              <a:rPr lang="de-DE" sz="1400" dirty="0">
                <a:solidFill>
                  <a:srgbClr val="817C99"/>
                </a:solidFill>
                <a:latin typeface="Rubik" pitchFamily="2" charset="-79"/>
                <a:cs typeface="Rubik" pitchFamily="2" charset="-79"/>
              </a:rPr>
              <a:t>Reismilch</a:t>
            </a:r>
          </a:p>
          <a:p>
            <a:r>
              <a:rPr lang="de-DE" sz="1400" dirty="0">
                <a:solidFill>
                  <a:srgbClr val="817C99"/>
                </a:solidFill>
                <a:latin typeface="Rubik" pitchFamily="2" charset="-79"/>
                <a:cs typeface="Rubik" pitchFamily="2" charset="-79"/>
              </a:rPr>
              <a:t>Mandelmilch</a:t>
            </a:r>
          </a:p>
          <a:p>
            <a:r>
              <a:rPr lang="de-DE" sz="1400" dirty="0">
                <a:solidFill>
                  <a:srgbClr val="817C99"/>
                </a:solidFill>
                <a:latin typeface="Rubik" pitchFamily="2" charset="-79"/>
                <a:cs typeface="Rubik" pitchFamily="2" charset="-79"/>
              </a:rPr>
              <a:t>Hirsemilch</a:t>
            </a:r>
            <a:br>
              <a:rPr lang="de-DE" sz="1400" dirty="0">
                <a:solidFill>
                  <a:srgbClr val="817C99"/>
                </a:solidFill>
                <a:latin typeface="Rubik" pitchFamily="2" charset="-79"/>
                <a:cs typeface="Rubik" pitchFamily="2" charset="-79"/>
              </a:rPr>
            </a:br>
            <a:endParaRPr lang="de-DE" sz="1400" dirty="0">
              <a:solidFill>
                <a:srgbClr val="817C99"/>
              </a:solidFill>
              <a:latin typeface="Rubik" pitchFamily="2" charset="-79"/>
              <a:cs typeface="Rubik" pitchFamily="2" charset="-79"/>
            </a:endParaRPr>
          </a:p>
          <a:p>
            <a:r>
              <a:rPr lang="de-DE" sz="1400" dirty="0">
                <a:solidFill>
                  <a:srgbClr val="817C99"/>
                </a:solidFill>
                <a:latin typeface="Rubik" pitchFamily="2" charset="-79"/>
                <a:cs typeface="Rubik" pitchFamily="2" charset="-79"/>
              </a:rPr>
              <a:t>Butter (neutral)‬</a:t>
            </a:r>
          </a:p>
          <a:p>
            <a:r>
              <a:rPr lang="de-DE" sz="1400" dirty="0">
                <a:solidFill>
                  <a:srgbClr val="817C99"/>
                </a:solidFill>
                <a:latin typeface="Rubik" pitchFamily="2" charset="-79"/>
                <a:cs typeface="Rubik" pitchFamily="2" charset="-79"/>
              </a:rPr>
              <a:t>Sahne (neutral)‬</a:t>
            </a:r>
            <a:br>
              <a:rPr lang="de-DE" sz="1400" dirty="0">
                <a:solidFill>
                  <a:srgbClr val="817C99"/>
                </a:solidFill>
                <a:latin typeface="Rubik" pitchFamily="2" charset="-79"/>
                <a:cs typeface="Rubik" pitchFamily="2" charset="-79"/>
              </a:rPr>
            </a:br>
            <a:endParaRPr lang="de-DE" sz="1400" dirty="0">
              <a:solidFill>
                <a:srgbClr val="817C99"/>
              </a:solidFill>
              <a:latin typeface="Rubik" pitchFamily="2" charset="-79"/>
              <a:cs typeface="Rubik" pitchFamily="2" charset="-79"/>
            </a:endParaRPr>
          </a:p>
          <a:p>
            <a:r>
              <a:rPr lang="de-DE" sz="1400" dirty="0">
                <a:solidFill>
                  <a:srgbClr val="817C99"/>
                </a:solidFill>
                <a:latin typeface="Rubik" pitchFamily="2" charset="-79"/>
                <a:cs typeface="Rubik" pitchFamily="2" charset="-79"/>
              </a:rPr>
              <a:t>Grüner Tee</a:t>
            </a:r>
          </a:p>
          <a:p>
            <a:r>
              <a:rPr lang="de-DE" sz="1400" dirty="0">
                <a:solidFill>
                  <a:srgbClr val="817C99"/>
                </a:solidFill>
                <a:latin typeface="Rubik" pitchFamily="2" charset="-79"/>
                <a:cs typeface="Rubik" pitchFamily="2" charset="-79"/>
              </a:rPr>
              <a:t>Kräutertee</a:t>
            </a:r>
            <a:br>
              <a:rPr lang="de-DE" sz="1400" dirty="0">
                <a:solidFill>
                  <a:srgbClr val="817C99"/>
                </a:solidFill>
                <a:latin typeface="Rubik" pitchFamily="2" charset="-79"/>
                <a:cs typeface="Rubik" pitchFamily="2" charset="-79"/>
              </a:rPr>
            </a:br>
            <a:endParaRPr lang="de-DE" sz="1400" dirty="0">
              <a:solidFill>
                <a:srgbClr val="817C99"/>
              </a:solidFill>
              <a:latin typeface="Rubik" pitchFamily="2" charset="-79"/>
              <a:cs typeface="Rubik" pitchFamily="2" charset="-79"/>
            </a:endParaRPr>
          </a:p>
          <a:p>
            <a:r>
              <a:rPr lang="de-DE" sz="1400" dirty="0">
                <a:solidFill>
                  <a:srgbClr val="817C99"/>
                </a:solidFill>
                <a:latin typeface="Rubik" pitchFamily="2" charset="-79"/>
                <a:cs typeface="Rubik" pitchFamily="2" charset="-79"/>
              </a:rPr>
              <a:t>Vollkornbrot (neutral)‬</a:t>
            </a:r>
          </a:p>
          <a:p>
            <a:r>
              <a:rPr lang="de-DE" sz="1400" dirty="0">
                <a:solidFill>
                  <a:srgbClr val="817C99"/>
                </a:solidFill>
                <a:latin typeface="Rubik" pitchFamily="2" charset="-79"/>
                <a:cs typeface="Rubik" pitchFamily="2" charset="-79"/>
              </a:rPr>
              <a:t>Hirse</a:t>
            </a:r>
          </a:p>
          <a:p>
            <a:r>
              <a:rPr lang="de-DE" sz="1400" dirty="0" err="1">
                <a:solidFill>
                  <a:srgbClr val="817C99"/>
                </a:solidFill>
                <a:latin typeface="Rubik" pitchFamily="2" charset="-79"/>
                <a:cs typeface="Rubik" pitchFamily="2" charset="-79"/>
              </a:rPr>
              <a:t>Quinoa</a:t>
            </a:r>
            <a:endParaRPr lang="de-DE" sz="1400" dirty="0">
              <a:solidFill>
                <a:srgbClr val="817C99"/>
              </a:solidFill>
              <a:latin typeface="Rubik" pitchFamily="2" charset="-79"/>
              <a:cs typeface="Rubik" pitchFamily="2" charset="-79"/>
            </a:endParaRPr>
          </a:p>
          <a:p>
            <a:r>
              <a:rPr lang="de-DE" sz="1400" dirty="0" err="1">
                <a:solidFill>
                  <a:srgbClr val="817C99"/>
                </a:solidFill>
                <a:latin typeface="Rubik" pitchFamily="2" charset="-79"/>
                <a:cs typeface="Rubik" pitchFamily="2" charset="-79"/>
              </a:rPr>
              <a:t>Amaranth</a:t>
            </a:r>
            <a:endParaRPr lang="de-DE" sz="1400" dirty="0">
              <a:solidFill>
                <a:srgbClr val="817C99"/>
              </a:solidFill>
              <a:latin typeface="Rubik" pitchFamily="2" charset="-79"/>
              <a:cs typeface="Rubik" pitchFamily="2" charset="-79"/>
            </a:endParaRPr>
          </a:p>
          <a:p>
            <a:r>
              <a:rPr lang="de-DE" sz="1400" dirty="0">
                <a:solidFill>
                  <a:srgbClr val="817C99"/>
                </a:solidFill>
                <a:latin typeface="Rubik" pitchFamily="2" charset="-79"/>
                <a:cs typeface="Rubik" pitchFamily="2" charset="-79"/>
              </a:rPr>
              <a:t>Buchweizen</a:t>
            </a:r>
          </a:p>
          <a:p>
            <a:endParaRPr lang="de-DE" sz="1400" dirty="0">
              <a:solidFill>
                <a:srgbClr val="817C99"/>
              </a:solidFill>
              <a:latin typeface="Rubik" pitchFamily="2" charset="-79"/>
              <a:cs typeface="Rubik" pitchFamily="2" charset="-79"/>
            </a:endParaRPr>
          </a:p>
          <a:p>
            <a:r>
              <a:rPr lang="de-DE" sz="1400" dirty="0">
                <a:solidFill>
                  <a:srgbClr val="817C99"/>
                </a:solidFill>
                <a:latin typeface="Rubik" pitchFamily="2" charset="-79"/>
                <a:cs typeface="Rubik" pitchFamily="2" charset="-79"/>
              </a:rPr>
              <a:t>Pflanzliche Öle (Kokosfett, Leinöl, Olivenöl)</a:t>
            </a:r>
            <a:r>
              <a:rPr lang="de-DE" dirty="0">
                <a:solidFill>
                  <a:srgbClr val="6070AF"/>
                </a:solidFill>
                <a:latin typeface="Rubik" pitchFamily="2" charset="-79"/>
                <a:cs typeface="Rubik" pitchFamily="2" charset="-79"/>
              </a:rPr>
              <a:t>‬</a:t>
            </a:r>
            <a:endParaRPr lang="de-DE" dirty="0">
              <a:solidFill>
                <a:srgbClr val="6070AF"/>
              </a:solidFill>
              <a:effectLst/>
              <a:latin typeface="Rubik" pitchFamily="2" charset="-79"/>
              <a:cs typeface="Rubik" pitchFamily="2" charset="-79"/>
            </a:endParaRPr>
          </a:p>
        </p:txBody>
      </p:sp>
      <p:sp>
        <p:nvSpPr>
          <p:cNvPr id="9" name="Rechteck 8">
            <a:extLst>
              <a:ext uri="{FF2B5EF4-FFF2-40B4-BE49-F238E27FC236}">
                <a16:creationId xmlns:a16="http://schemas.microsoft.com/office/drawing/2014/main" id="{9C49E52A-1FB9-0E42-9197-4EEFF35041FE}"/>
              </a:ext>
            </a:extLst>
          </p:cNvPr>
          <p:cNvSpPr/>
          <p:nvPr/>
        </p:nvSpPr>
        <p:spPr>
          <a:xfrm>
            <a:off x="3481954" y="5416595"/>
            <a:ext cx="2465740" cy="830997"/>
          </a:xfrm>
          <a:prstGeom prst="rect">
            <a:avLst/>
          </a:prstGeom>
        </p:spPr>
        <p:txBody>
          <a:bodyPr wrap="none">
            <a:spAutoFit/>
          </a:bodyPr>
          <a:lstStyle/>
          <a:p>
            <a:r>
              <a:rPr lang="de-DE" sz="4800" dirty="0">
                <a:solidFill>
                  <a:srgbClr val="817C99"/>
                </a:solidFill>
                <a:latin typeface="Philosopher" pitchFamily="2" charset="77"/>
                <a:cs typeface="Heebo" pitchFamily="2" charset="-79"/>
              </a:rPr>
              <a:t>80 % </a:t>
            </a:r>
            <a:r>
              <a:rPr lang="de-DE" dirty="0">
                <a:solidFill>
                  <a:srgbClr val="817C99"/>
                </a:solidFill>
                <a:latin typeface="Rubik Medium" pitchFamily="2" charset="-79"/>
                <a:cs typeface="Rubik Medium" pitchFamily="2" charset="-79"/>
              </a:rPr>
              <a:t>basisch</a:t>
            </a:r>
            <a:endParaRPr lang="de-DE" dirty="0">
              <a:solidFill>
                <a:srgbClr val="817C99"/>
              </a:solidFill>
              <a:effectLst/>
              <a:latin typeface="Rubik Medium" pitchFamily="2" charset="-79"/>
              <a:cs typeface="Rubik Medium" pitchFamily="2" charset="-79"/>
            </a:endParaRPr>
          </a:p>
        </p:txBody>
      </p:sp>
      <p:cxnSp>
        <p:nvCxnSpPr>
          <p:cNvPr id="11" name="Gerade Verbindung 10">
            <a:extLst>
              <a:ext uri="{FF2B5EF4-FFF2-40B4-BE49-F238E27FC236}">
                <a16:creationId xmlns:a16="http://schemas.microsoft.com/office/drawing/2014/main" id="{26365D35-99CC-CD45-8039-34A95264AD75}"/>
              </a:ext>
            </a:extLst>
          </p:cNvPr>
          <p:cNvCxnSpPr>
            <a:cxnSpLocks/>
          </p:cNvCxnSpPr>
          <p:nvPr/>
        </p:nvCxnSpPr>
        <p:spPr>
          <a:xfrm>
            <a:off x="7315202" y="610408"/>
            <a:ext cx="0" cy="5464928"/>
          </a:xfrm>
          <a:prstGeom prst="line">
            <a:avLst/>
          </a:prstGeom>
          <a:ln w="28575">
            <a:solidFill>
              <a:srgbClr val="817C99"/>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0F8E90B7-BACE-F643-8641-588D810863BD}"/>
              </a:ext>
            </a:extLst>
          </p:cNvPr>
          <p:cNvSpPr/>
          <p:nvPr/>
        </p:nvSpPr>
        <p:spPr>
          <a:xfrm>
            <a:off x="7870964" y="610408"/>
            <a:ext cx="2631633" cy="4832092"/>
          </a:xfrm>
          <a:prstGeom prst="rect">
            <a:avLst/>
          </a:prstGeom>
        </p:spPr>
        <p:txBody>
          <a:bodyPr wrap="square">
            <a:spAutoFit/>
          </a:bodyPr>
          <a:lstStyle/>
          <a:p>
            <a:r>
              <a:rPr lang="de-DE" sz="1400" dirty="0">
                <a:solidFill>
                  <a:srgbClr val="CC7547"/>
                </a:solidFill>
                <a:latin typeface="Rubik" pitchFamily="2" charset="-79"/>
                <a:cs typeface="Rubik" pitchFamily="2" charset="-79"/>
              </a:rPr>
              <a:t>Weißmehl</a:t>
            </a:r>
          </a:p>
          <a:p>
            <a:r>
              <a:rPr lang="de-DE" sz="1400" dirty="0">
                <a:solidFill>
                  <a:srgbClr val="CC7547"/>
                </a:solidFill>
                <a:latin typeface="Rubik" pitchFamily="2" charset="-79"/>
                <a:cs typeface="Rubik" pitchFamily="2" charset="-79"/>
              </a:rPr>
              <a:t>Nudeln</a:t>
            </a:r>
          </a:p>
          <a:p>
            <a:r>
              <a:rPr lang="de-DE" sz="1400" dirty="0">
                <a:solidFill>
                  <a:srgbClr val="CC7547"/>
                </a:solidFill>
                <a:latin typeface="Rubik" pitchFamily="2" charset="-79"/>
                <a:cs typeface="Rubik" pitchFamily="2" charset="-79"/>
              </a:rPr>
              <a:t>Weißer Reis</a:t>
            </a:r>
            <a:br>
              <a:rPr lang="de-DE" sz="1400" dirty="0">
                <a:solidFill>
                  <a:srgbClr val="CC7547"/>
                </a:solidFill>
                <a:latin typeface="Rubik" pitchFamily="2" charset="-79"/>
                <a:cs typeface="Rubik" pitchFamily="2" charset="-79"/>
              </a:rPr>
            </a:br>
            <a:endParaRPr lang="de-DE" sz="1400" dirty="0">
              <a:solidFill>
                <a:srgbClr val="CC7547"/>
              </a:solidFill>
              <a:latin typeface="Rubik" pitchFamily="2" charset="-79"/>
              <a:cs typeface="Rubik" pitchFamily="2" charset="-79"/>
            </a:endParaRPr>
          </a:p>
          <a:p>
            <a:r>
              <a:rPr lang="de-DE" sz="1400" dirty="0">
                <a:solidFill>
                  <a:srgbClr val="CC7547"/>
                </a:solidFill>
                <a:latin typeface="Rubik" pitchFamily="2" charset="-79"/>
                <a:cs typeface="Rubik" pitchFamily="2" charset="-79"/>
              </a:rPr>
              <a:t>tierische Eiweiße</a:t>
            </a:r>
          </a:p>
          <a:p>
            <a:r>
              <a:rPr lang="de-DE" sz="1400" dirty="0">
                <a:solidFill>
                  <a:srgbClr val="CC7547"/>
                </a:solidFill>
                <a:latin typeface="Rubik" pitchFamily="2" charset="-79"/>
                <a:cs typeface="Rubik" pitchFamily="2" charset="-79"/>
              </a:rPr>
              <a:t>tierische Fette</a:t>
            </a:r>
          </a:p>
          <a:p>
            <a:endParaRPr lang="de-DE" sz="1400" dirty="0">
              <a:solidFill>
                <a:srgbClr val="CC7547"/>
              </a:solidFill>
              <a:latin typeface="Rubik" pitchFamily="2" charset="-79"/>
              <a:cs typeface="Rubik" pitchFamily="2" charset="-79"/>
            </a:endParaRPr>
          </a:p>
          <a:p>
            <a:r>
              <a:rPr lang="de-DE" sz="1400" dirty="0">
                <a:solidFill>
                  <a:srgbClr val="CC7547"/>
                </a:solidFill>
                <a:latin typeface="Rubik" pitchFamily="2" charset="-79"/>
                <a:cs typeface="Rubik" pitchFamily="2" charset="-79"/>
              </a:rPr>
              <a:t>Käse</a:t>
            </a:r>
          </a:p>
          <a:p>
            <a:r>
              <a:rPr lang="de-DE" sz="1400" dirty="0">
                <a:solidFill>
                  <a:srgbClr val="CC7547"/>
                </a:solidFill>
                <a:latin typeface="Rubik" pitchFamily="2" charset="-79"/>
                <a:cs typeface="Rubik" pitchFamily="2" charset="-79"/>
              </a:rPr>
              <a:t>Milch</a:t>
            </a:r>
          </a:p>
          <a:p>
            <a:r>
              <a:rPr lang="de-DE" sz="1400" dirty="0">
                <a:solidFill>
                  <a:srgbClr val="CC7547"/>
                </a:solidFill>
                <a:latin typeface="Rubik" pitchFamily="2" charset="-79"/>
                <a:cs typeface="Rubik" pitchFamily="2" charset="-79"/>
              </a:rPr>
              <a:t>Joghurt</a:t>
            </a:r>
          </a:p>
          <a:p>
            <a:r>
              <a:rPr lang="de-DE" sz="1400" dirty="0">
                <a:solidFill>
                  <a:srgbClr val="CC7547"/>
                </a:solidFill>
                <a:latin typeface="Rubik" pitchFamily="2" charset="-79"/>
                <a:cs typeface="Rubik" pitchFamily="2" charset="-79"/>
              </a:rPr>
              <a:t>Quark</a:t>
            </a:r>
          </a:p>
          <a:p>
            <a:endParaRPr lang="de-DE" sz="1400" dirty="0">
              <a:solidFill>
                <a:srgbClr val="CC7547"/>
              </a:solidFill>
              <a:latin typeface="Rubik" pitchFamily="2" charset="-79"/>
              <a:cs typeface="Rubik" pitchFamily="2" charset="-79"/>
            </a:endParaRPr>
          </a:p>
          <a:p>
            <a:r>
              <a:rPr lang="de-DE" sz="1400" dirty="0">
                <a:solidFill>
                  <a:srgbClr val="CC7547"/>
                </a:solidFill>
                <a:latin typeface="Rubik" pitchFamily="2" charset="-79"/>
                <a:cs typeface="Rubik" pitchFamily="2" charset="-79"/>
              </a:rPr>
              <a:t>kohlensäurehaltige Getränke</a:t>
            </a:r>
          </a:p>
          <a:p>
            <a:r>
              <a:rPr lang="de-DE" sz="1400" dirty="0">
                <a:solidFill>
                  <a:srgbClr val="CC7547"/>
                </a:solidFill>
                <a:latin typeface="Rubik" pitchFamily="2" charset="-79"/>
                <a:cs typeface="Rubik" pitchFamily="2" charset="-79"/>
              </a:rPr>
              <a:t>Schwarzer- und Früchtetee</a:t>
            </a:r>
          </a:p>
          <a:p>
            <a:endParaRPr lang="de-DE" sz="1400" dirty="0">
              <a:solidFill>
                <a:srgbClr val="CC7547"/>
              </a:solidFill>
              <a:latin typeface="Rubik" pitchFamily="2" charset="-79"/>
              <a:cs typeface="Rubik" pitchFamily="2" charset="-79"/>
            </a:endParaRPr>
          </a:p>
          <a:p>
            <a:r>
              <a:rPr lang="de-DE" sz="1400" dirty="0">
                <a:solidFill>
                  <a:srgbClr val="CC7547"/>
                </a:solidFill>
                <a:latin typeface="Rubik" pitchFamily="2" charset="-79"/>
                <a:cs typeface="Rubik" pitchFamily="2" charset="-79"/>
              </a:rPr>
              <a:t>Zucker</a:t>
            </a:r>
          </a:p>
          <a:p>
            <a:r>
              <a:rPr lang="de-DE" sz="1400" dirty="0">
                <a:solidFill>
                  <a:srgbClr val="CC7547"/>
                </a:solidFill>
                <a:latin typeface="Rubik" pitchFamily="2" charset="-79"/>
                <a:cs typeface="Rubik" pitchFamily="2" charset="-79"/>
              </a:rPr>
              <a:t>Nikotin</a:t>
            </a:r>
          </a:p>
          <a:p>
            <a:r>
              <a:rPr lang="de-DE" sz="1400" dirty="0">
                <a:solidFill>
                  <a:srgbClr val="CC7547"/>
                </a:solidFill>
                <a:latin typeface="Rubik" pitchFamily="2" charset="-79"/>
                <a:cs typeface="Rubik" pitchFamily="2" charset="-79"/>
              </a:rPr>
              <a:t>Konservierungsstoffe</a:t>
            </a:r>
          </a:p>
          <a:p>
            <a:r>
              <a:rPr lang="de-DE" sz="1400" dirty="0">
                <a:solidFill>
                  <a:srgbClr val="CC7547"/>
                </a:solidFill>
                <a:latin typeface="Rubik" pitchFamily="2" charset="-79"/>
                <a:cs typeface="Rubik" pitchFamily="2" charset="-79"/>
              </a:rPr>
              <a:t>Alkohol</a:t>
            </a:r>
          </a:p>
          <a:p>
            <a:r>
              <a:rPr lang="de-DE" sz="1400" dirty="0">
                <a:solidFill>
                  <a:srgbClr val="CC7547"/>
                </a:solidFill>
                <a:latin typeface="Rubik" pitchFamily="2" charset="-79"/>
                <a:cs typeface="Rubik" pitchFamily="2" charset="-79"/>
              </a:rPr>
              <a:t>Kaffee</a:t>
            </a:r>
            <a:br>
              <a:rPr lang="de-DE" sz="1400" dirty="0">
                <a:solidFill>
                  <a:srgbClr val="CC7547"/>
                </a:solidFill>
                <a:latin typeface="Rubik" pitchFamily="2" charset="-79"/>
                <a:cs typeface="Rubik" pitchFamily="2" charset="-79"/>
              </a:rPr>
            </a:br>
            <a:endParaRPr lang="de-DE" sz="1400" dirty="0">
              <a:solidFill>
                <a:srgbClr val="CC7547"/>
              </a:solidFill>
              <a:latin typeface="Rubik" pitchFamily="2" charset="-79"/>
              <a:cs typeface="Rubik" pitchFamily="2" charset="-79"/>
            </a:endParaRPr>
          </a:p>
          <a:p>
            <a:r>
              <a:rPr lang="de-DE" sz="1400" dirty="0">
                <a:solidFill>
                  <a:srgbClr val="CC7547"/>
                </a:solidFill>
                <a:latin typeface="Rubik" pitchFamily="2" charset="-79"/>
                <a:cs typeface="Rubik" pitchFamily="2" charset="-79"/>
              </a:rPr>
              <a:t>Stress</a:t>
            </a:r>
            <a:endParaRPr lang="de-DE" sz="1400" dirty="0">
              <a:solidFill>
                <a:srgbClr val="CC7547"/>
              </a:solidFill>
              <a:effectLst/>
              <a:latin typeface="Rubik" pitchFamily="2" charset="-79"/>
              <a:cs typeface="Rubik" pitchFamily="2" charset="-79"/>
            </a:endParaRPr>
          </a:p>
        </p:txBody>
      </p:sp>
      <p:sp>
        <p:nvSpPr>
          <p:cNvPr id="14" name="Rechteck 13">
            <a:extLst>
              <a:ext uri="{FF2B5EF4-FFF2-40B4-BE49-F238E27FC236}">
                <a16:creationId xmlns:a16="http://schemas.microsoft.com/office/drawing/2014/main" id="{2A0994C0-6A46-6C49-B195-17900AA7E8A1}"/>
              </a:ext>
            </a:extLst>
          </p:cNvPr>
          <p:cNvSpPr/>
          <p:nvPr/>
        </p:nvSpPr>
        <p:spPr>
          <a:xfrm>
            <a:off x="7870964" y="5416594"/>
            <a:ext cx="2220480" cy="830997"/>
          </a:xfrm>
          <a:prstGeom prst="rect">
            <a:avLst/>
          </a:prstGeom>
        </p:spPr>
        <p:txBody>
          <a:bodyPr wrap="none">
            <a:spAutoFit/>
          </a:bodyPr>
          <a:lstStyle/>
          <a:p>
            <a:r>
              <a:rPr lang="de-DE" sz="4800" dirty="0">
                <a:solidFill>
                  <a:srgbClr val="CC7547"/>
                </a:solidFill>
                <a:latin typeface="Philosopher" pitchFamily="2" charset="77"/>
                <a:cs typeface="Heebo" pitchFamily="2" charset="-79"/>
              </a:rPr>
              <a:t>20 % </a:t>
            </a:r>
            <a:r>
              <a:rPr lang="de-DE" dirty="0">
                <a:solidFill>
                  <a:srgbClr val="CC7547"/>
                </a:solidFill>
                <a:latin typeface="Rubik Medium" pitchFamily="2" charset="-79"/>
                <a:cs typeface="Rubik Medium" pitchFamily="2" charset="-79"/>
              </a:rPr>
              <a:t>sauer</a:t>
            </a:r>
            <a:endParaRPr lang="de-DE" dirty="0">
              <a:solidFill>
                <a:srgbClr val="CC7547"/>
              </a:solidFill>
              <a:effectLst/>
              <a:latin typeface="Rubik Medium" pitchFamily="2" charset="-79"/>
              <a:cs typeface="Rubik Medium" pitchFamily="2" charset="-79"/>
            </a:endParaRPr>
          </a:p>
        </p:txBody>
      </p:sp>
    </p:spTree>
    <p:extLst>
      <p:ext uri="{BB962C8B-B14F-4D97-AF65-F5344CB8AC3E}">
        <p14:creationId xmlns:p14="http://schemas.microsoft.com/office/powerpoint/2010/main" val="21851058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isch, Esstisch enthält.&#10;&#10;Automatisch generierte Beschreibung">
            <a:extLst>
              <a:ext uri="{FF2B5EF4-FFF2-40B4-BE49-F238E27FC236}">
                <a16:creationId xmlns:a16="http://schemas.microsoft.com/office/drawing/2014/main" id="{2A38FD48-0F16-754A-90A3-E8381B807EDA}"/>
              </a:ext>
            </a:extLst>
          </p:cNvPr>
          <p:cNvPicPr>
            <a:picLocks noChangeAspect="1"/>
          </p:cNvPicPr>
          <p:nvPr/>
        </p:nvPicPr>
        <p:blipFill>
          <a:blip r:embed="rId3"/>
          <a:stretch>
            <a:fillRect/>
          </a:stretch>
        </p:blipFill>
        <p:spPr>
          <a:xfrm>
            <a:off x="-183882" y="329469"/>
            <a:ext cx="10998200" cy="5588000"/>
          </a:xfrm>
          <a:prstGeom prst="rect">
            <a:avLst/>
          </a:prstGeom>
        </p:spPr>
      </p:pic>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2815343"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Qualität unserer Nahrung</a:t>
            </a:r>
            <a:br>
              <a:rPr lang="de-DE" dirty="0"/>
            </a:br>
            <a:endParaRPr lang="de-DE" dirty="0"/>
          </a:p>
        </p:txBody>
      </p:sp>
      <p:pic>
        <p:nvPicPr>
          <p:cNvPr id="10" name="Grafik 9">
            <a:extLst>
              <a:ext uri="{FF2B5EF4-FFF2-40B4-BE49-F238E27FC236}">
                <a16:creationId xmlns:a16="http://schemas.microsoft.com/office/drawing/2014/main" id="{F8F7D681-BDB2-114F-96F0-0EBADB3124C9}"/>
              </a:ext>
            </a:extLst>
          </p:cNvPr>
          <p:cNvPicPr>
            <a:picLocks noChangeAspect="1"/>
          </p:cNvPicPr>
          <p:nvPr/>
        </p:nvPicPr>
        <p:blipFill>
          <a:blip r:embed="rId4"/>
          <a:stretch>
            <a:fillRect/>
          </a:stretch>
        </p:blipFill>
        <p:spPr>
          <a:xfrm>
            <a:off x="4460343" y="843920"/>
            <a:ext cx="266700" cy="266700"/>
          </a:xfrm>
          <a:prstGeom prst="rect">
            <a:avLst/>
          </a:prstGeom>
        </p:spPr>
      </p:pic>
      <p:sp>
        <p:nvSpPr>
          <p:cNvPr id="3" name="Rechteck 2">
            <a:extLst>
              <a:ext uri="{FF2B5EF4-FFF2-40B4-BE49-F238E27FC236}">
                <a16:creationId xmlns:a16="http://schemas.microsoft.com/office/drawing/2014/main" id="{F49AE2EC-2F2B-4A47-A9B1-6C4FF33EEA36}"/>
              </a:ext>
            </a:extLst>
          </p:cNvPr>
          <p:cNvSpPr/>
          <p:nvPr/>
        </p:nvSpPr>
        <p:spPr>
          <a:xfrm>
            <a:off x="4727043" y="843920"/>
            <a:ext cx="3161071" cy="646331"/>
          </a:xfrm>
          <a:prstGeom prst="rect">
            <a:avLst/>
          </a:prstGeom>
        </p:spPr>
        <p:txBody>
          <a:bodyPr wrap="square">
            <a:spAutoFit/>
          </a:bodyPr>
          <a:lstStyle/>
          <a:p>
            <a:r>
              <a:rPr lang="de-DE" sz="1200" dirty="0">
                <a:solidFill>
                  <a:srgbClr val="828F80"/>
                </a:solidFill>
                <a:latin typeface="Rubik" pitchFamily="2" charset="-79"/>
                <a:cs typeface="Rubik" pitchFamily="2" charset="-79"/>
              </a:rPr>
              <a:t>Der Anteil an lebenswichtigen Mineralien ging um 30 – 95 % zurück. Der Anteil an Mikroorganismen fiel auf unter 1 %.‬</a:t>
            </a:r>
            <a:endParaRPr lang="de-DE" sz="1200" dirty="0">
              <a:solidFill>
                <a:srgbClr val="828F80"/>
              </a:solidFill>
              <a:effectLst/>
              <a:latin typeface="Rubik" pitchFamily="2" charset="-79"/>
              <a:cs typeface="Rubik" pitchFamily="2" charset="-79"/>
            </a:endParaRPr>
          </a:p>
        </p:txBody>
      </p:sp>
      <p:sp>
        <p:nvSpPr>
          <p:cNvPr id="8" name="Rechteck 7">
            <a:extLst>
              <a:ext uri="{FF2B5EF4-FFF2-40B4-BE49-F238E27FC236}">
                <a16:creationId xmlns:a16="http://schemas.microsoft.com/office/drawing/2014/main" id="{FC36A696-A13A-094B-8F78-A79EB6109C13}"/>
              </a:ext>
            </a:extLst>
          </p:cNvPr>
          <p:cNvSpPr/>
          <p:nvPr/>
        </p:nvSpPr>
        <p:spPr>
          <a:xfrm>
            <a:off x="1377682" y="5621611"/>
            <a:ext cx="2504212" cy="477054"/>
          </a:xfrm>
          <a:prstGeom prst="rect">
            <a:avLst/>
          </a:prstGeom>
        </p:spPr>
        <p:txBody>
          <a:bodyPr wrap="none">
            <a:spAutoFit/>
          </a:bodyPr>
          <a:lstStyle/>
          <a:p>
            <a:pPr algn="ctr"/>
            <a:r>
              <a:rPr lang="de-DE" sz="2500" b="1" i="1" dirty="0">
                <a:solidFill>
                  <a:srgbClr val="385433"/>
                </a:solidFill>
                <a:latin typeface="Philosopher" pitchFamily="2" charset="77"/>
              </a:rPr>
              <a:t>gesunder Boden</a:t>
            </a:r>
            <a:endParaRPr lang="de-DE" sz="2500" dirty="0">
              <a:solidFill>
                <a:srgbClr val="385433"/>
              </a:solidFill>
              <a:effectLst/>
              <a:latin typeface="Philosopher" pitchFamily="2" charset="77"/>
            </a:endParaRPr>
          </a:p>
        </p:txBody>
      </p:sp>
      <p:sp>
        <p:nvSpPr>
          <p:cNvPr id="14" name="Rechteck 13">
            <a:extLst>
              <a:ext uri="{FF2B5EF4-FFF2-40B4-BE49-F238E27FC236}">
                <a16:creationId xmlns:a16="http://schemas.microsoft.com/office/drawing/2014/main" id="{3DC6B2E6-909D-7443-94E6-4D7DD5A93866}"/>
              </a:ext>
            </a:extLst>
          </p:cNvPr>
          <p:cNvSpPr/>
          <p:nvPr/>
        </p:nvSpPr>
        <p:spPr>
          <a:xfrm>
            <a:off x="4961911" y="5621611"/>
            <a:ext cx="2707793" cy="477054"/>
          </a:xfrm>
          <a:prstGeom prst="rect">
            <a:avLst/>
          </a:prstGeom>
        </p:spPr>
        <p:txBody>
          <a:bodyPr wrap="none">
            <a:spAutoFit/>
          </a:bodyPr>
          <a:lstStyle/>
          <a:p>
            <a:pPr algn="ctr"/>
            <a:r>
              <a:rPr lang="de-DE" sz="2500" b="1" i="1" dirty="0">
                <a:solidFill>
                  <a:srgbClr val="385433"/>
                </a:solidFill>
                <a:latin typeface="Philosopher" pitchFamily="2" charset="77"/>
              </a:rPr>
              <a:t>gesunde Pflanzen</a:t>
            </a:r>
            <a:endParaRPr lang="de-DE" sz="2500" dirty="0">
              <a:solidFill>
                <a:srgbClr val="385433"/>
              </a:solidFill>
              <a:effectLst/>
              <a:latin typeface="Philosopher" pitchFamily="2" charset="77"/>
            </a:endParaRPr>
          </a:p>
        </p:txBody>
      </p:sp>
      <p:sp>
        <p:nvSpPr>
          <p:cNvPr id="15" name="Rechteck 14">
            <a:extLst>
              <a:ext uri="{FF2B5EF4-FFF2-40B4-BE49-F238E27FC236}">
                <a16:creationId xmlns:a16="http://schemas.microsoft.com/office/drawing/2014/main" id="{645451FE-1775-A140-9A02-107CDF5234B5}"/>
              </a:ext>
            </a:extLst>
          </p:cNvPr>
          <p:cNvSpPr/>
          <p:nvPr/>
        </p:nvSpPr>
        <p:spPr>
          <a:xfrm>
            <a:off x="7888114" y="5621611"/>
            <a:ext cx="2707794" cy="477054"/>
          </a:xfrm>
          <a:prstGeom prst="rect">
            <a:avLst/>
          </a:prstGeom>
        </p:spPr>
        <p:txBody>
          <a:bodyPr wrap="none">
            <a:spAutoFit/>
          </a:bodyPr>
          <a:lstStyle/>
          <a:p>
            <a:pPr algn="ctr"/>
            <a:r>
              <a:rPr lang="de-DE" sz="2500" b="1" i="1" dirty="0">
                <a:solidFill>
                  <a:srgbClr val="385433"/>
                </a:solidFill>
                <a:latin typeface="Philosopher" pitchFamily="2" charset="77"/>
              </a:rPr>
              <a:t>gesunder Mensch</a:t>
            </a:r>
            <a:endParaRPr lang="de-DE" sz="2500" dirty="0">
              <a:solidFill>
                <a:srgbClr val="385433"/>
              </a:solidFill>
              <a:effectLst/>
              <a:latin typeface="Philosopher" pitchFamily="2" charset="77"/>
            </a:endParaRPr>
          </a:p>
        </p:txBody>
      </p:sp>
      <p:sp>
        <p:nvSpPr>
          <p:cNvPr id="11" name="Rechteck 10">
            <a:extLst>
              <a:ext uri="{FF2B5EF4-FFF2-40B4-BE49-F238E27FC236}">
                <a16:creationId xmlns:a16="http://schemas.microsoft.com/office/drawing/2014/main" id="{55E94EA9-4AF7-5A44-B084-3EDAF4EC4817}"/>
              </a:ext>
            </a:extLst>
          </p:cNvPr>
          <p:cNvSpPr/>
          <p:nvPr/>
        </p:nvSpPr>
        <p:spPr>
          <a:xfrm>
            <a:off x="168813" y="6532276"/>
            <a:ext cx="9758958" cy="215444"/>
          </a:xfrm>
          <a:prstGeom prst="rect">
            <a:avLst/>
          </a:prstGeom>
        </p:spPr>
        <p:txBody>
          <a:bodyPr wrap="square">
            <a:spAutoFit/>
          </a:bodyPr>
          <a:lstStyle/>
          <a:p>
            <a:r>
              <a:rPr lang="de-DE" sz="800" dirty="0">
                <a:solidFill>
                  <a:srgbClr val="828F80"/>
                </a:solidFill>
                <a:latin typeface="Rubik" pitchFamily="2" charset="-79"/>
                <a:cs typeface="Rubik" pitchFamily="2" charset="-79"/>
              </a:rPr>
              <a:t>Quellen: http://</a:t>
            </a:r>
            <a:r>
              <a:rPr lang="de-DE" sz="800" dirty="0" err="1">
                <a:solidFill>
                  <a:srgbClr val="828F80"/>
                </a:solidFill>
                <a:latin typeface="Rubik" pitchFamily="2" charset="-79"/>
                <a:cs typeface="Rubik" pitchFamily="2" charset="-79"/>
              </a:rPr>
              <a:t>g-sund.ch</a:t>
            </a:r>
            <a:r>
              <a:rPr lang="de-DE" sz="800" dirty="0">
                <a:solidFill>
                  <a:srgbClr val="828F80"/>
                </a:solidFill>
                <a:latin typeface="Rubik" pitchFamily="2" charset="-79"/>
                <a:cs typeface="Rubik" pitchFamily="2" charset="-79"/>
              </a:rPr>
              <a:t>/</a:t>
            </a:r>
            <a:r>
              <a:rPr lang="de-DE" sz="800" dirty="0" err="1">
                <a:solidFill>
                  <a:srgbClr val="828F80"/>
                </a:solidFill>
                <a:latin typeface="Rubik" pitchFamily="2" charset="-79"/>
                <a:cs typeface="Rubik" pitchFamily="2" charset="-79"/>
              </a:rPr>
              <a:t>files</a:t>
            </a:r>
            <a:r>
              <a:rPr lang="de-DE" sz="800" dirty="0">
                <a:solidFill>
                  <a:srgbClr val="828F80"/>
                </a:solidFill>
                <a:latin typeface="Rubik" pitchFamily="2" charset="-79"/>
                <a:cs typeface="Rubik" pitchFamily="2" charset="-79"/>
              </a:rPr>
              <a:t>/Vergleich-einer-in-1985-erstellten-Studie-und-den-in-1996-und-2002-in-einem-Lebensmittellabor-ermittelten-Werten-in-Obst-und-Gemuese_1ju2a414.pdf</a:t>
            </a:r>
          </a:p>
        </p:txBody>
      </p:sp>
      <p:sp>
        <p:nvSpPr>
          <p:cNvPr id="16" name="Rechteck 15">
            <a:extLst>
              <a:ext uri="{FF2B5EF4-FFF2-40B4-BE49-F238E27FC236}">
                <a16:creationId xmlns:a16="http://schemas.microsoft.com/office/drawing/2014/main" id="{21D9DF86-2A59-E846-880D-674F9B058D5A}"/>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25955405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draußen, Baum, Gras, Blume enthält.&#10;&#10;Automatisch generierte Beschreibung">
            <a:extLst>
              <a:ext uri="{FF2B5EF4-FFF2-40B4-BE49-F238E27FC236}">
                <a16:creationId xmlns:a16="http://schemas.microsoft.com/office/drawing/2014/main" id="{E309726D-5004-AA49-82CF-8CF12C898F16}"/>
              </a:ext>
            </a:extLst>
          </p:cNvPr>
          <p:cNvPicPr>
            <a:picLocks noChangeAspect="1"/>
          </p:cNvPicPr>
          <p:nvPr/>
        </p:nvPicPr>
        <p:blipFill>
          <a:blip r:embed="rId2"/>
          <a:stretch>
            <a:fillRect/>
          </a:stretch>
        </p:blipFill>
        <p:spPr>
          <a:xfrm>
            <a:off x="-112542" y="-710028"/>
            <a:ext cx="12304542" cy="8203028"/>
          </a:xfrm>
          <a:prstGeom prst="rect">
            <a:avLst/>
          </a:prstGeom>
        </p:spPr>
      </p:pic>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381006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gesunder Boden</a:t>
            </a:r>
            <a:br>
              <a:rPr lang="de-DE" dirty="0"/>
            </a:br>
            <a:endParaRPr lang="de-DE" dirty="0"/>
          </a:p>
        </p:txBody>
      </p:sp>
      <p:pic>
        <p:nvPicPr>
          <p:cNvPr id="10" name="Grafik 9">
            <a:extLst>
              <a:ext uri="{FF2B5EF4-FFF2-40B4-BE49-F238E27FC236}">
                <a16:creationId xmlns:a16="http://schemas.microsoft.com/office/drawing/2014/main" id="{BC23E25E-CDDC-8640-A317-010DD6AF75C2}"/>
              </a:ext>
            </a:extLst>
          </p:cNvPr>
          <p:cNvPicPr>
            <a:picLocks noChangeAspect="1"/>
          </p:cNvPicPr>
          <p:nvPr/>
        </p:nvPicPr>
        <p:blipFill>
          <a:blip r:embed="rId3"/>
          <a:stretch>
            <a:fillRect/>
          </a:stretch>
        </p:blipFill>
        <p:spPr>
          <a:xfrm>
            <a:off x="6322360" y="610408"/>
            <a:ext cx="266700" cy="266700"/>
          </a:xfrm>
          <a:prstGeom prst="rect">
            <a:avLst/>
          </a:prstGeom>
        </p:spPr>
      </p:pic>
      <p:sp>
        <p:nvSpPr>
          <p:cNvPr id="11" name="Rechteck 10">
            <a:extLst>
              <a:ext uri="{FF2B5EF4-FFF2-40B4-BE49-F238E27FC236}">
                <a16:creationId xmlns:a16="http://schemas.microsoft.com/office/drawing/2014/main" id="{3EBE8520-5B8A-954C-902F-BE163C9EAAE2}"/>
              </a:ext>
            </a:extLst>
          </p:cNvPr>
          <p:cNvSpPr/>
          <p:nvPr/>
        </p:nvSpPr>
        <p:spPr>
          <a:xfrm>
            <a:off x="6589060" y="610408"/>
            <a:ext cx="2277851" cy="830997"/>
          </a:xfrm>
          <a:prstGeom prst="rect">
            <a:avLst/>
          </a:prstGeom>
        </p:spPr>
        <p:txBody>
          <a:bodyPr wrap="square">
            <a:spAutoFit/>
          </a:bodyPr>
          <a:lstStyle/>
          <a:p>
            <a:r>
              <a:rPr lang="de-DE" sz="1200" dirty="0">
                <a:solidFill>
                  <a:schemeClr val="bg1"/>
                </a:solidFill>
                <a:latin typeface="Rubik Medium" pitchFamily="2" charset="-79"/>
                <a:cs typeface="Rubik Medium" pitchFamily="2" charset="-79"/>
              </a:rPr>
              <a:t>Zum Thema Effektive Mikroorganismen für Boden und Pflanzen gibt es einen eigenen Vortrag. </a:t>
            </a:r>
            <a:endParaRPr lang="de-DE" sz="1200" dirty="0">
              <a:solidFill>
                <a:schemeClr val="bg1"/>
              </a:solidFill>
              <a:effectLst/>
              <a:latin typeface="Rubik Medium" pitchFamily="2" charset="-79"/>
              <a:cs typeface="Rubik Medium" pitchFamily="2" charset="-79"/>
            </a:endParaRPr>
          </a:p>
        </p:txBody>
      </p:sp>
    </p:spTree>
    <p:extLst>
      <p:ext uri="{BB962C8B-B14F-4D97-AF65-F5344CB8AC3E}">
        <p14:creationId xmlns:p14="http://schemas.microsoft.com/office/powerpoint/2010/main" val="40881397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381006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gesunder Boden</a:t>
            </a:r>
            <a:br>
              <a:rPr lang="de-DE" dirty="0"/>
            </a:br>
            <a:endParaRPr lang="de-DE" dirty="0"/>
          </a:p>
        </p:txBody>
      </p:sp>
      <p:pic>
        <p:nvPicPr>
          <p:cNvPr id="7" name="Grafik 6" descr="Ein Bild, das Person enthält.&#10;&#10;Automatisch generierte Beschreibung">
            <a:extLst>
              <a:ext uri="{FF2B5EF4-FFF2-40B4-BE49-F238E27FC236}">
                <a16:creationId xmlns:a16="http://schemas.microsoft.com/office/drawing/2014/main" id="{3C008D65-38D1-2843-AE16-5B6D600A3D04}"/>
              </a:ext>
            </a:extLst>
          </p:cNvPr>
          <p:cNvPicPr>
            <a:picLocks noChangeAspect="1"/>
          </p:cNvPicPr>
          <p:nvPr/>
        </p:nvPicPr>
        <p:blipFill>
          <a:blip r:embed="rId2"/>
          <a:stretch>
            <a:fillRect/>
          </a:stretch>
        </p:blipFill>
        <p:spPr>
          <a:xfrm>
            <a:off x="2723240" y="0"/>
            <a:ext cx="5102941" cy="7654412"/>
          </a:xfrm>
          <a:prstGeom prst="rect">
            <a:avLst/>
          </a:prstGeom>
        </p:spPr>
      </p:pic>
      <p:sp>
        <p:nvSpPr>
          <p:cNvPr id="16" name="Rechteck 15">
            <a:extLst>
              <a:ext uri="{FF2B5EF4-FFF2-40B4-BE49-F238E27FC236}">
                <a16:creationId xmlns:a16="http://schemas.microsoft.com/office/drawing/2014/main" id="{FBCDC09B-571A-044F-B775-BCDCB2CE7F8E}"/>
              </a:ext>
            </a:extLst>
          </p:cNvPr>
          <p:cNvSpPr/>
          <p:nvPr/>
        </p:nvSpPr>
        <p:spPr>
          <a:xfrm>
            <a:off x="6597442" y="736546"/>
            <a:ext cx="5281948" cy="2227881"/>
          </a:xfrm>
          <a:prstGeom prst="rect">
            <a:avLst/>
          </a:prstGeom>
          <a:solidFill>
            <a:srgbClr val="C2C9C4">
              <a:alpha val="7725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8A829ED7-C099-814C-B3CC-56957160DB21}"/>
              </a:ext>
            </a:extLst>
          </p:cNvPr>
          <p:cNvSpPr/>
          <p:nvPr/>
        </p:nvSpPr>
        <p:spPr>
          <a:xfrm>
            <a:off x="6902536" y="1044283"/>
            <a:ext cx="5415738" cy="1569660"/>
          </a:xfrm>
          <a:prstGeom prst="rect">
            <a:avLst/>
          </a:prstGeom>
        </p:spPr>
        <p:txBody>
          <a:bodyPr wrap="square">
            <a:spAutoFit/>
          </a:bodyPr>
          <a:lstStyle/>
          <a:p>
            <a:r>
              <a:rPr lang="de-DE" sz="2400" dirty="0">
                <a:solidFill>
                  <a:srgbClr val="385433"/>
                </a:solidFill>
                <a:latin typeface="Rubik Medium" pitchFamily="2" charset="-79"/>
                <a:cs typeface="Rubik Medium" pitchFamily="2" charset="-79"/>
              </a:rPr>
              <a:t>In einer Hand voll Erde sollten‭ ‬</a:t>
            </a:r>
          </a:p>
          <a:p>
            <a:r>
              <a:rPr lang="de-DE" sz="2400" dirty="0">
                <a:solidFill>
                  <a:srgbClr val="385433"/>
                </a:solidFill>
                <a:latin typeface="Rubik Medium" pitchFamily="2" charset="-79"/>
                <a:cs typeface="Rubik Medium" pitchFamily="2" charset="-79"/>
              </a:rPr>
              <a:t>mehr Mikroorganismen‭ ‬</a:t>
            </a:r>
          </a:p>
          <a:p>
            <a:r>
              <a:rPr lang="de-DE" sz="2400" dirty="0">
                <a:solidFill>
                  <a:srgbClr val="385433"/>
                </a:solidFill>
                <a:latin typeface="Rubik Medium" pitchFamily="2" charset="-79"/>
                <a:cs typeface="Rubik Medium" pitchFamily="2" charset="-79"/>
              </a:rPr>
              <a:t>enthalten sein als es Menschen </a:t>
            </a:r>
          </a:p>
          <a:p>
            <a:r>
              <a:rPr lang="de-DE" sz="2400" dirty="0">
                <a:solidFill>
                  <a:srgbClr val="385433"/>
                </a:solidFill>
                <a:latin typeface="Rubik Medium" pitchFamily="2" charset="-79"/>
                <a:cs typeface="Rubik Medium" pitchFamily="2" charset="-79"/>
              </a:rPr>
              <a:t>auf unserem Planeten gibt.‬</a:t>
            </a:r>
            <a:endParaRPr lang="de-DE" sz="2400" dirty="0">
              <a:solidFill>
                <a:srgbClr val="385433"/>
              </a:solidFill>
              <a:effectLst/>
              <a:latin typeface="Rubik Medium" pitchFamily="2" charset="-79"/>
              <a:cs typeface="Rubik Medium" pitchFamily="2" charset="-79"/>
            </a:endParaRPr>
          </a:p>
        </p:txBody>
      </p:sp>
      <p:sp>
        <p:nvSpPr>
          <p:cNvPr id="8" name="Rechteck 7">
            <a:extLst>
              <a:ext uri="{FF2B5EF4-FFF2-40B4-BE49-F238E27FC236}">
                <a16:creationId xmlns:a16="http://schemas.microsoft.com/office/drawing/2014/main" id="{24FBCE82-F6AA-4B41-80A3-1E07F415C7E9}"/>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181594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enthält.&#10;&#10;Automatisch generierte Beschreibung">
            <a:extLst>
              <a:ext uri="{FF2B5EF4-FFF2-40B4-BE49-F238E27FC236}">
                <a16:creationId xmlns:a16="http://schemas.microsoft.com/office/drawing/2014/main" id="{FE831027-5EE1-E649-A331-5A1049C1D0C8}"/>
              </a:ext>
            </a:extLst>
          </p:cNvPr>
          <p:cNvPicPr>
            <a:picLocks noChangeAspect="1"/>
          </p:cNvPicPr>
          <p:nvPr/>
        </p:nvPicPr>
        <p:blipFill>
          <a:blip r:embed="rId2"/>
          <a:stretch>
            <a:fillRect/>
          </a:stretch>
        </p:blipFill>
        <p:spPr>
          <a:xfrm>
            <a:off x="-453713" y="674680"/>
            <a:ext cx="12192000" cy="4876800"/>
          </a:xfrm>
          <a:prstGeom prst="rect">
            <a:avLst/>
          </a:prstGeom>
        </p:spPr>
      </p:pic>
      <p:sp>
        <p:nvSpPr>
          <p:cNvPr id="5" name="Rechteck 4">
            <a:extLst>
              <a:ext uri="{FF2B5EF4-FFF2-40B4-BE49-F238E27FC236}">
                <a16:creationId xmlns:a16="http://schemas.microsoft.com/office/drawing/2014/main" id="{4CA17A97-7356-B242-8FE3-CF5DD3DF1684}"/>
              </a:ext>
            </a:extLst>
          </p:cNvPr>
          <p:cNvSpPr/>
          <p:nvPr/>
        </p:nvSpPr>
        <p:spPr>
          <a:xfrm>
            <a:off x="1377975" y="5331594"/>
            <a:ext cx="1244251"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Garten</a:t>
            </a:r>
            <a:endParaRPr lang="de-DE" sz="1500" dirty="0">
              <a:solidFill>
                <a:srgbClr val="385433"/>
              </a:solidFill>
              <a:effectLst/>
              <a:latin typeface="Rubik Medium" pitchFamily="2" charset="-79"/>
              <a:cs typeface="Rubik Medium" pitchFamily="2" charset="-79"/>
            </a:endParaRPr>
          </a:p>
        </p:txBody>
      </p:sp>
      <p:sp>
        <p:nvSpPr>
          <p:cNvPr id="11" name="Rechteck 10">
            <a:extLst>
              <a:ext uri="{FF2B5EF4-FFF2-40B4-BE49-F238E27FC236}">
                <a16:creationId xmlns:a16="http://schemas.microsoft.com/office/drawing/2014/main" id="{F9F1D249-2D06-1642-86C3-663C298BB725}"/>
              </a:ext>
            </a:extLst>
          </p:cNvPr>
          <p:cNvSpPr/>
          <p:nvPr/>
        </p:nvSpPr>
        <p:spPr>
          <a:xfrm>
            <a:off x="2670727" y="4741832"/>
            <a:ext cx="1936749"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Flüssigdünger</a:t>
            </a:r>
            <a:endParaRPr lang="de-DE" sz="1500" dirty="0">
              <a:solidFill>
                <a:srgbClr val="385433"/>
              </a:solidFill>
              <a:effectLst/>
              <a:latin typeface="Rubik Medium" pitchFamily="2" charset="-79"/>
              <a:cs typeface="Rubik Medium" pitchFamily="2" charset="-79"/>
            </a:endParaRPr>
          </a:p>
        </p:txBody>
      </p:sp>
      <p:sp>
        <p:nvSpPr>
          <p:cNvPr id="14" name="Rechteck 13">
            <a:extLst>
              <a:ext uri="{FF2B5EF4-FFF2-40B4-BE49-F238E27FC236}">
                <a16:creationId xmlns:a16="http://schemas.microsoft.com/office/drawing/2014/main" id="{31AD49B0-4211-704B-BCF1-BA3DCC877E0B}"/>
              </a:ext>
            </a:extLst>
          </p:cNvPr>
          <p:cNvSpPr/>
          <p:nvPr/>
        </p:nvSpPr>
        <p:spPr>
          <a:xfrm>
            <a:off x="3469283" y="645513"/>
            <a:ext cx="1766830" cy="323165"/>
          </a:xfrm>
          <a:prstGeom prst="rect">
            <a:avLst/>
          </a:prstGeom>
        </p:spPr>
        <p:txBody>
          <a:bodyPr wrap="none">
            <a:spAutoFit/>
          </a:bodyPr>
          <a:lstStyle/>
          <a:p>
            <a:pPr algn="ctr"/>
            <a:r>
              <a:rPr lang="de-DE" sz="1500" dirty="0">
                <a:solidFill>
                  <a:srgbClr val="385433"/>
                </a:solidFill>
                <a:latin typeface="Rubik Medium" pitchFamily="2" charset="-79"/>
                <a:cs typeface="Rubik Medium" pitchFamily="2" charset="-79"/>
              </a:rPr>
              <a:t>Terra </a:t>
            </a:r>
            <a:r>
              <a:rPr lang="de-DE" sz="1500" dirty="0" err="1">
                <a:solidFill>
                  <a:srgbClr val="385433"/>
                </a:solidFill>
                <a:latin typeface="Rubik Medium" pitchFamily="2" charset="-79"/>
                <a:cs typeface="Rubik Medium" pitchFamily="2" charset="-79"/>
              </a:rPr>
              <a:t>Symbiotika</a:t>
            </a:r>
            <a:endParaRPr lang="de-DE" sz="1500" dirty="0">
              <a:solidFill>
                <a:srgbClr val="385433"/>
              </a:solidFill>
              <a:effectLst/>
              <a:latin typeface="Rubik Medium" pitchFamily="2" charset="-79"/>
              <a:cs typeface="Rubik Medium" pitchFamily="2" charset="-79"/>
            </a:endParaRPr>
          </a:p>
        </p:txBody>
      </p:sp>
      <p:sp>
        <p:nvSpPr>
          <p:cNvPr id="15" name="Rechteck 14">
            <a:extLst>
              <a:ext uri="{FF2B5EF4-FFF2-40B4-BE49-F238E27FC236}">
                <a16:creationId xmlns:a16="http://schemas.microsoft.com/office/drawing/2014/main" id="{EFB39B45-C562-4145-A458-2D0BB6DC990D}"/>
              </a:ext>
            </a:extLst>
          </p:cNvPr>
          <p:cNvSpPr/>
          <p:nvPr/>
        </p:nvSpPr>
        <p:spPr>
          <a:xfrm>
            <a:off x="6291535" y="831075"/>
            <a:ext cx="2138727"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Bokashi</a:t>
            </a:r>
            <a:r>
              <a:rPr lang="de-DE" sz="1500" dirty="0">
                <a:solidFill>
                  <a:srgbClr val="385433"/>
                </a:solidFill>
                <a:latin typeface="Rubik Medium" pitchFamily="2" charset="-79"/>
                <a:cs typeface="Rubik Medium" pitchFamily="2" charset="-79"/>
              </a:rPr>
              <a:t> +400 Pellets</a:t>
            </a:r>
            <a:endParaRPr lang="de-DE" sz="1500" dirty="0">
              <a:solidFill>
                <a:srgbClr val="385433"/>
              </a:solidFill>
              <a:effectLst/>
              <a:latin typeface="Rubik Medium" pitchFamily="2" charset="-79"/>
              <a:cs typeface="Rubik Medium" pitchFamily="2" charset="-79"/>
            </a:endParaRPr>
          </a:p>
        </p:txBody>
      </p:sp>
      <p:sp>
        <p:nvSpPr>
          <p:cNvPr id="17" name="Rechteck 16">
            <a:extLst>
              <a:ext uri="{FF2B5EF4-FFF2-40B4-BE49-F238E27FC236}">
                <a16:creationId xmlns:a16="http://schemas.microsoft.com/office/drawing/2014/main" id="{95065298-E6BD-4948-B76D-52C986765D53}"/>
              </a:ext>
            </a:extLst>
          </p:cNvPr>
          <p:cNvSpPr/>
          <p:nvPr/>
        </p:nvSpPr>
        <p:spPr>
          <a:xfrm>
            <a:off x="6306864" y="5308399"/>
            <a:ext cx="1770036" cy="323165"/>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a:t>
            </a:r>
            <a:r>
              <a:rPr lang="de-DE" sz="1500" dirty="0" err="1">
                <a:solidFill>
                  <a:srgbClr val="385433"/>
                </a:solidFill>
                <a:latin typeface="Rubik Medium" pitchFamily="2" charset="-79"/>
                <a:cs typeface="Rubik Medium" pitchFamily="2" charset="-79"/>
              </a:rPr>
              <a:t>KompostTee</a:t>
            </a:r>
            <a:endParaRPr lang="de-DE" sz="1500" dirty="0">
              <a:solidFill>
                <a:srgbClr val="385433"/>
              </a:solidFill>
              <a:effectLst/>
              <a:latin typeface="Rubik Medium" pitchFamily="2" charset="-79"/>
              <a:cs typeface="Rubik Medium" pitchFamily="2" charset="-79"/>
            </a:endParaRPr>
          </a:p>
        </p:txBody>
      </p:sp>
      <p:sp>
        <p:nvSpPr>
          <p:cNvPr id="18" name="Rechteck 17">
            <a:extLst>
              <a:ext uri="{FF2B5EF4-FFF2-40B4-BE49-F238E27FC236}">
                <a16:creationId xmlns:a16="http://schemas.microsoft.com/office/drawing/2014/main" id="{BF5D2991-35E6-4E4F-93B8-4F49FE251C5E}"/>
              </a:ext>
            </a:extLst>
          </p:cNvPr>
          <p:cNvSpPr/>
          <p:nvPr/>
        </p:nvSpPr>
        <p:spPr>
          <a:xfrm>
            <a:off x="8431789" y="5527205"/>
            <a:ext cx="2066591" cy="553998"/>
          </a:xfrm>
          <a:prstGeom prst="rect">
            <a:avLst/>
          </a:prstGeom>
        </p:spPr>
        <p:txBody>
          <a:bodyPr wrap="none">
            <a:spAutoFit/>
          </a:bodyPr>
          <a:lstStyle/>
          <a:p>
            <a:pPr algn="ctr"/>
            <a:r>
              <a:rPr lang="de-DE" sz="1500" dirty="0" err="1">
                <a:solidFill>
                  <a:srgbClr val="385433"/>
                </a:solidFill>
                <a:latin typeface="Rubik Medium" pitchFamily="2" charset="-79"/>
                <a:cs typeface="Rubik Medium" pitchFamily="2" charset="-79"/>
              </a:rPr>
              <a:t>sEM</a:t>
            </a:r>
            <a:r>
              <a:rPr lang="de-DE" sz="1500" dirty="0">
                <a:solidFill>
                  <a:srgbClr val="385433"/>
                </a:solidFill>
                <a:latin typeface="Rubik Medium" pitchFamily="2" charset="-79"/>
                <a:cs typeface="Rubik Medium" pitchFamily="2" charset="-79"/>
              </a:rPr>
              <a:t> Pflanzenschutz</a:t>
            </a:r>
          </a:p>
          <a:p>
            <a:pPr algn="ctr"/>
            <a:r>
              <a:rPr lang="de-DE" sz="1500" dirty="0">
                <a:solidFill>
                  <a:srgbClr val="385433"/>
                </a:solidFill>
                <a:effectLst/>
                <a:latin typeface="Rubik Medium" pitchFamily="2" charset="-79"/>
                <a:cs typeface="Rubik Medium" pitchFamily="2" charset="-79"/>
              </a:rPr>
              <a:t>Mehltau</a:t>
            </a:r>
          </a:p>
        </p:txBody>
      </p:sp>
      <p:cxnSp>
        <p:nvCxnSpPr>
          <p:cNvPr id="12" name="Gerade Verbindung 11">
            <a:extLst>
              <a:ext uri="{FF2B5EF4-FFF2-40B4-BE49-F238E27FC236}">
                <a16:creationId xmlns:a16="http://schemas.microsoft.com/office/drawing/2014/main" id="{7C2D4216-5706-2040-9357-C771AA32FB7F}"/>
              </a:ext>
            </a:extLst>
          </p:cNvPr>
          <p:cNvCxnSpPr>
            <a:cxnSpLocks/>
          </p:cNvCxnSpPr>
          <p:nvPr/>
        </p:nvCxnSpPr>
        <p:spPr>
          <a:xfrm>
            <a:off x="-381006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E6E001B9-5022-934C-87C0-522E3F67AD98}"/>
              </a:ext>
            </a:extLst>
          </p:cNvPr>
          <p:cNvSpPr>
            <a:spLocks noGrp="1"/>
          </p:cNvSpPr>
          <p:nvPr>
            <p:ph type="title"/>
          </p:nvPr>
        </p:nvSpPr>
        <p:spPr>
          <a:xfrm>
            <a:off x="312610" y="283680"/>
            <a:ext cx="3012481"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gesunder Boden</a:t>
            </a:r>
            <a:br>
              <a:rPr lang="de-DE" dirty="0"/>
            </a:br>
            <a:endParaRPr lang="de-DE" dirty="0"/>
          </a:p>
        </p:txBody>
      </p:sp>
      <p:sp>
        <p:nvSpPr>
          <p:cNvPr id="19" name="Rechteck 18">
            <a:extLst>
              <a:ext uri="{FF2B5EF4-FFF2-40B4-BE49-F238E27FC236}">
                <a16:creationId xmlns:a16="http://schemas.microsoft.com/office/drawing/2014/main" id="{9914BCC1-CFD6-F740-B677-F5C5F13F17E5}"/>
              </a:ext>
            </a:extLst>
          </p:cNvPr>
          <p:cNvSpPr/>
          <p:nvPr/>
        </p:nvSpPr>
        <p:spPr>
          <a:xfrm>
            <a:off x="9880471" y="3017557"/>
            <a:ext cx="875561" cy="323165"/>
          </a:xfrm>
          <a:prstGeom prst="rect">
            <a:avLst/>
          </a:prstGeom>
        </p:spPr>
        <p:txBody>
          <a:bodyPr wrap="none">
            <a:spAutoFit/>
          </a:bodyPr>
          <a:lstStyle/>
          <a:p>
            <a:pPr algn="ctr"/>
            <a:r>
              <a:rPr lang="de-DE" sz="1500" dirty="0">
                <a:solidFill>
                  <a:srgbClr val="385433"/>
                </a:solidFill>
                <a:latin typeface="Rubik Medium" pitchFamily="2" charset="-79"/>
                <a:cs typeface="Rubik Medium" pitchFamily="2" charset="-79"/>
              </a:rPr>
              <a:t>EM 500</a:t>
            </a:r>
            <a:endParaRPr lang="de-DE" sz="1500" dirty="0">
              <a:solidFill>
                <a:srgbClr val="385433"/>
              </a:solidFill>
              <a:effectLst/>
              <a:latin typeface="Rubik Medium" pitchFamily="2" charset="-79"/>
              <a:cs typeface="Rubik Medium" pitchFamily="2" charset="-79"/>
            </a:endParaRPr>
          </a:p>
        </p:txBody>
      </p:sp>
      <p:pic>
        <p:nvPicPr>
          <p:cNvPr id="20" name="Grafik 19">
            <a:extLst>
              <a:ext uri="{FF2B5EF4-FFF2-40B4-BE49-F238E27FC236}">
                <a16:creationId xmlns:a16="http://schemas.microsoft.com/office/drawing/2014/main" id="{A63D56BD-50FE-BD4B-800E-090FDB5360B9}"/>
              </a:ext>
            </a:extLst>
          </p:cNvPr>
          <p:cNvPicPr>
            <a:picLocks noChangeAspect="1"/>
          </p:cNvPicPr>
          <p:nvPr/>
        </p:nvPicPr>
        <p:blipFill>
          <a:blip r:embed="rId3"/>
          <a:stretch>
            <a:fillRect/>
          </a:stretch>
        </p:blipFill>
        <p:spPr>
          <a:xfrm>
            <a:off x="9232925" y="1119899"/>
            <a:ext cx="266700" cy="266700"/>
          </a:xfrm>
          <a:prstGeom prst="rect">
            <a:avLst/>
          </a:prstGeom>
        </p:spPr>
      </p:pic>
      <p:sp>
        <p:nvSpPr>
          <p:cNvPr id="21" name="Rechteck 20">
            <a:extLst>
              <a:ext uri="{FF2B5EF4-FFF2-40B4-BE49-F238E27FC236}">
                <a16:creationId xmlns:a16="http://schemas.microsoft.com/office/drawing/2014/main" id="{E3B7DE11-5904-EF4E-8E3F-EE8D2269A1F9}"/>
              </a:ext>
            </a:extLst>
          </p:cNvPr>
          <p:cNvSpPr/>
          <p:nvPr/>
        </p:nvSpPr>
        <p:spPr>
          <a:xfrm>
            <a:off x="9499626" y="1119899"/>
            <a:ext cx="1799746" cy="830997"/>
          </a:xfrm>
          <a:prstGeom prst="rect">
            <a:avLst/>
          </a:prstGeom>
        </p:spPr>
        <p:txBody>
          <a:bodyPr wrap="square">
            <a:spAutoFit/>
          </a:bodyPr>
          <a:lstStyle/>
          <a:p>
            <a:r>
              <a:rPr lang="de-DE" sz="1200" dirty="0">
                <a:solidFill>
                  <a:srgbClr val="828F80"/>
                </a:solidFill>
                <a:latin typeface="Rubik" pitchFamily="2" charset="-79"/>
                <a:cs typeface="Rubik" pitchFamily="2" charset="-79"/>
              </a:rPr>
              <a:t>Biozertifiziert und z</a:t>
            </a:r>
            <a:r>
              <a:rPr lang="de-DE" sz="1200" dirty="0">
                <a:solidFill>
                  <a:srgbClr val="828F80"/>
                </a:solidFill>
                <a:effectLst/>
                <a:latin typeface="Rubik" pitchFamily="2" charset="-79"/>
                <a:cs typeface="Rubik" pitchFamily="2" charset="-79"/>
              </a:rPr>
              <a:t>ugelassen für den ökologischen </a:t>
            </a:r>
            <a:r>
              <a:rPr lang="de-DE" sz="1200" dirty="0">
                <a:solidFill>
                  <a:srgbClr val="828F80"/>
                </a:solidFill>
                <a:latin typeface="Rubik" pitchFamily="2" charset="-79"/>
                <a:cs typeface="Rubik" pitchFamily="2" charset="-79"/>
              </a:rPr>
              <a:t>Land- und Gartenbau.</a:t>
            </a:r>
            <a:endParaRPr lang="de-DE" sz="1200" dirty="0">
              <a:solidFill>
                <a:srgbClr val="828F80"/>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C1BBF9A4-3931-7446-9E80-99D9B5845807}"/>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Tree>
    <p:extLst>
      <p:ext uri="{BB962C8B-B14F-4D97-AF65-F5344CB8AC3E}">
        <p14:creationId xmlns:p14="http://schemas.microsoft.com/office/powerpoint/2010/main" val="15943135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Text, drinnen, Wein, Alkohol enthält.&#10;&#10;Automatisch generierte Beschreibung">
            <a:extLst>
              <a:ext uri="{FF2B5EF4-FFF2-40B4-BE49-F238E27FC236}">
                <a16:creationId xmlns:a16="http://schemas.microsoft.com/office/drawing/2014/main" id="{51DE6CC9-4A1C-7942-8334-D759E9650D31}"/>
              </a:ext>
            </a:extLst>
          </p:cNvPr>
          <p:cNvPicPr>
            <a:picLocks noChangeAspect="1"/>
          </p:cNvPicPr>
          <p:nvPr/>
        </p:nvPicPr>
        <p:blipFill>
          <a:blip r:embed="rId2"/>
          <a:stretch>
            <a:fillRect/>
          </a:stretch>
        </p:blipFill>
        <p:spPr>
          <a:xfrm>
            <a:off x="5340835" y="595791"/>
            <a:ext cx="1632031" cy="4607169"/>
          </a:xfrm>
          <a:prstGeom prst="rect">
            <a:avLst/>
          </a:prstGeom>
        </p:spPr>
      </p:pic>
      <p:pic>
        <p:nvPicPr>
          <p:cNvPr id="5" name="Grafik 4" descr="Ein Bild, das Text, drinnen enthält.&#10;&#10;Automatisch generierte Beschreibung">
            <a:extLst>
              <a:ext uri="{FF2B5EF4-FFF2-40B4-BE49-F238E27FC236}">
                <a16:creationId xmlns:a16="http://schemas.microsoft.com/office/drawing/2014/main" id="{CA27DF77-C327-1E4D-BD65-47E28C9284A2}"/>
              </a:ext>
            </a:extLst>
          </p:cNvPr>
          <p:cNvPicPr>
            <a:picLocks noChangeAspect="1"/>
          </p:cNvPicPr>
          <p:nvPr/>
        </p:nvPicPr>
        <p:blipFill>
          <a:blip r:embed="rId3"/>
          <a:stretch>
            <a:fillRect/>
          </a:stretch>
        </p:blipFill>
        <p:spPr>
          <a:xfrm>
            <a:off x="3400420" y="2016549"/>
            <a:ext cx="1974897" cy="3138909"/>
          </a:xfrm>
          <a:prstGeom prst="rect">
            <a:avLst/>
          </a:prstGeom>
        </p:spPr>
      </p:pic>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315546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Säure-Basen-Haushalt</a:t>
            </a:r>
            <a:br>
              <a:rPr lang="de-DE" dirty="0"/>
            </a:br>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3524883" y="5202960"/>
            <a:ext cx="1691490" cy="307777"/>
          </a:xfrm>
          <a:prstGeom prst="rect">
            <a:avLst/>
          </a:prstGeom>
        </p:spPr>
        <p:txBody>
          <a:bodyPr wrap="none">
            <a:spAutoFit/>
          </a:bodyPr>
          <a:lstStyle/>
          <a:p>
            <a:pPr algn="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a:t>
            </a:r>
            <a:r>
              <a:rPr lang="de-DE" sz="1400" dirty="0" err="1">
                <a:solidFill>
                  <a:srgbClr val="385433"/>
                </a:solidFill>
                <a:latin typeface="Rubik Medium" pitchFamily="2" charset="-79"/>
                <a:cs typeface="Rubik Medium" pitchFamily="2" charset="-79"/>
              </a:rPr>
              <a:t>BasenKur</a:t>
            </a:r>
            <a:endParaRPr lang="de-DE" sz="1400" dirty="0">
              <a:solidFill>
                <a:srgbClr val="385433"/>
              </a:solidFill>
              <a:effectLst/>
              <a:latin typeface="Rubik Medium" pitchFamily="2" charset="-79"/>
              <a:cs typeface="Rubik Medium" pitchFamily="2" charset="-79"/>
            </a:endParaRPr>
          </a:p>
        </p:txBody>
      </p:sp>
      <p:sp>
        <p:nvSpPr>
          <p:cNvPr id="19" name="Rechteck 18">
            <a:extLst>
              <a:ext uri="{FF2B5EF4-FFF2-40B4-BE49-F238E27FC236}">
                <a16:creationId xmlns:a16="http://schemas.microsoft.com/office/drawing/2014/main" id="{0F06990D-829C-E74E-8751-5A47E773DDDC}"/>
              </a:ext>
            </a:extLst>
          </p:cNvPr>
          <p:cNvSpPr/>
          <p:nvPr/>
        </p:nvSpPr>
        <p:spPr>
          <a:xfrm>
            <a:off x="5662859" y="5202959"/>
            <a:ext cx="1277914" cy="307777"/>
          </a:xfrm>
          <a:prstGeom prst="rect">
            <a:avLst/>
          </a:prstGeom>
        </p:spPr>
        <p:txBody>
          <a:bodyPr wrap="none">
            <a:spAutoFit/>
          </a:bodyPr>
          <a:lstStyle/>
          <a:p>
            <a:pPr algn="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Base</a:t>
            </a:r>
            <a:endParaRPr lang="de-DE" sz="1400" dirty="0">
              <a:solidFill>
                <a:srgbClr val="385433"/>
              </a:solidFill>
              <a:effectLst/>
              <a:latin typeface="Rubik Medium" pitchFamily="2" charset="-79"/>
              <a:cs typeface="Rubik Medium"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22" name="Grafik 21" descr="Ein Bild, das Text, Toilettenartikel, Hautcreme enthält.&#10;&#10;Automatisch generierte Beschreibung">
            <a:extLst>
              <a:ext uri="{FF2B5EF4-FFF2-40B4-BE49-F238E27FC236}">
                <a16:creationId xmlns:a16="http://schemas.microsoft.com/office/drawing/2014/main" id="{2DF692BF-B240-094C-BBE1-7440D066C474}"/>
              </a:ext>
            </a:extLst>
          </p:cNvPr>
          <p:cNvPicPr>
            <a:picLocks noChangeAspect="1"/>
          </p:cNvPicPr>
          <p:nvPr/>
        </p:nvPicPr>
        <p:blipFill>
          <a:blip r:embed="rId4"/>
          <a:stretch>
            <a:fillRect/>
          </a:stretch>
        </p:blipFill>
        <p:spPr>
          <a:xfrm>
            <a:off x="6972866" y="2262186"/>
            <a:ext cx="2013235" cy="2893272"/>
          </a:xfrm>
          <a:prstGeom prst="rect">
            <a:avLst/>
          </a:prstGeom>
        </p:spPr>
      </p:pic>
      <p:sp>
        <p:nvSpPr>
          <p:cNvPr id="56" name="Rechteck 55">
            <a:extLst>
              <a:ext uri="{FF2B5EF4-FFF2-40B4-BE49-F238E27FC236}">
                <a16:creationId xmlns:a16="http://schemas.microsoft.com/office/drawing/2014/main" id="{0EE7536A-6E90-F349-9693-A15CD2D7884B}"/>
              </a:ext>
            </a:extLst>
          </p:cNvPr>
          <p:cNvSpPr/>
          <p:nvPr/>
        </p:nvSpPr>
        <p:spPr>
          <a:xfrm>
            <a:off x="7387259" y="5155458"/>
            <a:ext cx="1276311" cy="307777"/>
          </a:xfrm>
          <a:prstGeom prst="rect">
            <a:avLst/>
          </a:prstGeom>
        </p:spPr>
        <p:txBody>
          <a:bodyPr wrap="none">
            <a:spAutoFit/>
          </a:bodyPr>
          <a:lstStyle/>
          <a:p>
            <a:pPr algn="r"/>
            <a:r>
              <a:rPr lang="de-DE" sz="1400" dirty="0">
                <a:solidFill>
                  <a:srgbClr val="385433"/>
                </a:solidFill>
                <a:latin typeface="Rubik Medium" pitchFamily="2" charset="-79"/>
                <a:cs typeface="Rubik Medium" pitchFamily="2" charset="-79"/>
              </a:rPr>
              <a:t>Basenpulver</a:t>
            </a:r>
            <a:endParaRPr lang="de-DE" sz="1400" dirty="0">
              <a:solidFill>
                <a:srgbClr val="385433"/>
              </a:solidFill>
              <a:effectLst/>
              <a:latin typeface="Rubik Medium" pitchFamily="2" charset="-79"/>
              <a:cs typeface="Rubik Medium" pitchFamily="2" charset="-79"/>
            </a:endParaRPr>
          </a:p>
        </p:txBody>
      </p:sp>
    </p:spTree>
    <p:extLst>
      <p:ext uri="{BB962C8B-B14F-4D97-AF65-F5344CB8AC3E}">
        <p14:creationId xmlns:p14="http://schemas.microsoft.com/office/powerpoint/2010/main" val="41139020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82B97CD-2641-DE49-9583-67DE8E2D438C}"/>
              </a:ext>
            </a:extLst>
          </p:cNvPr>
          <p:cNvSpPr/>
          <p:nvPr/>
        </p:nvSpPr>
        <p:spPr>
          <a:xfrm>
            <a:off x="9260270" y="244198"/>
            <a:ext cx="2844048"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Wer ist die </a:t>
            </a:r>
            <a:r>
              <a:rPr lang="de-DE" sz="1200" dirty="0" err="1">
                <a:solidFill>
                  <a:srgbClr val="385433"/>
                </a:solidFill>
                <a:latin typeface="Rubik Light" pitchFamily="2" charset="-79"/>
                <a:cs typeface="Rubik Light" pitchFamily="2" charset="-79"/>
              </a:rPr>
              <a:t>Eußenheimer</a:t>
            </a:r>
            <a:r>
              <a:rPr lang="de-DE" sz="1200" dirty="0">
                <a:solidFill>
                  <a:srgbClr val="385433"/>
                </a:solidFill>
                <a:latin typeface="Rubik Light" pitchFamily="2" charset="-79"/>
                <a:cs typeface="Rubik Light" pitchFamily="2" charset="-79"/>
              </a:rPr>
              <a:t> Manufaktur?‬</a:t>
            </a:r>
            <a:endParaRPr lang="de-DE" sz="1200" dirty="0">
              <a:solidFill>
                <a:srgbClr val="385433"/>
              </a:solidFill>
              <a:effectLst/>
              <a:latin typeface="Rubik Light" pitchFamily="2" charset="-79"/>
              <a:cs typeface="Rubik Light" pitchFamily="2" charset="-79"/>
            </a:endParaRPr>
          </a:p>
        </p:txBody>
      </p:sp>
      <p:cxnSp>
        <p:nvCxnSpPr>
          <p:cNvPr id="7" name="Gerade Verbindung 6">
            <a:extLst>
              <a:ext uri="{FF2B5EF4-FFF2-40B4-BE49-F238E27FC236}">
                <a16:creationId xmlns:a16="http://schemas.microsoft.com/office/drawing/2014/main" id="{54937A97-041F-1B42-82CD-9DE2CDAF0599}"/>
              </a:ext>
            </a:extLst>
          </p:cNvPr>
          <p:cNvCxnSpPr>
            <a:cxnSpLocks/>
          </p:cNvCxnSpPr>
          <p:nvPr/>
        </p:nvCxnSpPr>
        <p:spPr>
          <a:xfrm>
            <a:off x="-26715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2" y="283680"/>
            <a:ext cx="3173538" cy="718411"/>
          </a:xfrm>
        </p:spPr>
        <p:txBody>
          <a:bodyPr>
            <a:normAutofit fontScale="90000"/>
          </a:bodyPr>
          <a:lstStyle/>
          <a:p>
            <a:br>
              <a:rPr lang="de-DE" sz="2000" dirty="0">
                <a:latin typeface="Heebo" pitchFamily="2" charset="-79"/>
                <a:cs typeface="Heebo" pitchFamily="2" charset="-79"/>
              </a:rPr>
            </a:br>
            <a:br>
              <a:rPr lang="de-DE" sz="2000" dirty="0">
                <a:latin typeface="Rubik Medium" pitchFamily="2" charset="-79"/>
                <a:cs typeface="Rubik Medium" pitchFamily="2" charset="-79"/>
              </a:rPr>
            </a:br>
            <a:r>
              <a:rPr lang="de-DE" sz="2000" dirty="0" err="1">
                <a:solidFill>
                  <a:srgbClr val="385433"/>
                </a:solidFill>
                <a:latin typeface="Rubik Medium" pitchFamily="2" charset="-79"/>
                <a:cs typeface="Rubik Medium" pitchFamily="2" charset="-79"/>
              </a:rPr>
              <a:t>Eußenheimer</a:t>
            </a:r>
            <a:r>
              <a:rPr lang="de-DE" sz="2000" dirty="0">
                <a:solidFill>
                  <a:srgbClr val="385433"/>
                </a:solidFill>
                <a:latin typeface="Rubik Medium" pitchFamily="2" charset="-79"/>
                <a:cs typeface="Rubik Medium" pitchFamily="2" charset="-79"/>
              </a:rPr>
              <a:t> Manufaktur</a:t>
            </a:r>
            <a:br>
              <a:rPr lang="de-DE" dirty="0"/>
            </a:br>
            <a:endParaRPr lang="de-DE" dirty="0"/>
          </a:p>
        </p:txBody>
      </p:sp>
      <p:sp>
        <p:nvSpPr>
          <p:cNvPr id="2" name="Rechteck 1">
            <a:extLst>
              <a:ext uri="{FF2B5EF4-FFF2-40B4-BE49-F238E27FC236}">
                <a16:creationId xmlns:a16="http://schemas.microsoft.com/office/drawing/2014/main" id="{0F8A2D43-421C-6C4F-BF58-F6BFD13E5DFF}"/>
              </a:ext>
            </a:extLst>
          </p:cNvPr>
          <p:cNvSpPr/>
          <p:nvPr/>
        </p:nvSpPr>
        <p:spPr>
          <a:xfrm>
            <a:off x="7818952" y="1236230"/>
            <a:ext cx="4272855" cy="3570208"/>
          </a:xfrm>
          <a:prstGeom prst="rect">
            <a:avLst/>
          </a:prstGeom>
        </p:spPr>
        <p:txBody>
          <a:bodyPr wrap="square">
            <a:spAutoFit/>
          </a:bodyPr>
          <a:lstStyle/>
          <a:p>
            <a:r>
              <a:rPr lang="de-DE" sz="2800" i="1" dirty="0">
                <a:solidFill>
                  <a:srgbClr val="385433"/>
                </a:solidFill>
                <a:latin typeface="Philosopher" pitchFamily="2" charset="77"/>
              </a:rPr>
              <a:t>Das Gute wird sich vermehren und die Zukunft wieder erblühen lassen.</a:t>
            </a:r>
            <a:endParaRPr lang="de-DE" sz="2800" dirty="0">
              <a:solidFill>
                <a:srgbClr val="385433"/>
              </a:solidFill>
              <a:latin typeface="Philosopher" pitchFamily="2" charset="77"/>
            </a:endParaRPr>
          </a:p>
          <a:p>
            <a:endParaRPr lang="de-DE" dirty="0">
              <a:solidFill>
                <a:srgbClr val="385433"/>
              </a:solidFill>
              <a:latin typeface="Heebo" pitchFamily="2" charset="-79"/>
              <a:cs typeface="Heebo" pitchFamily="2" charset="-79"/>
            </a:endParaRPr>
          </a:p>
          <a:p>
            <a:r>
              <a:rPr lang="de-DE" sz="1600" dirty="0">
                <a:solidFill>
                  <a:srgbClr val="385433"/>
                </a:solidFill>
                <a:latin typeface="Rubik" pitchFamily="2" charset="-79"/>
                <a:cs typeface="Rubik" pitchFamily="2" charset="-79"/>
              </a:rPr>
              <a:t>Mikroorganismen sind der </a:t>
            </a:r>
            <a:r>
              <a:rPr lang="de-DE" sz="1600" b="1" dirty="0">
                <a:solidFill>
                  <a:srgbClr val="385433"/>
                </a:solidFill>
                <a:latin typeface="Rubik" pitchFamily="2" charset="-79"/>
                <a:cs typeface="Rubik" pitchFamily="2" charset="-79"/>
              </a:rPr>
              <a:t>Ursprung</a:t>
            </a:r>
            <a:r>
              <a:rPr lang="de-DE" sz="1600" dirty="0">
                <a:solidFill>
                  <a:srgbClr val="385433"/>
                </a:solidFill>
                <a:latin typeface="Rubik" pitchFamily="2" charset="-79"/>
                <a:cs typeface="Rubik" pitchFamily="2" charset="-79"/>
              </a:rPr>
              <a:t> von allen organischen Lebens. Sie sind unsere </a:t>
            </a:r>
            <a:r>
              <a:rPr lang="de-DE" sz="1600" b="1" dirty="0">
                <a:solidFill>
                  <a:srgbClr val="385433"/>
                </a:solidFill>
                <a:latin typeface="Rubik" pitchFamily="2" charset="-79"/>
                <a:cs typeface="Rubik" pitchFamily="2" charset="-79"/>
              </a:rPr>
              <a:t>Freunde, uneigennützige Helfer, Wegbegleiter, Heiler für Böden, Menschen, Tiere, Natur und unseren Planeten. Sie sind Lebewesen wie wir.‬</a:t>
            </a:r>
          </a:p>
        </p:txBody>
      </p:sp>
      <p:pic>
        <p:nvPicPr>
          <p:cNvPr id="14" name="Grafik 13">
            <a:extLst>
              <a:ext uri="{FF2B5EF4-FFF2-40B4-BE49-F238E27FC236}">
                <a16:creationId xmlns:a16="http://schemas.microsoft.com/office/drawing/2014/main" id="{F208E225-FC8C-4741-B2F7-BC207AC621E1}"/>
              </a:ext>
            </a:extLst>
          </p:cNvPr>
          <p:cNvPicPr>
            <a:picLocks noChangeAspect="1"/>
          </p:cNvPicPr>
          <p:nvPr/>
        </p:nvPicPr>
        <p:blipFill>
          <a:blip r:embed="rId2"/>
          <a:stretch>
            <a:fillRect/>
          </a:stretch>
        </p:blipFill>
        <p:spPr>
          <a:xfrm>
            <a:off x="911517" y="5291185"/>
            <a:ext cx="7374965" cy="1382806"/>
          </a:xfrm>
          <a:prstGeom prst="rect">
            <a:avLst/>
          </a:prstGeom>
        </p:spPr>
      </p:pic>
      <p:sp>
        <p:nvSpPr>
          <p:cNvPr id="15" name="Rechteck 14">
            <a:extLst>
              <a:ext uri="{FF2B5EF4-FFF2-40B4-BE49-F238E27FC236}">
                <a16:creationId xmlns:a16="http://schemas.microsoft.com/office/drawing/2014/main" id="{81CAFE5E-6965-D145-8634-C979DAF62035}"/>
              </a:ext>
            </a:extLst>
          </p:cNvPr>
          <p:cNvSpPr/>
          <p:nvPr/>
        </p:nvSpPr>
        <p:spPr>
          <a:xfrm>
            <a:off x="868879" y="4968020"/>
            <a:ext cx="1106393"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Menschen</a:t>
            </a:r>
            <a:endParaRPr lang="de-DE" sz="1500" dirty="0">
              <a:solidFill>
                <a:srgbClr val="828F80"/>
              </a:solidFill>
              <a:effectLst/>
              <a:latin typeface="Rubik" pitchFamily="2" charset="-79"/>
              <a:cs typeface="Rubik" pitchFamily="2" charset="-79"/>
            </a:endParaRPr>
          </a:p>
        </p:txBody>
      </p:sp>
      <p:sp>
        <p:nvSpPr>
          <p:cNvPr id="16" name="Rechteck 15">
            <a:extLst>
              <a:ext uri="{FF2B5EF4-FFF2-40B4-BE49-F238E27FC236}">
                <a16:creationId xmlns:a16="http://schemas.microsoft.com/office/drawing/2014/main" id="{536ADEE4-78EF-7C40-9B84-6B321EC3577A}"/>
              </a:ext>
            </a:extLst>
          </p:cNvPr>
          <p:cNvSpPr/>
          <p:nvPr/>
        </p:nvSpPr>
        <p:spPr>
          <a:xfrm>
            <a:off x="2408170" y="4968020"/>
            <a:ext cx="986167"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Haushalt</a:t>
            </a:r>
            <a:endParaRPr lang="de-DE" sz="1500" dirty="0">
              <a:solidFill>
                <a:srgbClr val="828F80"/>
              </a:solidFill>
              <a:effectLst/>
              <a:latin typeface="Rubik" pitchFamily="2" charset="-79"/>
              <a:cs typeface="Rubik" pitchFamily="2" charset="-79"/>
            </a:endParaRPr>
          </a:p>
        </p:txBody>
      </p:sp>
      <p:sp>
        <p:nvSpPr>
          <p:cNvPr id="17" name="Rechteck 16">
            <a:extLst>
              <a:ext uri="{FF2B5EF4-FFF2-40B4-BE49-F238E27FC236}">
                <a16:creationId xmlns:a16="http://schemas.microsoft.com/office/drawing/2014/main" id="{A3FD4D0E-A103-9449-99B1-DAB9A5967195}"/>
              </a:ext>
            </a:extLst>
          </p:cNvPr>
          <p:cNvSpPr/>
          <p:nvPr/>
        </p:nvSpPr>
        <p:spPr>
          <a:xfrm>
            <a:off x="3816635" y="4968020"/>
            <a:ext cx="1154483" cy="553998"/>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Boden und</a:t>
            </a:r>
          </a:p>
          <a:p>
            <a:pPr algn="ctr"/>
            <a:r>
              <a:rPr lang="de-DE" sz="1500" dirty="0">
                <a:solidFill>
                  <a:srgbClr val="828F80"/>
                </a:solidFill>
                <a:effectLst/>
                <a:latin typeface="Rubik" pitchFamily="2" charset="-79"/>
                <a:cs typeface="Rubik" pitchFamily="2" charset="-79"/>
              </a:rPr>
              <a:t>Pflanzen</a:t>
            </a:r>
          </a:p>
        </p:txBody>
      </p:sp>
      <p:sp>
        <p:nvSpPr>
          <p:cNvPr id="18" name="Rechteck 17">
            <a:extLst>
              <a:ext uri="{FF2B5EF4-FFF2-40B4-BE49-F238E27FC236}">
                <a16:creationId xmlns:a16="http://schemas.microsoft.com/office/drawing/2014/main" id="{DFAF24C5-D0FC-2A4E-960E-9421662DC89A}"/>
              </a:ext>
            </a:extLst>
          </p:cNvPr>
          <p:cNvSpPr/>
          <p:nvPr/>
        </p:nvSpPr>
        <p:spPr>
          <a:xfrm>
            <a:off x="5584797" y="4968020"/>
            <a:ext cx="630301"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Tiere</a:t>
            </a:r>
            <a:endParaRPr lang="de-DE" sz="1500" dirty="0">
              <a:solidFill>
                <a:srgbClr val="828F80"/>
              </a:solidFill>
              <a:effectLst/>
              <a:latin typeface="Rubik" pitchFamily="2" charset="-79"/>
              <a:cs typeface="Rubik" pitchFamily="2" charset="-79"/>
            </a:endParaRPr>
          </a:p>
        </p:txBody>
      </p:sp>
      <p:sp>
        <p:nvSpPr>
          <p:cNvPr id="19" name="Rechteck 18">
            <a:extLst>
              <a:ext uri="{FF2B5EF4-FFF2-40B4-BE49-F238E27FC236}">
                <a16:creationId xmlns:a16="http://schemas.microsoft.com/office/drawing/2014/main" id="{514ABEAD-BA1E-7A4B-8E70-933879010111}"/>
              </a:ext>
            </a:extLst>
          </p:cNvPr>
          <p:cNvSpPr/>
          <p:nvPr/>
        </p:nvSpPr>
        <p:spPr>
          <a:xfrm>
            <a:off x="6993085" y="4968020"/>
            <a:ext cx="825867" cy="323165"/>
          </a:xfrm>
          <a:prstGeom prst="rect">
            <a:avLst/>
          </a:prstGeom>
        </p:spPr>
        <p:txBody>
          <a:bodyPr wrap="none">
            <a:spAutoFit/>
          </a:bodyPr>
          <a:lstStyle/>
          <a:p>
            <a:pPr algn="ctr"/>
            <a:r>
              <a:rPr lang="de-DE" sz="1500" dirty="0">
                <a:solidFill>
                  <a:srgbClr val="828F80"/>
                </a:solidFill>
                <a:latin typeface="Rubik" pitchFamily="2" charset="-79"/>
                <a:cs typeface="Rubik" pitchFamily="2" charset="-79"/>
              </a:rPr>
              <a:t>Wasser</a:t>
            </a:r>
            <a:endParaRPr lang="de-DE" sz="1500" dirty="0">
              <a:solidFill>
                <a:srgbClr val="828F80"/>
              </a:solidFill>
              <a:effectLst/>
              <a:latin typeface="Rubik" pitchFamily="2" charset="-79"/>
              <a:cs typeface="Rubik" pitchFamily="2" charset="-79"/>
            </a:endParaRPr>
          </a:p>
        </p:txBody>
      </p:sp>
      <p:pic>
        <p:nvPicPr>
          <p:cNvPr id="4" name="Grafik 3">
            <a:extLst>
              <a:ext uri="{FF2B5EF4-FFF2-40B4-BE49-F238E27FC236}">
                <a16:creationId xmlns:a16="http://schemas.microsoft.com/office/drawing/2014/main" id="{E8D0D5DA-1B33-9841-9928-BF02A91F2F65}"/>
              </a:ext>
            </a:extLst>
          </p:cNvPr>
          <p:cNvPicPr>
            <a:picLocks noChangeAspect="1"/>
          </p:cNvPicPr>
          <p:nvPr/>
        </p:nvPicPr>
        <p:blipFill>
          <a:blip r:embed="rId3"/>
          <a:stretch>
            <a:fillRect/>
          </a:stretch>
        </p:blipFill>
        <p:spPr>
          <a:xfrm>
            <a:off x="1890319" y="2599349"/>
            <a:ext cx="4205681" cy="771412"/>
          </a:xfrm>
          <a:prstGeom prst="rect">
            <a:avLst/>
          </a:prstGeom>
        </p:spPr>
      </p:pic>
    </p:spTree>
    <p:extLst>
      <p:ext uri="{BB962C8B-B14F-4D97-AF65-F5344CB8AC3E}">
        <p14:creationId xmlns:p14="http://schemas.microsoft.com/office/powerpoint/2010/main" val="40939912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enthält.&#10;&#10;Automatisch generierte Beschreibung">
            <a:extLst>
              <a:ext uri="{FF2B5EF4-FFF2-40B4-BE49-F238E27FC236}">
                <a16:creationId xmlns:a16="http://schemas.microsoft.com/office/drawing/2014/main" id="{9437608E-6F75-E04F-A300-650C4EA3E989}"/>
              </a:ext>
            </a:extLst>
          </p:cNvPr>
          <p:cNvPicPr>
            <a:picLocks noChangeAspect="1"/>
          </p:cNvPicPr>
          <p:nvPr/>
        </p:nvPicPr>
        <p:blipFill>
          <a:blip r:embed="rId2"/>
          <a:stretch>
            <a:fillRect/>
          </a:stretch>
        </p:blipFill>
        <p:spPr>
          <a:xfrm>
            <a:off x="4930177" y="-416393"/>
            <a:ext cx="8386905" cy="5933661"/>
          </a:xfrm>
          <a:prstGeom prst="rect">
            <a:avLst/>
          </a:prstGeom>
        </p:spPr>
      </p:pic>
      <p:pic>
        <p:nvPicPr>
          <p:cNvPr id="4" name="Grafik 3">
            <a:extLst>
              <a:ext uri="{FF2B5EF4-FFF2-40B4-BE49-F238E27FC236}">
                <a16:creationId xmlns:a16="http://schemas.microsoft.com/office/drawing/2014/main" id="{B344703C-1863-9C4C-8EE1-1638F4071272}"/>
              </a:ext>
            </a:extLst>
          </p:cNvPr>
          <p:cNvPicPr>
            <a:picLocks noChangeAspect="1"/>
          </p:cNvPicPr>
          <p:nvPr/>
        </p:nvPicPr>
        <p:blipFill>
          <a:blip r:embed="rId3"/>
          <a:stretch>
            <a:fillRect/>
          </a:stretch>
        </p:blipFill>
        <p:spPr>
          <a:xfrm>
            <a:off x="-1943484" y="2796623"/>
            <a:ext cx="8358809" cy="4701830"/>
          </a:xfrm>
          <a:prstGeom prst="rect">
            <a:avLst/>
          </a:prstGeom>
        </p:spPr>
      </p:pic>
      <p:cxnSp>
        <p:nvCxnSpPr>
          <p:cNvPr id="7" name="Gerade Verbindung 6">
            <a:extLst>
              <a:ext uri="{FF2B5EF4-FFF2-40B4-BE49-F238E27FC236}">
                <a16:creationId xmlns:a16="http://schemas.microsoft.com/office/drawing/2014/main" id="{4938B176-C768-0547-947E-CAA9079BB296}"/>
              </a:ext>
            </a:extLst>
          </p:cNvPr>
          <p:cNvCxnSpPr>
            <a:cxnSpLocks/>
          </p:cNvCxnSpPr>
          <p:nvPr/>
        </p:nvCxnSpPr>
        <p:spPr>
          <a:xfrm>
            <a:off x="-26715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9034143D-8D6E-7A42-B4A6-08951D621256}"/>
              </a:ext>
            </a:extLst>
          </p:cNvPr>
          <p:cNvSpPr>
            <a:spLocks noGrp="1"/>
          </p:cNvSpPr>
          <p:nvPr>
            <p:ph type="title"/>
          </p:nvPr>
        </p:nvSpPr>
        <p:spPr>
          <a:xfrm>
            <a:off x="312612" y="283680"/>
            <a:ext cx="3173538" cy="718411"/>
          </a:xfrm>
        </p:spPr>
        <p:txBody>
          <a:bodyPr>
            <a:normAutofit fontScale="90000"/>
          </a:bodyPr>
          <a:lstStyle/>
          <a:p>
            <a:br>
              <a:rPr lang="de-DE" sz="2000" dirty="0">
                <a:latin typeface="Heebo" pitchFamily="2" charset="-79"/>
                <a:cs typeface="Heebo" pitchFamily="2" charset="-79"/>
              </a:rPr>
            </a:br>
            <a:br>
              <a:rPr lang="de-DE" sz="2000" dirty="0">
                <a:latin typeface="Rubik Medium" pitchFamily="2" charset="-79"/>
                <a:cs typeface="Rubik Medium" pitchFamily="2" charset="-79"/>
              </a:rPr>
            </a:br>
            <a:r>
              <a:rPr lang="de-DE" sz="2000" dirty="0" err="1">
                <a:solidFill>
                  <a:srgbClr val="385433"/>
                </a:solidFill>
                <a:latin typeface="Rubik Medium" pitchFamily="2" charset="-79"/>
                <a:cs typeface="Rubik Medium" pitchFamily="2" charset="-79"/>
              </a:rPr>
              <a:t>Eußenheimer</a:t>
            </a:r>
            <a:r>
              <a:rPr lang="de-DE" sz="2000" dirty="0">
                <a:solidFill>
                  <a:srgbClr val="385433"/>
                </a:solidFill>
                <a:latin typeface="Rubik Medium" pitchFamily="2" charset="-79"/>
                <a:cs typeface="Rubik Medium" pitchFamily="2" charset="-79"/>
              </a:rPr>
              <a:t> Manufaktur</a:t>
            </a:r>
            <a:br>
              <a:rPr lang="de-DE" dirty="0"/>
            </a:br>
            <a:endParaRPr lang="de-DE" dirty="0"/>
          </a:p>
        </p:txBody>
      </p:sp>
      <p:cxnSp>
        <p:nvCxnSpPr>
          <p:cNvPr id="9" name="Gerade Verbindung 8">
            <a:extLst>
              <a:ext uri="{FF2B5EF4-FFF2-40B4-BE49-F238E27FC236}">
                <a16:creationId xmlns:a16="http://schemas.microsoft.com/office/drawing/2014/main" id="{28C46FE9-46E7-9B40-B40F-C9525F3035DB}"/>
              </a:ext>
            </a:extLst>
          </p:cNvPr>
          <p:cNvCxnSpPr>
            <a:cxnSpLocks/>
          </p:cNvCxnSpPr>
          <p:nvPr/>
        </p:nvCxnSpPr>
        <p:spPr>
          <a:xfrm>
            <a:off x="3512398" y="3465740"/>
            <a:ext cx="5186125" cy="0"/>
          </a:xfrm>
          <a:prstGeom prst="line">
            <a:avLst/>
          </a:prstGeom>
          <a:ln w="698500" cap="rnd">
            <a:solidFill>
              <a:srgbClr val="385433"/>
            </a:solidFill>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31CDD903-66BE-D248-A56E-6263A18D2A4D}"/>
              </a:ext>
            </a:extLst>
          </p:cNvPr>
          <p:cNvSpPr/>
          <p:nvPr/>
        </p:nvSpPr>
        <p:spPr>
          <a:xfrm>
            <a:off x="3693996" y="3228945"/>
            <a:ext cx="4804007" cy="400110"/>
          </a:xfrm>
          <a:prstGeom prst="rect">
            <a:avLst/>
          </a:prstGeom>
        </p:spPr>
        <p:txBody>
          <a:bodyPr wrap="square">
            <a:spAutoFit/>
          </a:bodyPr>
          <a:lstStyle/>
          <a:p>
            <a:r>
              <a:rPr lang="de-DE" sz="2000" b="1" dirty="0" err="1">
                <a:solidFill>
                  <a:schemeClr val="bg1"/>
                </a:solidFill>
                <a:latin typeface="Rubik" pitchFamily="2" charset="-79"/>
                <a:cs typeface="Rubik" pitchFamily="2" charset="-79"/>
                <a:hlinkClick r:id="rId4">
                  <a:extLst>
                    <a:ext uri="{A12FA001-AC4F-418D-AE19-62706E023703}">
                      <ahyp:hlinkClr xmlns:ahyp="http://schemas.microsoft.com/office/drawing/2018/hyperlinkcolor" val="tx"/>
                    </a:ext>
                  </a:extLst>
                </a:hlinkClick>
              </a:rPr>
              <a:t>www.</a:t>
            </a:r>
            <a:r>
              <a:rPr lang="de-DE" sz="2000" b="1" dirty="0" err="1">
                <a:solidFill>
                  <a:schemeClr val="bg1"/>
                </a:solidFill>
                <a:latin typeface="Rubik" pitchFamily="2" charset="-79"/>
                <a:cs typeface="Rubik" pitchFamily="2" charset="-79"/>
              </a:rPr>
              <a:t>eussenheimer-manufaktur.de</a:t>
            </a:r>
            <a:endParaRPr lang="de-DE" sz="2000" b="1"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2368483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1800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12247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Basenfasten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F26353E2-1942-C841-9D52-C5FFA33620BA}"/>
              </a:ext>
            </a:extLst>
          </p:cNvPr>
          <p:cNvSpPr/>
          <p:nvPr/>
        </p:nvSpPr>
        <p:spPr>
          <a:xfrm>
            <a:off x="3804347" y="1191219"/>
            <a:ext cx="4583306" cy="369332"/>
          </a:xfrm>
          <a:prstGeom prst="rect">
            <a:avLst/>
          </a:prstGeom>
        </p:spPr>
        <p:txBody>
          <a:bodyPr wrap="none">
            <a:spAutoFit/>
          </a:bodyPr>
          <a:lstStyle/>
          <a:p>
            <a:r>
              <a:rPr lang="de-DE" b="1" dirty="0">
                <a:solidFill>
                  <a:srgbClr val="CC7547"/>
                </a:solidFill>
                <a:latin typeface="Rubik" pitchFamily="2" charset="-79"/>
                <a:cs typeface="Rubik" pitchFamily="2" charset="-79"/>
              </a:rPr>
              <a:t>Basenfasten ist 100 % alltagstauglich</a:t>
            </a:r>
          </a:p>
        </p:txBody>
      </p:sp>
      <p:sp>
        <p:nvSpPr>
          <p:cNvPr id="5" name="Rechteck 4">
            <a:extLst>
              <a:ext uri="{FF2B5EF4-FFF2-40B4-BE49-F238E27FC236}">
                <a16:creationId xmlns:a16="http://schemas.microsoft.com/office/drawing/2014/main" id="{C4351093-3089-594B-B9C1-D1CCD8AC45A9}"/>
              </a:ext>
            </a:extLst>
          </p:cNvPr>
          <p:cNvSpPr/>
          <p:nvPr/>
        </p:nvSpPr>
        <p:spPr>
          <a:xfrm>
            <a:off x="1409086" y="1919219"/>
            <a:ext cx="9373827" cy="3970318"/>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Beim Basenfasten wird ganz normal gegessen – es werden lediglich säurebildende Nahrungsmittel weggelassen um einen deutlichen Entschlackungseffekt zu erzielen.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Rohkost nur essen, wenn sie vertragen wird. Bei Blähungen und Schmerzen auf Rohes, wird Gemüse schonend gedünstet.</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Rohkost nur bis 14 Uhr essen. Obst immer nur auf nüchternen Magen essen – also zum Frühstück.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Nach 18 Uhr nichts mehr essen, es landet sonst auf den Hüften und überfordert die Leber.</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So naturbelassen wie möglich essen. Da beim Erhitzen Vitalstoffe verloren gehen, ist es wichtig, Gemüsegerichte besonders schonend über Dampf zu garen</a:t>
            </a:r>
            <a:r>
              <a:rPr lang="de-DE" sz="1400" dirty="0">
                <a:solidFill>
                  <a:srgbClr val="828F80"/>
                </a:solidFill>
                <a:latin typeface="Rubik" pitchFamily="2" charset="-79"/>
                <a:cs typeface="Rubik" pitchFamily="2" charset="-79"/>
              </a:rPr>
              <a:t>.</a:t>
            </a:r>
          </a:p>
        </p:txBody>
      </p:sp>
    </p:spTree>
    <p:extLst>
      <p:ext uri="{BB962C8B-B14F-4D97-AF65-F5344CB8AC3E}">
        <p14:creationId xmlns:p14="http://schemas.microsoft.com/office/powerpoint/2010/main" val="30363591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180044"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12247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Basenfasten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5" name="Rechteck 4">
            <a:extLst>
              <a:ext uri="{FF2B5EF4-FFF2-40B4-BE49-F238E27FC236}">
                <a16:creationId xmlns:a16="http://schemas.microsoft.com/office/drawing/2014/main" id="{C4351093-3089-594B-B9C1-D1CCD8AC45A9}"/>
              </a:ext>
            </a:extLst>
          </p:cNvPr>
          <p:cNvSpPr/>
          <p:nvPr/>
        </p:nvSpPr>
        <p:spPr>
          <a:xfrm>
            <a:off x="1409086" y="1169279"/>
            <a:ext cx="9373827" cy="5078313"/>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So wenig wie möglich und so viel wie nötig essen!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Langsam und bewusst essen, gründlich kauen.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Pro Mahlzeit möglichst nur zwei bis drei Obst- oder Gemüsesorten.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Gewürze sparsam verwenden, da sonst die Geschmacksnerven irritiert werden und das Gefühl für Sättigung verloren geht.</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Frische Kräuter sind die optimalen Würzmittel um Salzverbrauch niedrig halten.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Nur die basischen Lebensmittel essen, die man mag.</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80 % Gemüse und 20 % Obst essen – nur reifes Obst und Gemüse wird basisch verstoffwechselt.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Gut gekaut ist halb verdaut und macht schneller satt. Ein 2 cm dicker Apfelschnitz sollte mindestens 30-mal gekaut werden.</a:t>
            </a:r>
          </a:p>
        </p:txBody>
      </p:sp>
    </p:spTree>
    <p:extLst>
      <p:ext uri="{BB962C8B-B14F-4D97-AF65-F5344CB8AC3E}">
        <p14:creationId xmlns:p14="http://schemas.microsoft.com/office/powerpoint/2010/main" val="19627981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Text, drinnen, Wein, Alkohol enthält.&#10;&#10;Automatisch generierte Beschreibung">
            <a:extLst>
              <a:ext uri="{FF2B5EF4-FFF2-40B4-BE49-F238E27FC236}">
                <a16:creationId xmlns:a16="http://schemas.microsoft.com/office/drawing/2014/main" id="{51DE6CC9-4A1C-7942-8334-D759E9650D31}"/>
              </a:ext>
            </a:extLst>
          </p:cNvPr>
          <p:cNvPicPr>
            <a:picLocks noChangeAspect="1"/>
          </p:cNvPicPr>
          <p:nvPr/>
        </p:nvPicPr>
        <p:blipFill>
          <a:blip r:embed="rId2"/>
          <a:stretch>
            <a:fillRect/>
          </a:stretch>
        </p:blipFill>
        <p:spPr>
          <a:xfrm>
            <a:off x="6228073" y="595791"/>
            <a:ext cx="1632031" cy="4607169"/>
          </a:xfrm>
          <a:prstGeom prst="rect">
            <a:avLst/>
          </a:prstGeom>
        </p:spPr>
      </p:pic>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0" y="634991"/>
            <a:ext cx="6635931"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6754396"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Entsäuern und Entgiften mit fermentierten Bitterstoffen</a:t>
            </a:r>
            <a:br>
              <a:rPr lang="de-DE" dirty="0"/>
            </a:br>
            <a:endParaRPr lang="de-DE" dirty="0"/>
          </a:p>
        </p:txBody>
      </p:sp>
      <p:sp>
        <p:nvSpPr>
          <p:cNvPr id="15" name="Rechteck 14">
            <a:extLst>
              <a:ext uri="{FF2B5EF4-FFF2-40B4-BE49-F238E27FC236}">
                <a16:creationId xmlns:a16="http://schemas.microsoft.com/office/drawing/2014/main" id="{B656D8AD-6104-204B-9EB8-719A6E5869F0}"/>
              </a:ext>
            </a:extLst>
          </p:cNvPr>
          <p:cNvSpPr/>
          <p:nvPr/>
        </p:nvSpPr>
        <p:spPr>
          <a:xfrm>
            <a:off x="8062855" y="-232128"/>
            <a:ext cx="2220949"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0F06990D-829C-E74E-8751-5A47E773DDDC}"/>
              </a:ext>
            </a:extLst>
          </p:cNvPr>
          <p:cNvSpPr/>
          <p:nvPr/>
        </p:nvSpPr>
        <p:spPr>
          <a:xfrm>
            <a:off x="6294945" y="5898085"/>
            <a:ext cx="1277914" cy="307777"/>
          </a:xfrm>
          <a:prstGeom prst="rect">
            <a:avLst/>
          </a:prstGeom>
        </p:spPr>
        <p:txBody>
          <a:bodyPr wrap="none">
            <a:spAutoFit/>
          </a:bodyPr>
          <a:lstStyle/>
          <a:p>
            <a:pPr algn="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Base</a:t>
            </a:r>
            <a:endParaRPr lang="de-DE" sz="1400" dirty="0">
              <a:solidFill>
                <a:srgbClr val="385433"/>
              </a:solidFill>
              <a:effectLst/>
              <a:latin typeface="Rubik Medium" pitchFamily="2" charset="-79"/>
              <a:cs typeface="Rubik Medium" pitchFamily="2" charset="-79"/>
            </a:endParaRPr>
          </a:p>
        </p:txBody>
      </p:sp>
      <p:sp>
        <p:nvSpPr>
          <p:cNvPr id="20" name="Rechteck 19">
            <a:extLst>
              <a:ext uri="{FF2B5EF4-FFF2-40B4-BE49-F238E27FC236}">
                <a16:creationId xmlns:a16="http://schemas.microsoft.com/office/drawing/2014/main" id="{9DB5BF2D-21EE-2447-A5AA-8747E0C20EE3}"/>
              </a:ext>
            </a:extLst>
          </p:cNvPr>
          <p:cNvSpPr/>
          <p:nvPr/>
        </p:nvSpPr>
        <p:spPr>
          <a:xfrm>
            <a:off x="6445207" y="5011411"/>
            <a:ext cx="1157689" cy="830997"/>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probiotisches</a:t>
            </a:r>
          </a:p>
          <a:p>
            <a:pPr algn="r"/>
            <a:r>
              <a:rPr lang="de-DE" sz="1200" dirty="0">
                <a:solidFill>
                  <a:srgbClr val="828F80"/>
                </a:solidFill>
                <a:latin typeface="Rubik" pitchFamily="2" charset="-79"/>
                <a:cs typeface="Rubik" pitchFamily="2" charset="-79"/>
              </a:rPr>
              <a:t>Getränk</a:t>
            </a:r>
          </a:p>
          <a:p>
            <a:pPr algn="r"/>
            <a:r>
              <a:rPr lang="de-DE" sz="1200" dirty="0">
                <a:solidFill>
                  <a:srgbClr val="828F80"/>
                </a:solidFill>
                <a:latin typeface="Rubik" pitchFamily="2" charset="-79"/>
                <a:cs typeface="Rubik" pitchFamily="2" charset="-79"/>
              </a:rPr>
              <a:t>biozertifiziert</a:t>
            </a:r>
          </a:p>
          <a:p>
            <a:pPr algn="r"/>
            <a:r>
              <a:rPr lang="de-DE" sz="1200" dirty="0">
                <a:solidFill>
                  <a:srgbClr val="828F80"/>
                </a:solidFill>
                <a:latin typeface="Rubik" pitchFamily="2" charset="-79"/>
                <a:cs typeface="Rubik" pitchFamily="2" charset="-79"/>
              </a:rPr>
              <a:t>fermentiert</a:t>
            </a:r>
            <a:endParaRPr lang="de-DE" sz="1200" dirty="0">
              <a:solidFill>
                <a:srgbClr val="828F80"/>
              </a:solidFill>
              <a:effectLst/>
              <a:latin typeface="Rubik" pitchFamily="2" charset="-79"/>
              <a:cs typeface="Rubik" pitchFamily="2" charset="-79"/>
            </a:endParaRPr>
          </a:p>
        </p:txBody>
      </p:sp>
      <p:sp>
        <p:nvSpPr>
          <p:cNvPr id="44" name="Rechteck 43">
            <a:extLst>
              <a:ext uri="{FF2B5EF4-FFF2-40B4-BE49-F238E27FC236}">
                <a16:creationId xmlns:a16="http://schemas.microsoft.com/office/drawing/2014/main" id="{8649BA5E-B1DD-F748-9F10-0F2A9C60CE3A}"/>
              </a:ext>
            </a:extLst>
          </p:cNvPr>
          <p:cNvSpPr/>
          <p:nvPr/>
        </p:nvSpPr>
        <p:spPr>
          <a:xfrm>
            <a:off x="8826841" y="1754606"/>
            <a:ext cx="1265090" cy="323165"/>
          </a:xfrm>
          <a:prstGeom prst="rect">
            <a:avLst/>
          </a:prstGeom>
        </p:spPr>
        <p:txBody>
          <a:bodyPr wrap="none">
            <a:spAutoFit/>
          </a:bodyPr>
          <a:lstStyle/>
          <a:p>
            <a:r>
              <a:rPr lang="de-DE" sz="1500" dirty="0">
                <a:solidFill>
                  <a:srgbClr val="828F80"/>
                </a:solidFill>
                <a:latin typeface="Rubik" pitchFamily="2" charset="-79"/>
                <a:cs typeface="Rubik" pitchFamily="2" charset="-79"/>
              </a:rPr>
              <a:t>Topinambur</a:t>
            </a:r>
            <a:endParaRPr lang="de-DE" sz="1500" dirty="0">
              <a:solidFill>
                <a:srgbClr val="828F80"/>
              </a:solidFill>
              <a:effectLst/>
              <a:latin typeface="Rubik" pitchFamily="2" charset="-79"/>
              <a:cs typeface="Rubik"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12" name="Grafik 11">
            <a:extLst>
              <a:ext uri="{FF2B5EF4-FFF2-40B4-BE49-F238E27FC236}">
                <a16:creationId xmlns:a16="http://schemas.microsoft.com/office/drawing/2014/main" id="{91D41327-3609-F749-84FF-BBC499447B61}"/>
              </a:ext>
            </a:extLst>
          </p:cNvPr>
          <p:cNvPicPr>
            <a:picLocks noChangeAspect="1"/>
          </p:cNvPicPr>
          <p:nvPr/>
        </p:nvPicPr>
        <p:blipFill>
          <a:blip r:embed="rId3"/>
          <a:stretch>
            <a:fillRect/>
          </a:stretch>
        </p:blipFill>
        <p:spPr>
          <a:xfrm>
            <a:off x="8109747" y="1170571"/>
            <a:ext cx="1257300" cy="1892300"/>
          </a:xfrm>
          <a:prstGeom prst="rect">
            <a:avLst/>
          </a:prstGeom>
        </p:spPr>
      </p:pic>
      <p:sp>
        <p:nvSpPr>
          <p:cNvPr id="17" name="Rechteck 16">
            <a:extLst>
              <a:ext uri="{FF2B5EF4-FFF2-40B4-BE49-F238E27FC236}">
                <a16:creationId xmlns:a16="http://schemas.microsoft.com/office/drawing/2014/main" id="{8008C829-29EE-FD4F-8C6A-1166E892EDE3}"/>
              </a:ext>
            </a:extLst>
          </p:cNvPr>
          <p:cNvSpPr/>
          <p:nvPr/>
        </p:nvSpPr>
        <p:spPr>
          <a:xfrm>
            <a:off x="8443606" y="3290404"/>
            <a:ext cx="1532610" cy="3185487"/>
          </a:xfrm>
          <a:prstGeom prst="rect">
            <a:avLst/>
          </a:prstGeom>
        </p:spPr>
        <p:txBody>
          <a:bodyPr wrap="square">
            <a:spAutoFit/>
          </a:bodyPr>
          <a:lstStyle/>
          <a:p>
            <a:r>
              <a:rPr lang="de-DE" sz="1500" dirty="0">
                <a:solidFill>
                  <a:srgbClr val="828F80"/>
                </a:solidFill>
                <a:latin typeface="Rubik" pitchFamily="2" charset="-79"/>
                <a:cs typeface="Rubik" pitchFamily="2" charset="-79"/>
              </a:rPr>
              <a:t>Bitterkräuter nach </a:t>
            </a:r>
          </a:p>
          <a:p>
            <a:r>
              <a:rPr lang="de-DE" sz="1500" dirty="0">
                <a:solidFill>
                  <a:srgbClr val="828F80"/>
                </a:solidFill>
                <a:latin typeface="Rubik" pitchFamily="2" charset="-79"/>
                <a:cs typeface="Rubik" pitchFamily="2" charset="-79"/>
              </a:rPr>
              <a:t>H. v. Bingen</a:t>
            </a:r>
          </a:p>
          <a:p>
            <a:r>
              <a:rPr lang="de-DE" sz="1200" dirty="0">
                <a:solidFill>
                  <a:srgbClr val="828F80"/>
                </a:solidFill>
                <a:latin typeface="Rubik" pitchFamily="2" charset="-79"/>
                <a:cs typeface="Rubik" pitchFamily="2" charset="-79"/>
              </a:rPr>
              <a:t>(Andorn, Artischocke, Bitterdistel, ‬</a:t>
            </a:r>
          </a:p>
          <a:p>
            <a:r>
              <a:rPr lang="de-DE" sz="1200" dirty="0">
                <a:solidFill>
                  <a:srgbClr val="828F80"/>
                </a:solidFill>
                <a:latin typeface="Rubik" pitchFamily="2" charset="-79"/>
                <a:cs typeface="Rubik" pitchFamily="2" charset="-79"/>
              </a:rPr>
              <a:t>Bitterklee, ‬</a:t>
            </a:r>
          </a:p>
          <a:p>
            <a:r>
              <a:rPr lang="de-DE" sz="1200" dirty="0">
                <a:solidFill>
                  <a:srgbClr val="828F80"/>
                </a:solidFill>
                <a:latin typeface="Rubik" pitchFamily="2" charset="-79"/>
                <a:cs typeface="Rubik" pitchFamily="2" charset="-79"/>
              </a:rPr>
              <a:t>Chinarinde,‬</a:t>
            </a:r>
          </a:p>
          <a:p>
            <a:r>
              <a:rPr lang="de-DE" sz="1200" dirty="0">
                <a:solidFill>
                  <a:srgbClr val="828F80"/>
                </a:solidFill>
                <a:latin typeface="Rubik" pitchFamily="2" charset="-79"/>
                <a:cs typeface="Rubik" pitchFamily="2" charset="-79"/>
              </a:rPr>
              <a:t>Enzian Wurz, ‬</a:t>
            </a:r>
          </a:p>
          <a:p>
            <a:r>
              <a:rPr lang="de-DE" sz="1200" dirty="0">
                <a:solidFill>
                  <a:srgbClr val="828F80"/>
                </a:solidFill>
                <a:latin typeface="Rubik" pitchFamily="2" charset="-79"/>
                <a:cs typeface="Rubik" pitchFamily="2" charset="-79"/>
              </a:rPr>
              <a:t>Engelwurz, ‬</a:t>
            </a:r>
          </a:p>
          <a:p>
            <a:r>
              <a:rPr lang="de-DE" sz="1200" dirty="0">
                <a:solidFill>
                  <a:srgbClr val="828F80"/>
                </a:solidFill>
                <a:latin typeface="Rubik" pitchFamily="2" charset="-79"/>
                <a:cs typeface="Rubik" pitchFamily="2" charset="-79"/>
              </a:rPr>
              <a:t>Galgant, ‬</a:t>
            </a:r>
          </a:p>
          <a:p>
            <a:r>
              <a:rPr lang="de-DE" sz="1200" dirty="0">
                <a:solidFill>
                  <a:srgbClr val="828F80"/>
                </a:solidFill>
                <a:latin typeface="Rubik" pitchFamily="2" charset="-79"/>
                <a:cs typeface="Rubik" pitchFamily="2" charset="-79"/>
              </a:rPr>
              <a:t>Ingwer, ‬</a:t>
            </a:r>
          </a:p>
          <a:p>
            <a:r>
              <a:rPr lang="de-DE" sz="1200" dirty="0">
                <a:solidFill>
                  <a:srgbClr val="828F80"/>
                </a:solidFill>
                <a:latin typeface="Rubik" pitchFamily="2" charset="-79"/>
                <a:cs typeface="Rubik" pitchFamily="2" charset="-79"/>
              </a:rPr>
              <a:t>Kardamomsamen, Kurkuma, ‬</a:t>
            </a:r>
          </a:p>
          <a:p>
            <a:r>
              <a:rPr lang="de-DE" sz="1200" dirty="0">
                <a:solidFill>
                  <a:srgbClr val="828F80"/>
                </a:solidFill>
                <a:latin typeface="Rubik" pitchFamily="2" charset="-79"/>
                <a:cs typeface="Rubik" pitchFamily="2" charset="-79"/>
              </a:rPr>
              <a:t>Löwenzahn, ‬</a:t>
            </a:r>
          </a:p>
          <a:p>
            <a:r>
              <a:rPr lang="de-DE" sz="1200" dirty="0">
                <a:solidFill>
                  <a:srgbClr val="828F80"/>
                </a:solidFill>
                <a:latin typeface="Rubik" pitchFamily="2" charset="-79"/>
                <a:cs typeface="Rubik" pitchFamily="2" charset="-79"/>
              </a:rPr>
              <a:t>Mariendistelkraut)</a:t>
            </a:r>
            <a:r>
              <a:rPr lang="de-DE" sz="1200" dirty="0">
                <a:solidFill>
                  <a:srgbClr val="828F80"/>
                </a:solidFill>
                <a:latin typeface="Heebo" pitchFamily="2" charset="-79"/>
                <a:cs typeface="Heebo" pitchFamily="2" charset="-79"/>
              </a:rPr>
              <a:t>‬</a:t>
            </a:r>
            <a:endParaRPr lang="de-DE" sz="1200" dirty="0">
              <a:solidFill>
                <a:srgbClr val="828F80"/>
              </a:solidFill>
              <a:effectLst/>
              <a:latin typeface="Heebo" pitchFamily="2" charset="-79"/>
              <a:cs typeface="Heebo" pitchFamily="2" charset="-79"/>
            </a:endParaRPr>
          </a:p>
        </p:txBody>
      </p:sp>
      <p:sp>
        <p:nvSpPr>
          <p:cNvPr id="3" name="Rechteck 2">
            <a:extLst>
              <a:ext uri="{FF2B5EF4-FFF2-40B4-BE49-F238E27FC236}">
                <a16:creationId xmlns:a16="http://schemas.microsoft.com/office/drawing/2014/main" id="{0B5E7334-6B20-E143-AA45-3464715D8056}"/>
              </a:ext>
            </a:extLst>
          </p:cNvPr>
          <p:cNvSpPr/>
          <p:nvPr/>
        </p:nvSpPr>
        <p:spPr>
          <a:xfrm>
            <a:off x="716952" y="1720743"/>
            <a:ext cx="4988768" cy="3139321"/>
          </a:xfrm>
          <a:prstGeom prst="rect">
            <a:avLst/>
          </a:prstGeom>
        </p:spPr>
        <p:txBody>
          <a:bodyPr wrap="square">
            <a:spAutoFit/>
          </a:bodyPr>
          <a:lstStyle/>
          <a:p>
            <a:r>
              <a:rPr lang="de-DE" dirty="0">
                <a:solidFill>
                  <a:srgbClr val="828F80"/>
                </a:solidFill>
                <a:latin typeface="Rubik" pitchFamily="2" charset="-79"/>
                <a:cs typeface="Rubik" pitchFamily="2" charset="-79"/>
              </a:rPr>
              <a:t>Die heilige </a:t>
            </a:r>
            <a:r>
              <a:rPr lang="de-DE" b="1" dirty="0">
                <a:solidFill>
                  <a:srgbClr val="828F80"/>
                </a:solidFill>
                <a:latin typeface="Rubik" pitchFamily="2" charset="-79"/>
                <a:cs typeface="Rubik" pitchFamily="2" charset="-79"/>
              </a:rPr>
              <a:t>Hildegard v. Bingen </a:t>
            </a:r>
            <a:r>
              <a:rPr lang="de-DE" dirty="0">
                <a:solidFill>
                  <a:srgbClr val="828F80"/>
                </a:solidFill>
                <a:latin typeface="Rubik" pitchFamily="2" charset="-79"/>
                <a:cs typeface="Rubik" pitchFamily="2" charset="-79"/>
              </a:rPr>
              <a:t>benutzte schon vor über 900 Jahren bitterstoffhaltige Kräuter als universelle </a:t>
            </a:r>
            <a:r>
              <a:rPr lang="de-DE" b="1" dirty="0">
                <a:solidFill>
                  <a:srgbClr val="828F80"/>
                </a:solidFill>
                <a:latin typeface="Rubik" pitchFamily="2" charset="-79"/>
                <a:cs typeface="Rubik" pitchFamily="2" charset="-79"/>
              </a:rPr>
              <a:t>Heil- und Lebensmittel</a:t>
            </a:r>
            <a:r>
              <a:rPr lang="de-DE" dirty="0">
                <a:solidFill>
                  <a:srgbClr val="828F80"/>
                </a:solidFill>
                <a:latin typeface="Rubik" pitchFamily="2" charset="-79"/>
                <a:cs typeface="Rubik" pitchFamily="2" charset="-79"/>
              </a:rPr>
              <a:t>. Auch in Indien und China gelten Bitterstoffe seit fast 3000 Jahren </a:t>
            </a:r>
          </a:p>
          <a:p>
            <a:r>
              <a:rPr lang="de-DE" dirty="0">
                <a:solidFill>
                  <a:srgbClr val="828F80"/>
                </a:solidFill>
                <a:latin typeface="Rubik" pitchFamily="2" charset="-79"/>
                <a:cs typeface="Rubik" pitchFamily="2" charset="-79"/>
              </a:rPr>
              <a:t>als Jung- und Gesundheitsbrunnen. </a:t>
            </a: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Die </a:t>
            </a:r>
            <a:r>
              <a:rPr lang="de-DE" b="1" dirty="0">
                <a:solidFill>
                  <a:srgbClr val="828F80"/>
                </a:solidFill>
                <a:latin typeface="Rubik" pitchFamily="2" charset="-79"/>
                <a:cs typeface="Rubik" pitchFamily="2" charset="-79"/>
              </a:rPr>
              <a:t>Bitterstoffe</a:t>
            </a:r>
            <a:r>
              <a:rPr lang="de-DE" dirty="0">
                <a:solidFill>
                  <a:srgbClr val="828F80"/>
                </a:solidFill>
                <a:latin typeface="Rubik" pitchFamily="2" charset="-79"/>
                <a:cs typeface="Rubik" pitchFamily="2" charset="-79"/>
              </a:rPr>
              <a:t> gehören zu den ältesten von Menschen verwendeten Kräutern und wurden schon 1000 Jahre vor Christus im Ayurveda-System zum Entgiften eingesetzt. </a:t>
            </a:r>
          </a:p>
        </p:txBody>
      </p:sp>
    </p:spTree>
    <p:extLst>
      <p:ext uri="{BB962C8B-B14F-4D97-AF65-F5344CB8AC3E}">
        <p14:creationId xmlns:p14="http://schemas.microsoft.com/office/powerpoint/2010/main" val="41672260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353340" y="634991"/>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91546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Bitterstoffe</a:t>
            </a:r>
            <a:br>
              <a:rPr lang="de-DE" dirty="0"/>
            </a:br>
            <a:endParaRPr lang="de-DE" dirty="0"/>
          </a:p>
        </p:txBody>
      </p:sp>
      <p:sp>
        <p:nvSpPr>
          <p:cNvPr id="15" name="Rechteck 14">
            <a:extLst>
              <a:ext uri="{FF2B5EF4-FFF2-40B4-BE49-F238E27FC236}">
                <a16:creationId xmlns:a16="http://schemas.microsoft.com/office/drawing/2014/main" id="{B656D8AD-6104-204B-9EB8-719A6E5869F0}"/>
              </a:ext>
            </a:extLst>
          </p:cNvPr>
          <p:cNvSpPr/>
          <p:nvPr/>
        </p:nvSpPr>
        <p:spPr>
          <a:xfrm>
            <a:off x="8062855" y="-232128"/>
            <a:ext cx="2220949"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17" name="Rechteck 16">
            <a:extLst>
              <a:ext uri="{FF2B5EF4-FFF2-40B4-BE49-F238E27FC236}">
                <a16:creationId xmlns:a16="http://schemas.microsoft.com/office/drawing/2014/main" id="{8008C829-29EE-FD4F-8C6A-1166E892EDE3}"/>
              </a:ext>
            </a:extLst>
          </p:cNvPr>
          <p:cNvSpPr/>
          <p:nvPr/>
        </p:nvSpPr>
        <p:spPr>
          <a:xfrm>
            <a:off x="8443606" y="3290404"/>
            <a:ext cx="1532610" cy="3185487"/>
          </a:xfrm>
          <a:prstGeom prst="rect">
            <a:avLst/>
          </a:prstGeom>
        </p:spPr>
        <p:txBody>
          <a:bodyPr wrap="square">
            <a:spAutoFit/>
          </a:bodyPr>
          <a:lstStyle/>
          <a:p>
            <a:r>
              <a:rPr lang="de-DE" sz="1500" dirty="0">
                <a:solidFill>
                  <a:srgbClr val="828F80"/>
                </a:solidFill>
                <a:latin typeface="Rubik" pitchFamily="2" charset="-79"/>
                <a:cs typeface="Rubik" pitchFamily="2" charset="-79"/>
              </a:rPr>
              <a:t>Bitterkräuter nach </a:t>
            </a:r>
          </a:p>
          <a:p>
            <a:r>
              <a:rPr lang="de-DE" sz="1500" dirty="0">
                <a:solidFill>
                  <a:srgbClr val="828F80"/>
                </a:solidFill>
                <a:latin typeface="Rubik" pitchFamily="2" charset="-79"/>
                <a:cs typeface="Rubik" pitchFamily="2" charset="-79"/>
              </a:rPr>
              <a:t>H. v. Bingen</a:t>
            </a:r>
          </a:p>
          <a:p>
            <a:r>
              <a:rPr lang="de-DE" sz="1200" dirty="0">
                <a:solidFill>
                  <a:srgbClr val="828F80"/>
                </a:solidFill>
                <a:latin typeface="Rubik" pitchFamily="2" charset="-79"/>
                <a:cs typeface="Rubik" pitchFamily="2" charset="-79"/>
              </a:rPr>
              <a:t>(Andorn, Artischocke, Bitterdistel, ‬</a:t>
            </a:r>
          </a:p>
          <a:p>
            <a:r>
              <a:rPr lang="de-DE" sz="1200" dirty="0">
                <a:solidFill>
                  <a:srgbClr val="828F80"/>
                </a:solidFill>
                <a:latin typeface="Rubik" pitchFamily="2" charset="-79"/>
                <a:cs typeface="Rubik" pitchFamily="2" charset="-79"/>
              </a:rPr>
              <a:t>Bitterklee, ‬</a:t>
            </a:r>
          </a:p>
          <a:p>
            <a:r>
              <a:rPr lang="de-DE" sz="1200" dirty="0">
                <a:solidFill>
                  <a:srgbClr val="828F80"/>
                </a:solidFill>
                <a:latin typeface="Rubik" pitchFamily="2" charset="-79"/>
                <a:cs typeface="Rubik" pitchFamily="2" charset="-79"/>
              </a:rPr>
              <a:t>Chinarinde,‬</a:t>
            </a:r>
          </a:p>
          <a:p>
            <a:r>
              <a:rPr lang="de-DE" sz="1200" dirty="0">
                <a:solidFill>
                  <a:srgbClr val="828F80"/>
                </a:solidFill>
                <a:latin typeface="Rubik" pitchFamily="2" charset="-79"/>
                <a:cs typeface="Rubik" pitchFamily="2" charset="-79"/>
              </a:rPr>
              <a:t>Enzian Wurz, ‬</a:t>
            </a:r>
          </a:p>
          <a:p>
            <a:r>
              <a:rPr lang="de-DE" sz="1200" dirty="0">
                <a:solidFill>
                  <a:srgbClr val="828F80"/>
                </a:solidFill>
                <a:latin typeface="Rubik" pitchFamily="2" charset="-79"/>
                <a:cs typeface="Rubik" pitchFamily="2" charset="-79"/>
              </a:rPr>
              <a:t>Engelwurz, ‬</a:t>
            </a:r>
          </a:p>
          <a:p>
            <a:r>
              <a:rPr lang="de-DE" sz="1200" dirty="0">
                <a:solidFill>
                  <a:srgbClr val="828F80"/>
                </a:solidFill>
                <a:latin typeface="Rubik" pitchFamily="2" charset="-79"/>
                <a:cs typeface="Rubik" pitchFamily="2" charset="-79"/>
              </a:rPr>
              <a:t>Galgant, ‬</a:t>
            </a:r>
          </a:p>
          <a:p>
            <a:r>
              <a:rPr lang="de-DE" sz="1200" dirty="0">
                <a:solidFill>
                  <a:srgbClr val="828F80"/>
                </a:solidFill>
                <a:latin typeface="Rubik" pitchFamily="2" charset="-79"/>
                <a:cs typeface="Rubik" pitchFamily="2" charset="-79"/>
              </a:rPr>
              <a:t>Ingwer, ‬</a:t>
            </a:r>
          </a:p>
          <a:p>
            <a:r>
              <a:rPr lang="de-DE" sz="1200" dirty="0">
                <a:solidFill>
                  <a:srgbClr val="828F80"/>
                </a:solidFill>
                <a:latin typeface="Rubik" pitchFamily="2" charset="-79"/>
                <a:cs typeface="Rubik" pitchFamily="2" charset="-79"/>
              </a:rPr>
              <a:t>Kardamomsamen, Kurkuma, ‬</a:t>
            </a:r>
          </a:p>
          <a:p>
            <a:r>
              <a:rPr lang="de-DE" sz="1200" dirty="0">
                <a:solidFill>
                  <a:srgbClr val="828F80"/>
                </a:solidFill>
                <a:latin typeface="Rubik" pitchFamily="2" charset="-79"/>
                <a:cs typeface="Rubik" pitchFamily="2" charset="-79"/>
              </a:rPr>
              <a:t>Löwenzahn, ‬</a:t>
            </a:r>
          </a:p>
          <a:p>
            <a:r>
              <a:rPr lang="de-DE" sz="1200" dirty="0">
                <a:solidFill>
                  <a:srgbClr val="828F80"/>
                </a:solidFill>
                <a:latin typeface="Rubik" pitchFamily="2" charset="-79"/>
                <a:cs typeface="Rubik" pitchFamily="2" charset="-79"/>
              </a:rPr>
              <a:t>Mariendistelkraut)</a:t>
            </a:r>
            <a:r>
              <a:rPr lang="de-DE" sz="1200" dirty="0">
                <a:solidFill>
                  <a:srgbClr val="828F80"/>
                </a:solidFill>
                <a:latin typeface="Heebo" pitchFamily="2" charset="-79"/>
                <a:cs typeface="Heebo" pitchFamily="2" charset="-79"/>
              </a:rPr>
              <a:t>‬</a:t>
            </a:r>
            <a:endParaRPr lang="de-DE" sz="1200" dirty="0">
              <a:solidFill>
                <a:srgbClr val="828F80"/>
              </a:solidFill>
              <a:effectLst/>
              <a:latin typeface="Heebo" pitchFamily="2" charset="-79"/>
              <a:cs typeface="Heebo" pitchFamily="2" charset="-79"/>
            </a:endParaRPr>
          </a:p>
        </p:txBody>
      </p:sp>
      <p:pic>
        <p:nvPicPr>
          <p:cNvPr id="2" name="Grafik 1">
            <a:extLst>
              <a:ext uri="{FF2B5EF4-FFF2-40B4-BE49-F238E27FC236}">
                <a16:creationId xmlns:a16="http://schemas.microsoft.com/office/drawing/2014/main" id="{17938FF9-BF7E-A04F-A6E4-3CAEF3A3A6C4}"/>
              </a:ext>
            </a:extLst>
          </p:cNvPr>
          <p:cNvPicPr>
            <a:picLocks noChangeAspect="1"/>
          </p:cNvPicPr>
          <p:nvPr/>
        </p:nvPicPr>
        <p:blipFill>
          <a:blip r:embed="rId2"/>
          <a:stretch>
            <a:fillRect/>
          </a:stretch>
        </p:blipFill>
        <p:spPr>
          <a:xfrm>
            <a:off x="8062855" y="405002"/>
            <a:ext cx="1631151" cy="2454965"/>
          </a:xfrm>
          <a:prstGeom prst="rect">
            <a:avLst/>
          </a:prstGeom>
        </p:spPr>
      </p:pic>
      <p:sp>
        <p:nvSpPr>
          <p:cNvPr id="4" name="Rechteck 3">
            <a:extLst>
              <a:ext uri="{FF2B5EF4-FFF2-40B4-BE49-F238E27FC236}">
                <a16:creationId xmlns:a16="http://schemas.microsoft.com/office/drawing/2014/main" id="{72A2527B-B4AA-EA49-8BE6-FCF293AFAF4C}"/>
              </a:ext>
            </a:extLst>
          </p:cNvPr>
          <p:cNvSpPr/>
          <p:nvPr/>
        </p:nvSpPr>
        <p:spPr>
          <a:xfrm>
            <a:off x="844905" y="1546904"/>
            <a:ext cx="6096000" cy="3662541"/>
          </a:xfrm>
          <a:prstGeom prst="rect">
            <a:avLst/>
          </a:prstGeom>
        </p:spPr>
        <p:txBody>
          <a:bodyPr>
            <a:spAutoFit/>
          </a:bodyPr>
          <a:lstStyle/>
          <a:p>
            <a:r>
              <a:rPr lang="de-DE" dirty="0">
                <a:solidFill>
                  <a:srgbClr val="828F80"/>
                </a:solidFill>
                <a:latin typeface="Rubik" pitchFamily="2" charset="-79"/>
                <a:cs typeface="Rubik" pitchFamily="2" charset="-79"/>
              </a:rPr>
              <a:t>In unserer heutigen Zeit, die mehr von </a:t>
            </a:r>
            <a:r>
              <a:rPr lang="de-DE" b="1" dirty="0">
                <a:solidFill>
                  <a:srgbClr val="828F80"/>
                </a:solidFill>
                <a:latin typeface="Rubik" pitchFamily="2" charset="-79"/>
                <a:cs typeface="Rubik" pitchFamily="2" charset="-79"/>
              </a:rPr>
              <a:t>süßen</a:t>
            </a:r>
            <a:r>
              <a:rPr lang="de-DE" dirty="0">
                <a:solidFill>
                  <a:srgbClr val="828F80"/>
                </a:solidFill>
                <a:latin typeface="Rubik" pitchFamily="2" charset="-79"/>
                <a:cs typeface="Rubik" pitchFamily="2" charset="-79"/>
              </a:rPr>
              <a:t> und </a:t>
            </a:r>
            <a:r>
              <a:rPr lang="de-DE" b="1" dirty="0">
                <a:solidFill>
                  <a:srgbClr val="828F80"/>
                </a:solidFill>
                <a:latin typeface="Rubik" pitchFamily="2" charset="-79"/>
                <a:cs typeface="Rubik" pitchFamily="2" charset="-79"/>
              </a:rPr>
              <a:t>unnatürlichen </a:t>
            </a:r>
            <a:r>
              <a:rPr lang="de-DE" dirty="0">
                <a:solidFill>
                  <a:srgbClr val="828F80"/>
                </a:solidFill>
                <a:latin typeface="Rubik" pitchFamily="2" charset="-79"/>
                <a:cs typeface="Rubik" pitchFamily="2" charset="-79"/>
              </a:rPr>
              <a:t>Lebensmitteln als von </a:t>
            </a:r>
            <a:r>
              <a:rPr lang="de-DE" b="1" dirty="0">
                <a:solidFill>
                  <a:srgbClr val="828F80"/>
                </a:solidFill>
                <a:latin typeface="Rubik" pitchFamily="2" charset="-79"/>
                <a:cs typeface="Rubik" pitchFamily="2" charset="-79"/>
              </a:rPr>
              <a:t>bitteren</a:t>
            </a:r>
            <a:r>
              <a:rPr lang="de-DE" dirty="0">
                <a:solidFill>
                  <a:srgbClr val="828F80"/>
                </a:solidFill>
                <a:latin typeface="Rubik" pitchFamily="2" charset="-79"/>
                <a:cs typeface="Rubik" pitchFamily="2" charset="-79"/>
              </a:rPr>
              <a:t> geprägt ist, haben wir das Problem, dass in unseren Nahrungsmitteln nicht mehr genügend Bitterstoffe vorhanden sind. Durch Züchtungen ist der </a:t>
            </a:r>
            <a:r>
              <a:rPr lang="de-DE" b="1" dirty="0">
                <a:solidFill>
                  <a:srgbClr val="828F80"/>
                </a:solidFill>
                <a:latin typeface="Rubik" pitchFamily="2" charset="-79"/>
                <a:cs typeface="Rubik" pitchFamily="2" charset="-79"/>
              </a:rPr>
              <a:t>Bitterstoffanteil </a:t>
            </a:r>
            <a:r>
              <a:rPr lang="de-DE" dirty="0">
                <a:solidFill>
                  <a:srgbClr val="828F80"/>
                </a:solidFill>
                <a:latin typeface="Rubik" pitchFamily="2" charset="-79"/>
                <a:cs typeface="Rubik" pitchFamily="2" charset="-79"/>
              </a:rPr>
              <a:t>unserer Kulturpflanzen meist vermindert oder ganz unterdrückt worden.</a:t>
            </a:r>
            <a:endParaRPr lang="de-DE" sz="1600" dirty="0">
              <a:solidFill>
                <a:srgbClr val="828F80"/>
              </a:solidFill>
              <a:latin typeface="Rubik" pitchFamily="2" charset="-79"/>
              <a:cs typeface="Rubik" pitchFamily="2" charset="-79"/>
            </a:endParaRPr>
          </a:p>
          <a:p>
            <a:endParaRPr lang="de-DE" sz="1600"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Durch die </a:t>
            </a:r>
            <a:r>
              <a:rPr lang="de-DE" b="1" dirty="0">
                <a:solidFill>
                  <a:srgbClr val="828F80"/>
                </a:solidFill>
                <a:latin typeface="Rubik" pitchFamily="2" charset="-79"/>
                <a:cs typeface="Rubik" pitchFamily="2" charset="-79"/>
              </a:rPr>
              <a:t>Bitterstoffe </a:t>
            </a:r>
            <a:r>
              <a:rPr lang="de-DE" dirty="0">
                <a:solidFill>
                  <a:srgbClr val="828F80"/>
                </a:solidFill>
                <a:latin typeface="Rubik" pitchFamily="2" charset="-79"/>
                <a:cs typeface="Rubik" pitchFamily="2" charset="-79"/>
              </a:rPr>
              <a:t>werden aber Leber, Gallenblase, die Bauchspeicheldrüse und die Darmdrüsen angeregt. Hilfreich ist auch der Beitrag auf Herz und Kreislauf, auf das Gehirn- und Nervensystem, Immunsystem und das Säure-Basen-Gleichgewicht.</a:t>
            </a:r>
            <a:endParaRPr lang="de-DE" sz="1600" dirty="0">
              <a:solidFill>
                <a:srgbClr val="828F80"/>
              </a:solidFill>
              <a:latin typeface="Rubik" pitchFamily="2" charset="-79"/>
              <a:cs typeface="Rubik" pitchFamily="2" charset="-79"/>
            </a:endParaRPr>
          </a:p>
        </p:txBody>
      </p:sp>
    </p:spTree>
    <p:extLst>
      <p:ext uri="{BB962C8B-B14F-4D97-AF65-F5344CB8AC3E}">
        <p14:creationId xmlns:p14="http://schemas.microsoft.com/office/powerpoint/2010/main" val="33344258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Text, drinnen, Wein, Alkohol enthält.&#10;&#10;Automatisch generierte Beschreibung">
            <a:extLst>
              <a:ext uri="{FF2B5EF4-FFF2-40B4-BE49-F238E27FC236}">
                <a16:creationId xmlns:a16="http://schemas.microsoft.com/office/drawing/2014/main" id="{51DE6CC9-4A1C-7942-8334-D759E9650D31}"/>
              </a:ext>
            </a:extLst>
          </p:cNvPr>
          <p:cNvPicPr>
            <a:picLocks noChangeAspect="1"/>
          </p:cNvPicPr>
          <p:nvPr/>
        </p:nvPicPr>
        <p:blipFill>
          <a:blip r:embed="rId2"/>
          <a:stretch>
            <a:fillRect/>
          </a:stretch>
        </p:blipFill>
        <p:spPr>
          <a:xfrm>
            <a:off x="6228073" y="595791"/>
            <a:ext cx="1632031" cy="4607169"/>
          </a:xfrm>
          <a:prstGeom prst="rect">
            <a:avLst/>
          </a:prstGeom>
        </p:spPr>
      </p:pic>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669773" y="634991"/>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915463"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ProTop</a:t>
            </a:r>
            <a:r>
              <a:rPr lang="de-DE" sz="2000" dirty="0">
                <a:solidFill>
                  <a:srgbClr val="385433"/>
                </a:solidFill>
                <a:latin typeface="Rubik Medium" pitchFamily="2" charset="-79"/>
                <a:cs typeface="Rubik Medium" pitchFamily="2" charset="-79"/>
              </a:rPr>
              <a:t> Base als Kur mind. 3 Monate</a:t>
            </a:r>
            <a:br>
              <a:rPr lang="de-DE" dirty="0"/>
            </a:br>
            <a:endParaRPr lang="de-DE" dirty="0"/>
          </a:p>
        </p:txBody>
      </p:sp>
      <p:sp>
        <p:nvSpPr>
          <p:cNvPr id="15" name="Rechteck 14">
            <a:extLst>
              <a:ext uri="{FF2B5EF4-FFF2-40B4-BE49-F238E27FC236}">
                <a16:creationId xmlns:a16="http://schemas.microsoft.com/office/drawing/2014/main" id="{B656D8AD-6104-204B-9EB8-719A6E5869F0}"/>
              </a:ext>
            </a:extLst>
          </p:cNvPr>
          <p:cNvSpPr/>
          <p:nvPr/>
        </p:nvSpPr>
        <p:spPr>
          <a:xfrm>
            <a:off x="8062855" y="-232128"/>
            <a:ext cx="2220949"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0F06990D-829C-E74E-8751-5A47E773DDDC}"/>
              </a:ext>
            </a:extLst>
          </p:cNvPr>
          <p:cNvSpPr/>
          <p:nvPr/>
        </p:nvSpPr>
        <p:spPr>
          <a:xfrm>
            <a:off x="6294945" y="5898085"/>
            <a:ext cx="1277914" cy="307777"/>
          </a:xfrm>
          <a:prstGeom prst="rect">
            <a:avLst/>
          </a:prstGeom>
        </p:spPr>
        <p:txBody>
          <a:bodyPr wrap="none">
            <a:spAutoFit/>
          </a:bodyPr>
          <a:lstStyle/>
          <a:p>
            <a:pPr algn="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Base</a:t>
            </a:r>
            <a:endParaRPr lang="de-DE" sz="1400" dirty="0">
              <a:solidFill>
                <a:srgbClr val="385433"/>
              </a:solidFill>
              <a:effectLst/>
              <a:latin typeface="Rubik Medium" pitchFamily="2" charset="-79"/>
              <a:cs typeface="Rubik Medium" pitchFamily="2" charset="-79"/>
            </a:endParaRPr>
          </a:p>
        </p:txBody>
      </p:sp>
      <p:sp>
        <p:nvSpPr>
          <p:cNvPr id="20" name="Rechteck 19">
            <a:extLst>
              <a:ext uri="{FF2B5EF4-FFF2-40B4-BE49-F238E27FC236}">
                <a16:creationId xmlns:a16="http://schemas.microsoft.com/office/drawing/2014/main" id="{9DB5BF2D-21EE-2447-A5AA-8747E0C20EE3}"/>
              </a:ext>
            </a:extLst>
          </p:cNvPr>
          <p:cNvSpPr/>
          <p:nvPr/>
        </p:nvSpPr>
        <p:spPr>
          <a:xfrm>
            <a:off x="6445207" y="5011411"/>
            <a:ext cx="1157689" cy="830997"/>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probiotisches</a:t>
            </a:r>
          </a:p>
          <a:p>
            <a:pPr algn="r"/>
            <a:r>
              <a:rPr lang="de-DE" sz="1200" dirty="0">
                <a:solidFill>
                  <a:srgbClr val="828F80"/>
                </a:solidFill>
                <a:latin typeface="Rubik" pitchFamily="2" charset="-79"/>
                <a:cs typeface="Rubik" pitchFamily="2" charset="-79"/>
              </a:rPr>
              <a:t>Getränk</a:t>
            </a:r>
          </a:p>
          <a:p>
            <a:pPr algn="r"/>
            <a:r>
              <a:rPr lang="de-DE" sz="1200" dirty="0">
                <a:solidFill>
                  <a:srgbClr val="828F80"/>
                </a:solidFill>
                <a:latin typeface="Rubik" pitchFamily="2" charset="-79"/>
                <a:cs typeface="Rubik" pitchFamily="2" charset="-79"/>
              </a:rPr>
              <a:t>biozertifiziert</a:t>
            </a:r>
          </a:p>
          <a:p>
            <a:pPr algn="r"/>
            <a:r>
              <a:rPr lang="de-DE" sz="1200" dirty="0">
                <a:solidFill>
                  <a:srgbClr val="828F80"/>
                </a:solidFill>
                <a:latin typeface="Rubik" pitchFamily="2" charset="-79"/>
                <a:cs typeface="Rubik" pitchFamily="2" charset="-79"/>
              </a:rPr>
              <a:t>fermentiert</a:t>
            </a:r>
            <a:endParaRPr lang="de-DE" sz="1200" dirty="0">
              <a:solidFill>
                <a:srgbClr val="828F80"/>
              </a:solidFill>
              <a:effectLst/>
              <a:latin typeface="Rubik" pitchFamily="2" charset="-79"/>
              <a:cs typeface="Rubik" pitchFamily="2" charset="-79"/>
            </a:endParaRPr>
          </a:p>
        </p:txBody>
      </p:sp>
      <p:sp>
        <p:nvSpPr>
          <p:cNvPr id="44" name="Rechteck 43">
            <a:extLst>
              <a:ext uri="{FF2B5EF4-FFF2-40B4-BE49-F238E27FC236}">
                <a16:creationId xmlns:a16="http://schemas.microsoft.com/office/drawing/2014/main" id="{8649BA5E-B1DD-F748-9F10-0F2A9C60CE3A}"/>
              </a:ext>
            </a:extLst>
          </p:cNvPr>
          <p:cNvSpPr/>
          <p:nvPr/>
        </p:nvSpPr>
        <p:spPr>
          <a:xfrm>
            <a:off x="8826841" y="1754606"/>
            <a:ext cx="1265090" cy="323165"/>
          </a:xfrm>
          <a:prstGeom prst="rect">
            <a:avLst/>
          </a:prstGeom>
        </p:spPr>
        <p:txBody>
          <a:bodyPr wrap="none">
            <a:spAutoFit/>
          </a:bodyPr>
          <a:lstStyle/>
          <a:p>
            <a:r>
              <a:rPr lang="de-DE" sz="1500" dirty="0">
                <a:solidFill>
                  <a:srgbClr val="828F80"/>
                </a:solidFill>
                <a:latin typeface="Rubik" pitchFamily="2" charset="-79"/>
                <a:cs typeface="Rubik" pitchFamily="2" charset="-79"/>
              </a:rPr>
              <a:t>Topinambur</a:t>
            </a:r>
            <a:endParaRPr lang="de-DE" sz="1500" dirty="0">
              <a:solidFill>
                <a:srgbClr val="828F80"/>
              </a:solidFill>
              <a:effectLst/>
              <a:latin typeface="Rubik" pitchFamily="2" charset="-79"/>
              <a:cs typeface="Rubik"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12" name="Grafik 11">
            <a:extLst>
              <a:ext uri="{FF2B5EF4-FFF2-40B4-BE49-F238E27FC236}">
                <a16:creationId xmlns:a16="http://schemas.microsoft.com/office/drawing/2014/main" id="{91D41327-3609-F749-84FF-BBC499447B61}"/>
              </a:ext>
            </a:extLst>
          </p:cNvPr>
          <p:cNvPicPr>
            <a:picLocks noChangeAspect="1"/>
          </p:cNvPicPr>
          <p:nvPr/>
        </p:nvPicPr>
        <p:blipFill>
          <a:blip r:embed="rId3"/>
          <a:stretch>
            <a:fillRect/>
          </a:stretch>
        </p:blipFill>
        <p:spPr>
          <a:xfrm>
            <a:off x="8109747" y="1170571"/>
            <a:ext cx="1257300" cy="1892300"/>
          </a:xfrm>
          <a:prstGeom prst="rect">
            <a:avLst/>
          </a:prstGeom>
        </p:spPr>
      </p:pic>
      <p:sp>
        <p:nvSpPr>
          <p:cNvPr id="17" name="Rechteck 16">
            <a:extLst>
              <a:ext uri="{FF2B5EF4-FFF2-40B4-BE49-F238E27FC236}">
                <a16:creationId xmlns:a16="http://schemas.microsoft.com/office/drawing/2014/main" id="{8008C829-29EE-FD4F-8C6A-1166E892EDE3}"/>
              </a:ext>
            </a:extLst>
          </p:cNvPr>
          <p:cNvSpPr/>
          <p:nvPr/>
        </p:nvSpPr>
        <p:spPr>
          <a:xfrm>
            <a:off x="8443606" y="3290404"/>
            <a:ext cx="1532610" cy="3185487"/>
          </a:xfrm>
          <a:prstGeom prst="rect">
            <a:avLst/>
          </a:prstGeom>
        </p:spPr>
        <p:txBody>
          <a:bodyPr wrap="square">
            <a:spAutoFit/>
          </a:bodyPr>
          <a:lstStyle/>
          <a:p>
            <a:r>
              <a:rPr lang="de-DE" sz="1500" dirty="0">
                <a:solidFill>
                  <a:srgbClr val="828F80"/>
                </a:solidFill>
                <a:latin typeface="Rubik" pitchFamily="2" charset="-79"/>
                <a:cs typeface="Rubik" pitchFamily="2" charset="-79"/>
              </a:rPr>
              <a:t>Bitterkräuter nach </a:t>
            </a:r>
          </a:p>
          <a:p>
            <a:r>
              <a:rPr lang="de-DE" sz="1500" dirty="0">
                <a:solidFill>
                  <a:srgbClr val="828F80"/>
                </a:solidFill>
                <a:latin typeface="Rubik" pitchFamily="2" charset="-79"/>
                <a:cs typeface="Rubik" pitchFamily="2" charset="-79"/>
              </a:rPr>
              <a:t>H. v. Bingen</a:t>
            </a:r>
          </a:p>
          <a:p>
            <a:r>
              <a:rPr lang="de-DE" sz="1200" dirty="0">
                <a:solidFill>
                  <a:srgbClr val="828F80"/>
                </a:solidFill>
                <a:latin typeface="Rubik" pitchFamily="2" charset="-79"/>
                <a:cs typeface="Rubik" pitchFamily="2" charset="-79"/>
              </a:rPr>
              <a:t>(Andorn, Artischocke, Bitterdistel, ‬</a:t>
            </a:r>
          </a:p>
          <a:p>
            <a:r>
              <a:rPr lang="de-DE" sz="1200" dirty="0">
                <a:solidFill>
                  <a:srgbClr val="828F80"/>
                </a:solidFill>
                <a:latin typeface="Rubik" pitchFamily="2" charset="-79"/>
                <a:cs typeface="Rubik" pitchFamily="2" charset="-79"/>
              </a:rPr>
              <a:t>Bitterklee, ‬</a:t>
            </a:r>
          </a:p>
          <a:p>
            <a:r>
              <a:rPr lang="de-DE" sz="1200" dirty="0">
                <a:solidFill>
                  <a:srgbClr val="828F80"/>
                </a:solidFill>
                <a:latin typeface="Rubik" pitchFamily="2" charset="-79"/>
                <a:cs typeface="Rubik" pitchFamily="2" charset="-79"/>
              </a:rPr>
              <a:t>Chinarinde,‬</a:t>
            </a:r>
          </a:p>
          <a:p>
            <a:r>
              <a:rPr lang="de-DE" sz="1200" dirty="0">
                <a:solidFill>
                  <a:srgbClr val="828F80"/>
                </a:solidFill>
                <a:latin typeface="Rubik" pitchFamily="2" charset="-79"/>
                <a:cs typeface="Rubik" pitchFamily="2" charset="-79"/>
              </a:rPr>
              <a:t>Enzian Wurz, ‬</a:t>
            </a:r>
          </a:p>
          <a:p>
            <a:r>
              <a:rPr lang="de-DE" sz="1200" dirty="0">
                <a:solidFill>
                  <a:srgbClr val="828F80"/>
                </a:solidFill>
                <a:latin typeface="Rubik" pitchFamily="2" charset="-79"/>
                <a:cs typeface="Rubik" pitchFamily="2" charset="-79"/>
              </a:rPr>
              <a:t>Engelwurz, ‬</a:t>
            </a:r>
          </a:p>
          <a:p>
            <a:r>
              <a:rPr lang="de-DE" sz="1200" dirty="0">
                <a:solidFill>
                  <a:srgbClr val="828F80"/>
                </a:solidFill>
                <a:latin typeface="Rubik" pitchFamily="2" charset="-79"/>
                <a:cs typeface="Rubik" pitchFamily="2" charset="-79"/>
              </a:rPr>
              <a:t>Galgant, ‬</a:t>
            </a:r>
          </a:p>
          <a:p>
            <a:r>
              <a:rPr lang="de-DE" sz="1200" dirty="0">
                <a:solidFill>
                  <a:srgbClr val="828F80"/>
                </a:solidFill>
                <a:latin typeface="Rubik" pitchFamily="2" charset="-79"/>
                <a:cs typeface="Rubik" pitchFamily="2" charset="-79"/>
              </a:rPr>
              <a:t>Ingwer, ‬</a:t>
            </a:r>
          </a:p>
          <a:p>
            <a:r>
              <a:rPr lang="de-DE" sz="1200" dirty="0">
                <a:solidFill>
                  <a:srgbClr val="828F80"/>
                </a:solidFill>
                <a:latin typeface="Rubik" pitchFamily="2" charset="-79"/>
                <a:cs typeface="Rubik" pitchFamily="2" charset="-79"/>
              </a:rPr>
              <a:t>Kardamomsamen, Kurkuma, ‬</a:t>
            </a:r>
          </a:p>
          <a:p>
            <a:r>
              <a:rPr lang="de-DE" sz="1200" dirty="0">
                <a:solidFill>
                  <a:srgbClr val="828F80"/>
                </a:solidFill>
                <a:latin typeface="Rubik" pitchFamily="2" charset="-79"/>
                <a:cs typeface="Rubik" pitchFamily="2" charset="-79"/>
              </a:rPr>
              <a:t>Löwenzahn, ‬</a:t>
            </a:r>
          </a:p>
          <a:p>
            <a:r>
              <a:rPr lang="de-DE" sz="1200" dirty="0">
                <a:solidFill>
                  <a:srgbClr val="828F80"/>
                </a:solidFill>
                <a:latin typeface="Rubik" pitchFamily="2" charset="-79"/>
                <a:cs typeface="Rubik" pitchFamily="2" charset="-79"/>
              </a:rPr>
              <a:t>Mariendistelkraut)‬</a:t>
            </a:r>
            <a:endParaRPr lang="de-DE" sz="1200" dirty="0">
              <a:solidFill>
                <a:srgbClr val="828F80"/>
              </a:solidFill>
              <a:effectLst/>
              <a:latin typeface="Rubik" pitchFamily="2" charset="-79"/>
              <a:cs typeface="Rubik" pitchFamily="2" charset="-79"/>
            </a:endParaRPr>
          </a:p>
        </p:txBody>
      </p:sp>
      <p:sp>
        <p:nvSpPr>
          <p:cNvPr id="2" name="Rechteck 1">
            <a:extLst>
              <a:ext uri="{FF2B5EF4-FFF2-40B4-BE49-F238E27FC236}">
                <a16:creationId xmlns:a16="http://schemas.microsoft.com/office/drawing/2014/main" id="{FD869FEF-86D0-B24E-B872-59CBAAC338CB}"/>
              </a:ext>
            </a:extLst>
          </p:cNvPr>
          <p:cNvSpPr/>
          <p:nvPr/>
        </p:nvSpPr>
        <p:spPr>
          <a:xfrm>
            <a:off x="479551" y="1933645"/>
            <a:ext cx="5188293" cy="3354765"/>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Aufbauende Mikroorganismen, Inulin aus Topinambur, Andorn, Artischocke, Bitterdistel, Bitterklee, Chinarinde, Enzianwurzel, Galgant, Ingwer, </a:t>
            </a:r>
            <a:r>
              <a:rPr lang="de-DE" dirty="0" err="1">
                <a:solidFill>
                  <a:srgbClr val="828F80"/>
                </a:solidFill>
                <a:latin typeface="Rubik" pitchFamily="2" charset="-79"/>
                <a:cs typeface="Rubik" pitchFamily="2" charset="-79"/>
              </a:rPr>
              <a:t>Karadmomsamen</a:t>
            </a:r>
            <a:r>
              <a:rPr lang="de-DE" dirty="0">
                <a:solidFill>
                  <a:srgbClr val="828F80"/>
                </a:solidFill>
                <a:latin typeface="Rubik" pitchFamily="2" charset="-79"/>
                <a:cs typeface="Rubik" pitchFamily="2" charset="-79"/>
              </a:rPr>
              <a:t>, Kurkuma, Löwenzahn, Mariendistelkraut, Polyphenole</a:t>
            </a:r>
            <a:endParaRPr lang="de-DE" sz="1600" dirty="0">
              <a:solidFill>
                <a:srgbClr val="828F80"/>
              </a:solidFill>
              <a:latin typeface="Rubik" pitchFamily="2" charset="-79"/>
              <a:cs typeface="Rubik" pitchFamily="2" charset="-79"/>
            </a:endParaRPr>
          </a:p>
          <a:p>
            <a:pPr marL="285750" indent="-285750">
              <a:buFont typeface="Arial" panose="020B0604020202020204" pitchFamily="34" charset="0"/>
              <a:buChar char="•"/>
            </a:pPr>
            <a:endParaRPr lang="de-DE" sz="1600"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Als Kur zum Entgiften und Entsäuern</a:t>
            </a:r>
            <a:endParaRPr lang="de-DE" sz="1600" dirty="0">
              <a:solidFill>
                <a:srgbClr val="828F80"/>
              </a:solidFill>
              <a:latin typeface="Rubik" pitchFamily="2" charset="-79"/>
              <a:cs typeface="Rubik" pitchFamily="2" charset="-79"/>
            </a:endParaRPr>
          </a:p>
          <a:p>
            <a:pPr marL="285750" indent="-285750">
              <a:buFont typeface="Arial" panose="020B0604020202020204" pitchFamily="34" charset="0"/>
              <a:buChar char="•"/>
            </a:pPr>
            <a:endParaRPr lang="de-DE" sz="1600"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10 – 15 ml (1 EL) mit warmem Wasser schluckweise abends trinken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Wichtig: Fußbäder 3 – 7 x in der Woche </a:t>
            </a:r>
            <a:endParaRPr lang="de-DE" sz="1600" dirty="0">
              <a:solidFill>
                <a:srgbClr val="828F80"/>
              </a:solidFill>
              <a:latin typeface="Rubik" pitchFamily="2" charset="-79"/>
              <a:cs typeface="Rubik" pitchFamily="2" charset="-79"/>
            </a:endParaRPr>
          </a:p>
        </p:txBody>
      </p:sp>
    </p:spTree>
    <p:extLst>
      <p:ext uri="{BB962C8B-B14F-4D97-AF65-F5344CB8AC3E}">
        <p14:creationId xmlns:p14="http://schemas.microsoft.com/office/powerpoint/2010/main" val="7580737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1DFE316-5751-CF47-B561-8D97856F6936}"/>
              </a:ext>
            </a:extLst>
          </p:cNvPr>
          <p:cNvSpPr/>
          <p:nvPr/>
        </p:nvSpPr>
        <p:spPr>
          <a:xfrm>
            <a:off x="2643034" y="-181304"/>
            <a:ext cx="2228476"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drinnen, Wein, Alkohol enthält.&#10;&#10;Automatisch generierte Beschreibung">
            <a:extLst>
              <a:ext uri="{FF2B5EF4-FFF2-40B4-BE49-F238E27FC236}">
                <a16:creationId xmlns:a16="http://schemas.microsoft.com/office/drawing/2014/main" id="{51DE6CC9-4A1C-7942-8334-D759E9650D31}"/>
              </a:ext>
            </a:extLst>
          </p:cNvPr>
          <p:cNvPicPr>
            <a:picLocks noChangeAspect="1"/>
          </p:cNvPicPr>
          <p:nvPr/>
        </p:nvPicPr>
        <p:blipFill>
          <a:blip r:embed="rId2"/>
          <a:stretch>
            <a:fillRect/>
          </a:stretch>
        </p:blipFill>
        <p:spPr>
          <a:xfrm>
            <a:off x="5340835" y="595791"/>
            <a:ext cx="1632031" cy="4607169"/>
          </a:xfrm>
          <a:prstGeom prst="rect">
            <a:avLst/>
          </a:prstGeom>
        </p:spPr>
      </p:pic>
      <p:pic>
        <p:nvPicPr>
          <p:cNvPr id="5" name="Grafik 4" descr="Ein Bild, das Text, drinnen enthält.&#10;&#10;Automatisch generierte Beschreibung">
            <a:extLst>
              <a:ext uri="{FF2B5EF4-FFF2-40B4-BE49-F238E27FC236}">
                <a16:creationId xmlns:a16="http://schemas.microsoft.com/office/drawing/2014/main" id="{CA27DF77-C327-1E4D-BD65-47E28C9284A2}"/>
              </a:ext>
            </a:extLst>
          </p:cNvPr>
          <p:cNvPicPr>
            <a:picLocks noChangeAspect="1"/>
          </p:cNvPicPr>
          <p:nvPr/>
        </p:nvPicPr>
        <p:blipFill>
          <a:blip r:embed="rId3"/>
          <a:stretch>
            <a:fillRect/>
          </a:stretch>
        </p:blipFill>
        <p:spPr>
          <a:xfrm>
            <a:off x="398440" y="1720950"/>
            <a:ext cx="1974897" cy="3138909"/>
          </a:xfrm>
          <a:prstGeom prst="rect">
            <a:avLst/>
          </a:prstGeom>
        </p:spPr>
      </p:pic>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315546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Säure-Basen-Haushalt</a:t>
            </a:r>
            <a:br>
              <a:rPr lang="de-DE" dirty="0"/>
            </a:br>
            <a:endParaRPr lang="de-DE" dirty="0"/>
          </a:p>
        </p:txBody>
      </p:sp>
      <p:sp>
        <p:nvSpPr>
          <p:cNvPr id="13" name="Rechteck 12">
            <a:extLst>
              <a:ext uri="{FF2B5EF4-FFF2-40B4-BE49-F238E27FC236}">
                <a16:creationId xmlns:a16="http://schemas.microsoft.com/office/drawing/2014/main" id="{7A791EE9-BB45-9F45-9632-C3EA0D439660}"/>
              </a:ext>
            </a:extLst>
          </p:cNvPr>
          <p:cNvSpPr/>
          <p:nvPr/>
        </p:nvSpPr>
        <p:spPr>
          <a:xfrm>
            <a:off x="417620" y="5906358"/>
            <a:ext cx="1691490" cy="307777"/>
          </a:xfrm>
          <a:prstGeom prst="rect">
            <a:avLst/>
          </a:prstGeom>
        </p:spPr>
        <p:txBody>
          <a:bodyPr wrap="none">
            <a:spAutoFit/>
          </a:bodyPr>
          <a:lstStyle/>
          <a:p>
            <a:pPr algn="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a:t>
            </a:r>
            <a:r>
              <a:rPr lang="de-DE" sz="1400" dirty="0" err="1">
                <a:solidFill>
                  <a:srgbClr val="385433"/>
                </a:solidFill>
                <a:latin typeface="Rubik Medium" pitchFamily="2" charset="-79"/>
                <a:cs typeface="Rubik Medium" pitchFamily="2" charset="-79"/>
              </a:rPr>
              <a:t>BasenKur</a:t>
            </a:r>
            <a:endParaRPr lang="de-DE" sz="1400" dirty="0">
              <a:solidFill>
                <a:srgbClr val="385433"/>
              </a:solidFill>
              <a:effectLst/>
              <a:latin typeface="Rubik Medium" pitchFamily="2" charset="-79"/>
              <a:cs typeface="Rubik Medium" pitchFamily="2" charset="-79"/>
            </a:endParaRPr>
          </a:p>
        </p:txBody>
      </p:sp>
      <p:sp>
        <p:nvSpPr>
          <p:cNvPr id="14" name="Rechteck 13">
            <a:extLst>
              <a:ext uri="{FF2B5EF4-FFF2-40B4-BE49-F238E27FC236}">
                <a16:creationId xmlns:a16="http://schemas.microsoft.com/office/drawing/2014/main" id="{F8CFCE3A-17EA-9149-9446-98059C394082}"/>
              </a:ext>
            </a:extLst>
          </p:cNvPr>
          <p:cNvSpPr/>
          <p:nvPr/>
        </p:nvSpPr>
        <p:spPr>
          <a:xfrm>
            <a:off x="547399" y="4973628"/>
            <a:ext cx="1561711" cy="1015663"/>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Pulver und Kapseln</a:t>
            </a:r>
          </a:p>
          <a:p>
            <a:pPr algn="r"/>
            <a:r>
              <a:rPr lang="de-DE" sz="1200" dirty="0">
                <a:solidFill>
                  <a:srgbClr val="828F80"/>
                </a:solidFill>
                <a:effectLst/>
                <a:latin typeface="Rubik" pitchFamily="2" charset="-79"/>
                <a:cs typeface="Rubik" pitchFamily="2" charset="-79"/>
              </a:rPr>
              <a:t>Kalium-, Kalzium-,</a:t>
            </a:r>
          </a:p>
          <a:p>
            <a:pPr algn="r"/>
            <a:r>
              <a:rPr lang="de-DE" sz="1200" dirty="0">
                <a:solidFill>
                  <a:srgbClr val="828F80"/>
                </a:solidFill>
                <a:effectLst/>
                <a:latin typeface="Rubik" pitchFamily="2" charset="-79"/>
                <a:cs typeface="Rubik" pitchFamily="2" charset="-79"/>
              </a:rPr>
              <a:t>Magnesiumcitrat</a:t>
            </a:r>
          </a:p>
          <a:p>
            <a:pPr algn="r"/>
            <a:r>
              <a:rPr lang="de-DE" sz="1200" dirty="0">
                <a:solidFill>
                  <a:srgbClr val="828F80"/>
                </a:solidFill>
                <a:latin typeface="Rubik" pitchFamily="2" charset="-79"/>
                <a:cs typeface="Rubik" pitchFamily="2" charset="-79"/>
              </a:rPr>
              <a:t>Natron</a:t>
            </a:r>
            <a:endParaRPr lang="de-DE" sz="1200" dirty="0">
              <a:solidFill>
                <a:srgbClr val="828F80"/>
              </a:solidFill>
              <a:effectLst/>
              <a:latin typeface="Rubik" pitchFamily="2" charset="-79"/>
              <a:cs typeface="Rubik" pitchFamily="2" charset="-79"/>
            </a:endParaRPr>
          </a:p>
          <a:p>
            <a:pPr algn="r"/>
            <a:endParaRPr lang="de-DE" sz="1200" dirty="0">
              <a:solidFill>
                <a:srgbClr val="828F80"/>
              </a:solidFill>
              <a:effectLst/>
              <a:latin typeface="Heebo" pitchFamily="2" charset="-79"/>
              <a:cs typeface="Heebo" pitchFamily="2" charset="-79"/>
            </a:endParaRPr>
          </a:p>
        </p:txBody>
      </p:sp>
      <p:sp>
        <p:nvSpPr>
          <p:cNvPr id="15" name="Rechteck 14">
            <a:extLst>
              <a:ext uri="{FF2B5EF4-FFF2-40B4-BE49-F238E27FC236}">
                <a16:creationId xmlns:a16="http://schemas.microsoft.com/office/drawing/2014/main" id="{B656D8AD-6104-204B-9EB8-719A6E5869F0}"/>
              </a:ext>
            </a:extLst>
          </p:cNvPr>
          <p:cNvSpPr/>
          <p:nvPr/>
        </p:nvSpPr>
        <p:spPr>
          <a:xfrm>
            <a:off x="7175617" y="-232128"/>
            <a:ext cx="2220949" cy="7220607"/>
          </a:xfrm>
          <a:prstGeom prst="rect">
            <a:avLst/>
          </a:prstGeom>
          <a:solidFill>
            <a:srgbClr val="F8E8C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0F06990D-829C-E74E-8751-5A47E773DDDC}"/>
              </a:ext>
            </a:extLst>
          </p:cNvPr>
          <p:cNvSpPr/>
          <p:nvPr/>
        </p:nvSpPr>
        <p:spPr>
          <a:xfrm>
            <a:off x="5407707" y="5898085"/>
            <a:ext cx="1277914" cy="307777"/>
          </a:xfrm>
          <a:prstGeom prst="rect">
            <a:avLst/>
          </a:prstGeom>
        </p:spPr>
        <p:txBody>
          <a:bodyPr wrap="none">
            <a:spAutoFit/>
          </a:bodyPr>
          <a:lstStyle/>
          <a:p>
            <a:pPr algn="r"/>
            <a:r>
              <a:rPr lang="de-DE" sz="1400" dirty="0" err="1">
                <a:solidFill>
                  <a:srgbClr val="385433"/>
                </a:solidFill>
                <a:latin typeface="Rubik Medium" pitchFamily="2" charset="-79"/>
                <a:cs typeface="Rubik Medium" pitchFamily="2" charset="-79"/>
              </a:rPr>
              <a:t>ProTop</a:t>
            </a:r>
            <a:r>
              <a:rPr lang="de-DE" sz="1400" dirty="0">
                <a:solidFill>
                  <a:srgbClr val="385433"/>
                </a:solidFill>
                <a:latin typeface="Rubik Medium" pitchFamily="2" charset="-79"/>
                <a:cs typeface="Rubik Medium" pitchFamily="2" charset="-79"/>
              </a:rPr>
              <a:t> Base</a:t>
            </a:r>
            <a:endParaRPr lang="de-DE" sz="1400" dirty="0">
              <a:solidFill>
                <a:srgbClr val="385433"/>
              </a:solidFill>
              <a:effectLst/>
              <a:latin typeface="Rubik Medium" pitchFamily="2" charset="-79"/>
              <a:cs typeface="Rubik Medium" pitchFamily="2" charset="-79"/>
            </a:endParaRPr>
          </a:p>
        </p:txBody>
      </p:sp>
      <p:sp>
        <p:nvSpPr>
          <p:cNvPr id="20" name="Rechteck 19">
            <a:extLst>
              <a:ext uri="{FF2B5EF4-FFF2-40B4-BE49-F238E27FC236}">
                <a16:creationId xmlns:a16="http://schemas.microsoft.com/office/drawing/2014/main" id="{9DB5BF2D-21EE-2447-A5AA-8747E0C20EE3}"/>
              </a:ext>
            </a:extLst>
          </p:cNvPr>
          <p:cNvSpPr/>
          <p:nvPr/>
        </p:nvSpPr>
        <p:spPr>
          <a:xfrm>
            <a:off x="5557969" y="5011411"/>
            <a:ext cx="1157689" cy="830997"/>
          </a:xfrm>
          <a:prstGeom prst="rect">
            <a:avLst/>
          </a:prstGeom>
        </p:spPr>
        <p:txBody>
          <a:bodyPr wrap="none">
            <a:spAutoFit/>
          </a:bodyPr>
          <a:lstStyle/>
          <a:p>
            <a:pPr algn="r"/>
            <a:r>
              <a:rPr lang="de-DE" sz="1200" dirty="0">
                <a:solidFill>
                  <a:srgbClr val="828F80"/>
                </a:solidFill>
                <a:latin typeface="Rubik" pitchFamily="2" charset="-79"/>
                <a:cs typeface="Rubik" pitchFamily="2" charset="-79"/>
              </a:rPr>
              <a:t>probiotisches</a:t>
            </a:r>
          </a:p>
          <a:p>
            <a:pPr algn="r"/>
            <a:r>
              <a:rPr lang="de-DE" sz="1200" dirty="0">
                <a:solidFill>
                  <a:srgbClr val="828F80"/>
                </a:solidFill>
                <a:latin typeface="Rubik" pitchFamily="2" charset="-79"/>
                <a:cs typeface="Rubik" pitchFamily="2" charset="-79"/>
              </a:rPr>
              <a:t>Getränk</a:t>
            </a:r>
          </a:p>
          <a:p>
            <a:pPr algn="r"/>
            <a:r>
              <a:rPr lang="de-DE" sz="1200" dirty="0">
                <a:solidFill>
                  <a:srgbClr val="828F80"/>
                </a:solidFill>
                <a:latin typeface="Rubik" pitchFamily="2" charset="-79"/>
                <a:cs typeface="Rubik" pitchFamily="2" charset="-79"/>
              </a:rPr>
              <a:t>biozertifiziert</a:t>
            </a:r>
          </a:p>
          <a:p>
            <a:pPr algn="r"/>
            <a:r>
              <a:rPr lang="de-DE" sz="1200" dirty="0">
                <a:solidFill>
                  <a:srgbClr val="828F80"/>
                </a:solidFill>
                <a:latin typeface="Rubik" pitchFamily="2" charset="-79"/>
                <a:cs typeface="Rubik" pitchFamily="2" charset="-79"/>
              </a:rPr>
              <a:t>fermentiert</a:t>
            </a:r>
            <a:endParaRPr lang="de-DE" sz="1200" dirty="0">
              <a:solidFill>
                <a:srgbClr val="828F80"/>
              </a:solidFill>
              <a:effectLst/>
              <a:latin typeface="Rubik" pitchFamily="2" charset="-79"/>
              <a:cs typeface="Rubik" pitchFamily="2" charset="-79"/>
            </a:endParaRPr>
          </a:p>
        </p:txBody>
      </p:sp>
      <p:sp>
        <p:nvSpPr>
          <p:cNvPr id="44" name="Rechteck 43">
            <a:extLst>
              <a:ext uri="{FF2B5EF4-FFF2-40B4-BE49-F238E27FC236}">
                <a16:creationId xmlns:a16="http://schemas.microsoft.com/office/drawing/2014/main" id="{8649BA5E-B1DD-F748-9F10-0F2A9C60CE3A}"/>
              </a:ext>
            </a:extLst>
          </p:cNvPr>
          <p:cNvSpPr/>
          <p:nvPr/>
        </p:nvSpPr>
        <p:spPr>
          <a:xfrm>
            <a:off x="7939603" y="1754606"/>
            <a:ext cx="1265090" cy="323165"/>
          </a:xfrm>
          <a:prstGeom prst="rect">
            <a:avLst/>
          </a:prstGeom>
        </p:spPr>
        <p:txBody>
          <a:bodyPr wrap="none">
            <a:spAutoFit/>
          </a:bodyPr>
          <a:lstStyle/>
          <a:p>
            <a:r>
              <a:rPr lang="de-DE" sz="1500" dirty="0">
                <a:solidFill>
                  <a:srgbClr val="828F80"/>
                </a:solidFill>
                <a:latin typeface="Rubik" pitchFamily="2" charset="-79"/>
                <a:cs typeface="Rubik" pitchFamily="2" charset="-79"/>
              </a:rPr>
              <a:t>Topinambur</a:t>
            </a:r>
            <a:endParaRPr lang="de-DE" sz="1500" dirty="0">
              <a:solidFill>
                <a:srgbClr val="828F80"/>
              </a:solidFill>
              <a:effectLst/>
              <a:latin typeface="Rubik" pitchFamily="2" charset="-79"/>
              <a:cs typeface="Rubik" pitchFamily="2" charset="-79"/>
            </a:endParaRPr>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3" name="Grafik 2">
            <a:extLst>
              <a:ext uri="{FF2B5EF4-FFF2-40B4-BE49-F238E27FC236}">
                <a16:creationId xmlns:a16="http://schemas.microsoft.com/office/drawing/2014/main" id="{BD7A1867-EF87-AD48-932D-F3CDFDD98694}"/>
              </a:ext>
            </a:extLst>
          </p:cNvPr>
          <p:cNvPicPr>
            <a:picLocks noChangeAspect="1"/>
          </p:cNvPicPr>
          <p:nvPr/>
        </p:nvPicPr>
        <p:blipFill>
          <a:blip r:embed="rId4"/>
          <a:stretch>
            <a:fillRect/>
          </a:stretch>
        </p:blipFill>
        <p:spPr>
          <a:xfrm>
            <a:off x="2879791" y="1160802"/>
            <a:ext cx="575680" cy="4103028"/>
          </a:xfrm>
          <a:prstGeom prst="rect">
            <a:avLst/>
          </a:prstGeom>
        </p:spPr>
      </p:pic>
      <p:pic>
        <p:nvPicPr>
          <p:cNvPr id="12" name="Grafik 11">
            <a:extLst>
              <a:ext uri="{FF2B5EF4-FFF2-40B4-BE49-F238E27FC236}">
                <a16:creationId xmlns:a16="http://schemas.microsoft.com/office/drawing/2014/main" id="{91D41327-3609-F749-84FF-BBC499447B61}"/>
              </a:ext>
            </a:extLst>
          </p:cNvPr>
          <p:cNvPicPr>
            <a:picLocks noChangeAspect="1"/>
          </p:cNvPicPr>
          <p:nvPr/>
        </p:nvPicPr>
        <p:blipFill>
          <a:blip r:embed="rId5"/>
          <a:stretch>
            <a:fillRect/>
          </a:stretch>
        </p:blipFill>
        <p:spPr>
          <a:xfrm>
            <a:off x="7222509" y="1170571"/>
            <a:ext cx="1257300" cy="1892300"/>
          </a:xfrm>
          <a:prstGeom prst="rect">
            <a:avLst/>
          </a:prstGeom>
        </p:spPr>
      </p:pic>
      <p:sp>
        <p:nvSpPr>
          <p:cNvPr id="17" name="Rechteck 16">
            <a:extLst>
              <a:ext uri="{FF2B5EF4-FFF2-40B4-BE49-F238E27FC236}">
                <a16:creationId xmlns:a16="http://schemas.microsoft.com/office/drawing/2014/main" id="{8008C829-29EE-FD4F-8C6A-1166E892EDE3}"/>
              </a:ext>
            </a:extLst>
          </p:cNvPr>
          <p:cNvSpPr/>
          <p:nvPr/>
        </p:nvSpPr>
        <p:spPr>
          <a:xfrm>
            <a:off x="7556368" y="3290404"/>
            <a:ext cx="1532610" cy="3185487"/>
          </a:xfrm>
          <a:prstGeom prst="rect">
            <a:avLst/>
          </a:prstGeom>
        </p:spPr>
        <p:txBody>
          <a:bodyPr wrap="square">
            <a:spAutoFit/>
          </a:bodyPr>
          <a:lstStyle/>
          <a:p>
            <a:r>
              <a:rPr lang="de-DE" sz="1500" dirty="0">
                <a:solidFill>
                  <a:srgbClr val="828F80"/>
                </a:solidFill>
                <a:latin typeface="Rubik" pitchFamily="2" charset="-79"/>
                <a:cs typeface="Rubik" pitchFamily="2" charset="-79"/>
              </a:rPr>
              <a:t>Bitterkräuter nach </a:t>
            </a:r>
          </a:p>
          <a:p>
            <a:r>
              <a:rPr lang="de-DE" sz="1500" dirty="0">
                <a:solidFill>
                  <a:srgbClr val="828F80"/>
                </a:solidFill>
                <a:latin typeface="Rubik" pitchFamily="2" charset="-79"/>
                <a:cs typeface="Rubik" pitchFamily="2" charset="-79"/>
              </a:rPr>
              <a:t>H. v. Bingen</a:t>
            </a:r>
          </a:p>
          <a:p>
            <a:r>
              <a:rPr lang="de-DE" sz="1200" dirty="0">
                <a:solidFill>
                  <a:srgbClr val="828F80"/>
                </a:solidFill>
                <a:latin typeface="Rubik" pitchFamily="2" charset="-79"/>
                <a:cs typeface="Rubik" pitchFamily="2" charset="-79"/>
              </a:rPr>
              <a:t>(Andorn, Artischocke, Bitterdistel, ‬</a:t>
            </a:r>
          </a:p>
          <a:p>
            <a:r>
              <a:rPr lang="de-DE" sz="1200" dirty="0">
                <a:solidFill>
                  <a:srgbClr val="828F80"/>
                </a:solidFill>
                <a:latin typeface="Rubik" pitchFamily="2" charset="-79"/>
                <a:cs typeface="Rubik" pitchFamily="2" charset="-79"/>
              </a:rPr>
              <a:t>Bitterklee, ‬</a:t>
            </a:r>
          </a:p>
          <a:p>
            <a:r>
              <a:rPr lang="de-DE" sz="1200" dirty="0">
                <a:solidFill>
                  <a:srgbClr val="828F80"/>
                </a:solidFill>
                <a:latin typeface="Rubik" pitchFamily="2" charset="-79"/>
                <a:cs typeface="Rubik" pitchFamily="2" charset="-79"/>
              </a:rPr>
              <a:t>Chinarinde,‬</a:t>
            </a:r>
          </a:p>
          <a:p>
            <a:r>
              <a:rPr lang="de-DE" sz="1200" dirty="0">
                <a:solidFill>
                  <a:srgbClr val="828F80"/>
                </a:solidFill>
                <a:latin typeface="Rubik" pitchFamily="2" charset="-79"/>
                <a:cs typeface="Rubik" pitchFamily="2" charset="-79"/>
              </a:rPr>
              <a:t>Enzian Wurz, ‬</a:t>
            </a:r>
          </a:p>
          <a:p>
            <a:r>
              <a:rPr lang="de-DE" sz="1200" dirty="0">
                <a:solidFill>
                  <a:srgbClr val="828F80"/>
                </a:solidFill>
                <a:latin typeface="Rubik" pitchFamily="2" charset="-79"/>
                <a:cs typeface="Rubik" pitchFamily="2" charset="-79"/>
              </a:rPr>
              <a:t>Engelwurz, ‬</a:t>
            </a:r>
          </a:p>
          <a:p>
            <a:r>
              <a:rPr lang="de-DE" sz="1200" dirty="0">
                <a:solidFill>
                  <a:srgbClr val="828F80"/>
                </a:solidFill>
                <a:latin typeface="Rubik" pitchFamily="2" charset="-79"/>
                <a:cs typeface="Rubik" pitchFamily="2" charset="-79"/>
              </a:rPr>
              <a:t>Galgant, ‬</a:t>
            </a:r>
          </a:p>
          <a:p>
            <a:r>
              <a:rPr lang="de-DE" sz="1200" dirty="0">
                <a:solidFill>
                  <a:srgbClr val="828F80"/>
                </a:solidFill>
                <a:latin typeface="Rubik" pitchFamily="2" charset="-79"/>
                <a:cs typeface="Rubik" pitchFamily="2" charset="-79"/>
              </a:rPr>
              <a:t>Ingwer, ‬</a:t>
            </a:r>
          </a:p>
          <a:p>
            <a:r>
              <a:rPr lang="de-DE" sz="1200" dirty="0">
                <a:solidFill>
                  <a:srgbClr val="828F80"/>
                </a:solidFill>
                <a:latin typeface="Rubik" pitchFamily="2" charset="-79"/>
                <a:cs typeface="Rubik" pitchFamily="2" charset="-79"/>
              </a:rPr>
              <a:t>Kardamomsamen, Kurkuma, ‬</a:t>
            </a:r>
          </a:p>
          <a:p>
            <a:r>
              <a:rPr lang="de-DE" sz="1200" dirty="0">
                <a:solidFill>
                  <a:srgbClr val="828F80"/>
                </a:solidFill>
                <a:latin typeface="Rubik" pitchFamily="2" charset="-79"/>
                <a:cs typeface="Rubik" pitchFamily="2" charset="-79"/>
              </a:rPr>
              <a:t>Löwenzahn, ‬</a:t>
            </a:r>
          </a:p>
          <a:p>
            <a:r>
              <a:rPr lang="de-DE" sz="1200" dirty="0">
                <a:solidFill>
                  <a:srgbClr val="828F80"/>
                </a:solidFill>
                <a:latin typeface="Rubik" pitchFamily="2" charset="-79"/>
                <a:cs typeface="Rubik" pitchFamily="2" charset="-79"/>
              </a:rPr>
              <a:t>Mariendistelkraut)‬</a:t>
            </a:r>
            <a:endParaRPr lang="de-DE" sz="1200" dirty="0">
              <a:solidFill>
                <a:srgbClr val="828F80"/>
              </a:solidFill>
              <a:effectLst/>
              <a:latin typeface="Rubik" pitchFamily="2" charset="-79"/>
              <a:cs typeface="Rubik" pitchFamily="2" charset="-79"/>
            </a:endParaRPr>
          </a:p>
        </p:txBody>
      </p:sp>
      <p:sp>
        <p:nvSpPr>
          <p:cNvPr id="18" name="Rechteck 17">
            <a:extLst>
              <a:ext uri="{FF2B5EF4-FFF2-40B4-BE49-F238E27FC236}">
                <a16:creationId xmlns:a16="http://schemas.microsoft.com/office/drawing/2014/main" id="{CC9C363A-A478-DA49-BE86-EAD405EBC67A}"/>
              </a:ext>
            </a:extLst>
          </p:cNvPr>
          <p:cNvSpPr/>
          <p:nvPr/>
        </p:nvSpPr>
        <p:spPr>
          <a:xfrm>
            <a:off x="6178018" y="263115"/>
            <a:ext cx="3174267" cy="276999"/>
          </a:xfrm>
          <a:prstGeom prst="rect">
            <a:avLst/>
          </a:prstGeom>
        </p:spPr>
        <p:txBody>
          <a:bodyPr wrap="none">
            <a:spAutoFit/>
          </a:bodyPr>
          <a:lstStyle/>
          <a:p>
            <a:r>
              <a:rPr lang="de-DE" sz="1200" dirty="0">
                <a:solidFill>
                  <a:srgbClr val="828F80"/>
                </a:solidFill>
                <a:latin typeface="Rubik" pitchFamily="2" charset="-79"/>
                <a:cs typeface="Rubik" pitchFamily="2" charset="-79"/>
              </a:rPr>
              <a:t>Base in Kombination mit Basenfußbäder.‬</a:t>
            </a:r>
            <a:endParaRPr lang="de-DE" sz="1200" dirty="0">
              <a:solidFill>
                <a:srgbClr val="828F80"/>
              </a:solidFill>
              <a:effectLst/>
              <a:latin typeface="Rubik" pitchFamily="2" charset="-79"/>
              <a:cs typeface="Rubik" pitchFamily="2" charset="-79"/>
            </a:endParaRPr>
          </a:p>
        </p:txBody>
      </p:sp>
      <p:pic>
        <p:nvPicPr>
          <p:cNvPr id="55" name="Grafik 54">
            <a:extLst>
              <a:ext uri="{FF2B5EF4-FFF2-40B4-BE49-F238E27FC236}">
                <a16:creationId xmlns:a16="http://schemas.microsoft.com/office/drawing/2014/main" id="{A790E942-CE82-5648-9A99-D66027C79432}"/>
              </a:ext>
            </a:extLst>
          </p:cNvPr>
          <p:cNvPicPr>
            <a:picLocks noChangeAspect="1"/>
          </p:cNvPicPr>
          <p:nvPr/>
        </p:nvPicPr>
        <p:blipFill>
          <a:blip r:embed="rId6"/>
          <a:stretch>
            <a:fillRect/>
          </a:stretch>
        </p:blipFill>
        <p:spPr>
          <a:xfrm>
            <a:off x="5880633" y="268264"/>
            <a:ext cx="266700" cy="266700"/>
          </a:xfrm>
          <a:prstGeom prst="rect">
            <a:avLst/>
          </a:prstGeom>
        </p:spPr>
      </p:pic>
      <p:pic>
        <p:nvPicPr>
          <p:cNvPr id="22" name="Grafik 21" descr="Ein Bild, das Text, Toilettenartikel, Hautcreme enthält.&#10;&#10;Automatisch generierte Beschreibung">
            <a:extLst>
              <a:ext uri="{FF2B5EF4-FFF2-40B4-BE49-F238E27FC236}">
                <a16:creationId xmlns:a16="http://schemas.microsoft.com/office/drawing/2014/main" id="{2DF692BF-B240-094C-BBE1-7440D066C474}"/>
              </a:ext>
            </a:extLst>
          </p:cNvPr>
          <p:cNvPicPr>
            <a:picLocks noChangeAspect="1"/>
          </p:cNvPicPr>
          <p:nvPr/>
        </p:nvPicPr>
        <p:blipFill>
          <a:blip r:embed="rId7"/>
          <a:stretch>
            <a:fillRect/>
          </a:stretch>
        </p:blipFill>
        <p:spPr>
          <a:xfrm>
            <a:off x="9780325" y="2262186"/>
            <a:ext cx="2013235" cy="2893272"/>
          </a:xfrm>
          <a:prstGeom prst="rect">
            <a:avLst/>
          </a:prstGeom>
        </p:spPr>
      </p:pic>
      <p:sp>
        <p:nvSpPr>
          <p:cNvPr id="23" name="Rechteck 22">
            <a:extLst>
              <a:ext uri="{FF2B5EF4-FFF2-40B4-BE49-F238E27FC236}">
                <a16:creationId xmlns:a16="http://schemas.microsoft.com/office/drawing/2014/main" id="{81CFBAB6-E474-8045-B320-FEF61D47F5B6}"/>
              </a:ext>
            </a:extLst>
          </p:cNvPr>
          <p:cNvSpPr/>
          <p:nvPr/>
        </p:nvSpPr>
        <p:spPr>
          <a:xfrm>
            <a:off x="3371916" y="1593023"/>
            <a:ext cx="1457450" cy="323165"/>
          </a:xfrm>
          <a:prstGeom prst="rect">
            <a:avLst/>
          </a:prstGeom>
        </p:spPr>
        <p:txBody>
          <a:bodyPr wrap="none">
            <a:spAutoFit/>
          </a:bodyPr>
          <a:lstStyle/>
          <a:p>
            <a:r>
              <a:rPr lang="de-DE" sz="1500" dirty="0" err="1">
                <a:solidFill>
                  <a:srgbClr val="828F80"/>
                </a:solidFill>
                <a:latin typeface="Rubik" pitchFamily="2" charset="-79"/>
                <a:cs typeface="Rubik" pitchFamily="2" charset="-79"/>
              </a:rPr>
              <a:t>Chlorella</a:t>
            </a:r>
            <a:r>
              <a:rPr lang="de-DE" sz="1500" dirty="0">
                <a:solidFill>
                  <a:srgbClr val="828F80"/>
                </a:solidFill>
                <a:latin typeface="Rubik" pitchFamily="2" charset="-79"/>
                <a:cs typeface="Rubik" pitchFamily="2" charset="-79"/>
              </a:rPr>
              <a:t>-Alge</a:t>
            </a:r>
            <a:endParaRPr lang="de-DE" sz="1500" dirty="0">
              <a:solidFill>
                <a:srgbClr val="828F80"/>
              </a:solidFill>
              <a:effectLst/>
              <a:latin typeface="Rubik" pitchFamily="2" charset="-79"/>
              <a:cs typeface="Rubik" pitchFamily="2" charset="-79"/>
            </a:endParaRPr>
          </a:p>
        </p:txBody>
      </p:sp>
      <p:sp>
        <p:nvSpPr>
          <p:cNvPr id="24" name="Rechteck 23">
            <a:extLst>
              <a:ext uri="{FF2B5EF4-FFF2-40B4-BE49-F238E27FC236}">
                <a16:creationId xmlns:a16="http://schemas.microsoft.com/office/drawing/2014/main" id="{516B9284-4A0A-1044-8D3E-3A1666E0FB59}"/>
              </a:ext>
            </a:extLst>
          </p:cNvPr>
          <p:cNvSpPr/>
          <p:nvPr/>
        </p:nvSpPr>
        <p:spPr>
          <a:xfrm>
            <a:off x="3712230" y="2910930"/>
            <a:ext cx="906017" cy="323165"/>
          </a:xfrm>
          <a:prstGeom prst="rect">
            <a:avLst/>
          </a:prstGeom>
        </p:spPr>
        <p:txBody>
          <a:bodyPr wrap="none">
            <a:spAutoFit/>
          </a:bodyPr>
          <a:lstStyle/>
          <a:p>
            <a:r>
              <a:rPr lang="de-DE" sz="1500" dirty="0" err="1">
                <a:solidFill>
                  <a:srgbClr val="828F80"/>
                </a:solidFill>
                <a:latin typeface="Rubik" pitchFamily="2" charset="-79"/>
                <a:cs typeface="Rubik" pitchFamily="2" charset="-79"/>
              </a:rPr>
              <a:t>Moringa</a:t>
            </a:r>
            <a:endParaRPr lang="de-DE" sz="1500" dirty="0">
              <a:solidFill>
                <a:srgbClr val="828F80"/>
              </a:solidFill>
              <a:effectLst/>
              <a:latin typeface="Rubik" pitchFamily="2" charset="-79"/>
              <a:cs typeface="Rubik" pitchFamily="2" charset="-79"/>
            </a:endParaRPr>
          </a:p>
        </p:txBody>
      </p:sp>
      <p:sp>
        <p:nvSpPr>
          <p:cNvPr id="34" name="Rechteck 33">
            <a:extLst>
              <a:ext uri="{FF2B5EF4-FFF2-40B4-BE49-F238E27FC236}">
                <a16:creationId xmlns:a16="http://schemas.microsoft.com/office/drawing/2014/main" id="{010FF11C-1DFC-2C40-9AC1-75E057719892}"/>
              </a:ext>
            </a:extLst>
          </p:cNvPr>
          <p:cNvSpPr/>
          <p:nvPr/>
        </p:nvSpPr>
        <p:spPr>
          <a:xfrm>
            <a:off x="3725168" y="3905672"/>
            <a:ext cx="898003" cy="323165"/>
          </a:xfrm>
          <a:prstGeom prst="rect">
            <a:avLst/>
          </a:prstGeom>
        </p:spPr>
        <p:txBody>
          <a:bodyPr wrap="none">
            <a:spAutoFit/>
          </a:bodyPr>
          <a:lstStyle/>
          <a:p>
            <a:r>
              <a:rPr lang="de-DE" sz="1500" dirty="0">
                <a:solidFill>
                  <a:srgbClr val="828F80"/>
                </a:solidFill>
                <a:latin typeface="Rubik" pitchFamily="2" charset="-79"/>
                <a:cs typeface="Rubik" pitchFamily="2" charset="-79"/>
              </a:rPr>
              <a:t>Fenchel</a:t>
            </a:r>
            <a:endParaRPr lang="de-DE" sz="1500" dirty="0">
              <a:solidFill>
                <a:srgbClr val="828F80"/>
              </a:solidFill>
              <a:effectLst/>
              <a:latin typeface="Rubik" pitchFamily="2" charset="-79"/>
              <a:cs typeface="Rubik" pitchFamily="2" charset="-79"/>
            </a:endParaRPr>
          </a:p>
        </p:txBody>
      </p:sp>
      <p:sp>
        <p:nvSpPr>
          <p:cNvPr id="36" name="Rechteck 35">
            <a:extLst>
              <a:ext uri="{FF2B5EF4-FFF2-40B4-BE49-F238E27FC236}">
                <a16:creationId xmlns:a16="http://schemas.microsoft.com/office/drawing/2014/main" id="{E1BABB00-E25D-C545-8B68-A61717D2B79E}"/>
              </a:ext>
            </a:extLst>
          </p:cNvPr>
          <p:cNvSpPr/>
          <p:nvPr/>
        </p:nvSpPr>
        <p:spPr>
          <a:xfrm>
            <a:off x="3717186" y="4813533"/>
            <a:ext cx="764953" cy="323165"/>
          </a:xfrm>
          <a:prstGeom prst="rect">
            <a:avLst/>
          </a:prstGeom>
        </p:spPr>
        <p:txBody>
          <a:bodyPr wrap="none">
            <a:spAutoFit/>
          </a:bodyPr>
          <a:lstStyle/>
          <a:p>
            <a:r>
              <a:rPr lang="de-DE" sz="1500" dirty="0">
                <a:solidFill>
                  <a:srgbClr val="828F80"/>
                </a:solidFill>
                <a:latin typeface="Rubik" pitchFamily="2" charset="-79"/>
                <a:cs typeface="Rubik" pitchFamily="2" charset="-79"/>
              </a:rPr>
              <a:t>Alfalfa</a:t>
            </a:r>
            <a:endParaRPr lang="de-DE" sz="1500" dirty="0">
              <a:solidFill>
                <a:srgbClr val="828F80"/>
              </a:solidFill>
              <a:effectLst/>
              <a:latin typeface="Rubik" pitchFamily="2" charset="-79"/>
              <a:cs typeface="Rubik" pitchFamily="2" charset="-79"/>
            </a:endParaRPr>
          </a:p>
        </p:txBody>
      </p:sp>
      <p:sp>
        <p:nvSpPr>
          <p:cNvPr id="56" name="Rechteck 55">
            <a:extLst>
              <a:ext uri="{FF2B5EF4-FFF2-40B4-BE49-F238E27FC236}">
                <a16:creationId xmlns:a16="http://schemas.microsoft.com/office/drawing/2014/main" id="{0EE7536A-6E90-F349-9693-A15CD2D7884B}"/>
              </a:ext>
            </a:extLst>
          </p:cNvPr>
          <p:cNvSpPr/>
          <p:nvPr/>
        </p:nvSpPr>
        <p:spPr>
          <a:xfrm>
            <a:off x="9454389" y="5898085"/>
            <a:ext cx="1276311" cy="307777"/>
          </a:xfrm>
          <a:prstGeom prst="rect">
            <a:avLst/>
          </a:prstGeom>
        </p:spPr>
        <p:txBody>
          <a:bodyPr wrap="none">
            <a:spAutoFit/>
          </a:bodyPr>
          <a:lstStyle/>
          <a:p>
            <a:pPr algn="r"/>
            <a:r>
              <a:rPr lang="de-DE" sz="1400" dirty="0">
                <a:solidFill>
                  <a:srgbClr val="385433"/>
                </a:solidFill>
                <a:latin typeface="Rubik Medium" pitchFamily="2" charset="-79"/>
                <a:cs typeface="Rubik Medium" pitchFamily="2" charset="-79"/>
              </a:rPr>
              <a:t>Basenpulver</a:t>
            </a:r>
            <a:endParaRPr lang="de-DE" sz="1400" dirty="0">
              <a:solidFill>
                <a:srgbClr val="385433"/>
              </a:solidFill>
              <a:effectLst/>
              <a:latin typeface="Rubik Medium" pitchFamily="2" charset="-79"/>
              <a:cs typeface="Rubik Medium" pitchFamily="2" charset="-79"/>
            </a:endParaRPr>
          </a:p>
        </p:txBody>
      </p:sp>
      <p:sp>
        <p:nvSpPr>
          <p:cNvPr id="57" name="Rechteck 56">
            <a:extLst>
              <a:ext uri="{FF2B5EF4-FFF2-40B4-BE49-F238E27FC236}">
                <a16:creationId xmlns:a16="http://schemas.microsoft.com/office/drawing/2014/main" id="{E57D10D7-F2FC-9A4E-95F5-F1FCB584F03C}"/>
              </a:ext>
            </a:extLst>
          </p:cNvPr>
          <p:cNvSpPr/>
          <p:nvPr/>
        </p:nvSpPr>
        <p:spPr>
          <a:xfrm>
            <a:off x="9549504" y="5011411"/>
            <a:ext cx="1675459" cy="646331"/>
          </a:xfrm>
          <a:prstGeom prst="rect">
            <a:avLst/>
          </a:prstGeom>
        </p:spPr>
        <p:txBody>
          <a:bodyPr wrap="none">
            <a:spAutoFit/>
          </a:bodyPr>
          <a:lstStyle/>
          <a:p>
            <a:r>
              <a:rPr lang="de-DE" sz="1200" dirty="0">
                <a:solidFill>
                  <a:srgbClr val="828F80"/>
                </a:solidFill>
                <a:latin typeface="Rubik" pitchFamily="2" charset="-79"/>
                <a:cs typeface="Rubik" pitchFamily="2" charset="-79"/>
              </a:rPr>
              <a:t>Natron in</a:t>
            </a:r>
          </a:p>
          <a:p>
            <a:r>
              <a:rPr lang="de-DE" sz="1200" dirty="0">
                <a:solidFill>
                  <a:srgbClr val="828F80"/>
                </a:solidFill>
                <a:effectLst/>
                <a:latin typeface="Rubik" pitchFamily="2" charset="-79"/>
                <a:cs typeface="Rubik" pitchFamily="2" charset="-79"/>
              </a:rPr>
              <a:t>Lebensmittelqualität</a:t>
            </a:r>
          </a:p>
          <a:p>
            <a:r>
              <a:rPr lang="de-DE" sz="1200" dirty="0">
                <a:solidFill>
                  <a:srgbClr val="828F80"/>
                </a:solidFill>
                <a:effectLst/>
                <a:latin typeface="Rubik" pitchFamily="2" charset="-79"/>
                <a:cs typeface="Rubik" pitchFamily="2" charset="-79"/>
              </a:rPr>
              <a:t>für Fußbäder</a:t>
            </a:r>
          </a:p>
        </p:txBody>
      </p:sp>
    </p:spTree>
    <p:extLst>
      <p:ext uri="{BB962C8B-B14F-4D97-AF65-F5344CB8AC3E}">
        <p14:creationId xmlns:p14="http://schemas.microsoft.com/office/powerpoint/2010/main" val="27344143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50803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Fußbäder</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22" name="Grafik 21" descr="Ein Bild, das Text, Toilettenartikel, Hautcreme enthält.&#10;&#10;Automatisch generierte Beschreibung">
            <a:extLst>
              <a:ext uri="{FF2B5EF4-FFF2-40B4-BE49-F238E27FC236}">
                <a16:creationId xmlns:a16="http://schemas.microsoft.com/office/drawing/2014/main" id="{2DF692BF-B240-094C-BBE1-7440D066C474}"/>
              </a:ext>
            </a:extLst>
          </p:cNvPr>
          <p:cNvPicPr>
            <a:picLocks noChangeAspect="1"/>
          </p:cNvPicPr>
          <p:nvPr/>
        </p:nvPicPr>
        <p:blipFill>
          <a:blip r:embed="rId2"/>
          <a:stretch>
            <a:fillRect/>
          </a:stretch>
        </p:blipFill>
        <p:spPr>
          <a:xfrm>
            <a:off x="9780325" y="2262186"/>
            <a:ext cx="2013235" cy="2893272"/>
          </a:xfrm>
          <a:prstGeom prst="rect">
            <a:avLst/>
          </a:prstGeom>
        </p:spPr>
      </p:pic>
      <p:sp>
        <p:nvSpPr>
          <p:cNvPr id="26" name="Rechteck 25">
            <a:extLst>
              <a:ext uri="{FF2B5EF4-FFF2-40B4-BE49-F238E27FC236}">
                <a16:creationId xmlns:a16="http://schemas.microsoft.com/office/drawing/2014/main" id="{84FD563D-1F98-D741-A492-A97BC62D3041}"/>
              </a:ext>
            </a:extLst>
          </p:cNvPr>
          <p:cNvSpPr/>
          <p:nvPr/>
        </p:nvSpPr>
        <p:spPr>
          <a:xfrm>
            <a:off x="9454389" y="5898085"/>
            <a:ext cx="1276311" cy="307777"/>
          </a:xfrm>
          <a:prstGeom prst="rect">
            <a:avLst/>
          </a:prstGeom>
        </p:spPr>
        <p:txBody>
          <a:bodyPr wrap="none">
            <a:spAutoFit/>
          </a:bodyPr>
          <a:lstStyle/>
          <a:p>
            <a:pPr algn="r"/>
            <a:r>
              <a:rPr lang="de-DE" sz="1400" dirty="0">
                <a:solidFill>
                  <a:srgbClr val="385433"/>
                </a:solidFill>
                <a:latin typeface="Rubik Medium" pitchFamily="2" charset="-79"/>
                <a:cs typeface="Rubik Medium" pitchFamily="2" charset="-79"/>
              </a:rPr>
              <a:t>Basenpulver</a:t>
            </a:r>
            <a:endParaRPr lang="de-DE" sz="1400" dirty="0">
              <a:solidFill>
                <a:srgbClr val="385433"/>
              </a:solidFill>
              <a:effectLst/>
              <a:latin typeface="Rubik Medium" pitchFamily="2" charset="-79"/>
              <a:cs typeface="Rubik Medium" pitchFamily="2" charset="-79"/>
            </a:endParaRPr>
          </a:p>
        </p:txBody>
      </p:sp>
      <p:sp>
        <p:nvSpPr>
          <p:cNvPr id="27" name="Rechteck 26">
            <a:extLst>
              <a:ext uri="{FF2B5EF4-FFF2-40B4-BE49-F238E27FC236}">
                <a16:creationId xmlns:a16="http://schemas.microsoft.com/office/drawing/2014/main" id="{8145D789-0AC3-C04F-97C1-36C93CF8A889}"/>
              </a:ext>
            </a:extLst>
          </p:cNvPr>
          <p:cNvSpPr/>
          <p:nvPr/>
        </p:nvSpPr>
        <p:spPr>
          <a:xfrm>
            <a:off x="9549504" y="5011411"/>
            <a:ext cx="1675459" cy="646331"/>
          </a:xfrm>
          <a:prstGeom prst="rect">
            <a:avLst/>
          </a:prstGeom>
        </p:spPr>
        <p:txBody>
          <a:bodyPr wrap="none">
            <a:spAutoFit/>
          </a:bodyPr>
          <a:lstStyle/>
          <a:p>
            <a:r>
              <a:rPr lang="de-DE" sz="1200" dirty="0">
                <a:solidFill>
                  <a:srgbClr val="828F80"/>
                </a:solidFill>
                <a:latin typeface="Rubik" pitchFamily="2" charset="-79"/>
                <a:cs typeface="Rubik" pitchFamily="2" charset="-79"/>
              </a:rPr>
              <a:t>Natron in</a:t>
            </a:r>
          </a:p>
          <a:p>
            <a:r>
              <a:rPr lang="de-DE" sz="1200" dirty="0">
                <a:solidFill>
                  <a:srgbClr val="828F80"/>
                </a:solidFill>
                <a:effectLst/>
                <a:latin typeface="Rubik" pitchFamily="2" charset="-79"/>
                <a:cs typeface="Rubik" pitchFamily="2" charset="-79"/>
              </a:rPr>
              <a:t>Lebensmittelqualität</a:t>
            </a:r>
          </a:p>
          <a:p>
            <a:r>
              <a:rPr lang="de-DE" sz="1200" dirty="0">
                <a:solidFill>
                  <a:srgbClr val="828F80"/>
                </a:solidFill>
                <a:effectLst/>
                <a:latin typeface="Rubik" pitchFamily="2" charset="-79"/>
                <a:cs typeface="Rubik" pitchFamily="2" charset="-79"/>
              </a:rPr>
              <a:t>für Fußbäder</a:t>
            </a:r>
          </a:p>
        </p:txBody>
      </p:sp>
      <p:sp>
        <p:nvSpPr>
          <p:cNvPr id="2" name="Rechteck 1">
            <a:extLst>
              <a:ext uri="{FF2B5EF4-FFF2-40B4-BE49-F238E27FC236}">
                <a16:creationId xmlns:a16="http://schemas.microsoft.com/office/drawing/2014/main" id="{928B8BCC-145C-1C45-8837-A8981A26ABCE}"/>
              </a:ext>
            </a:extLst>
          </p:cNvPr>
          <p:cNvSpPr/>
          <p:nvPr/>
        </p:nvSpPr>
        <p:spPr>
          <a:xfrm>
            <a:off x="1460277" y="1612788"/>
            <a:ext cx="6096000" cy="2862322"/>
          </a:xfrm>
          <a:prstGeom prst="rect">
            <a:avLst/>
          </a:prstGeom>
        </p:spPr>
        <p:txBody>
          <a:bodyPr>
            <a:spAutoFit/>
          </a:bodyPr>
          <a:lstStyle/>
          <a:p>
            <a:pPr marL="342900" indent="-342900">
              <a:buFont typeface="Arial" panose="020B0604020202020204" pitchFamily="34" charset="0"/>
              <a:buChar char="•"/>
            </a:pPr>
            <a:r>
              <a:rPr lang="de-DE" dirty="0">
                <a:solidFill>
                  <a:srgbClr val="828F80"/>
                </a:solidFill>
                <a:latin typeface="Rubik" pitchFamily="2" charset="-79"/>
                <a:cs typeface="Rubik" pitchFamily="2" charset="-79"/>
              </a:rPr>
              <a:t>Abends neben Fernsehen, Lesen oder ähnlichen sitzenden Beschäftigungen ein Fußbad nehmen – für müde, geschwollene Füße eine Wohltat. </a:t>
            </a:r>
          </a:p>
          <a:p>
            <a:pPr marL="800100" lvl="1" indent="-342900">
              <a:buFont typeface="Arial" panose="020B0604020202020204" pitchFamily="34" charset="0"/>
              <a:buChar char="•"/>
            </a:pPr>
            <a:endParaRPr lang="de-DE" dirty="0">
              <a:solidFill>
                <a:srgbClr val="828F80"/>
              </a:solidFill>
              <a:latin typeface="Rubik" pitchFamily="2" charset="-79"/>
              <a:cs typeface="Rubik" pitchFamily="2" charset="-79"/>
            </a:endParaRPr>
          </a:p>
          <a:p>
            <a:pPr marL="342900" indent="-342900">
              <a:buFont typeface="Arial" panose="020B0604020202020204" pitchFamily="34" charset="0"/>
              <a:buChar char="•"/>
            </a:pPr>
            <a:r>
              <a:rPr lang="de-DE" dirty="0">
                <a:solidFill>
                  <a:srgbClr val="828F80"/>
                </a:solidFill>
                <a:latin typeface="Rubik" pitchFamily="2" charset="-79"/>
                <a:cs typeface="Rubik" pitchFamily="2" charset="-79"/>
              </a:rPr>
              <a:t>Eine Fußbadewanne halbvoll mit warmem Wasser füllen (Wichtig: Temperatur unter 37° C, Achtung bei Krampfadern nur lauwarm) und 1 EL Natron sowie 50 ml </a:t>
            </a:r>
            <a:r>
              <a:rPr lang="de-DE" dirty="0" err="1">
                <a:solidFill>
                  <a:srgbClr val="828F80"/>
                </a:solidFill>
                <a:latin typeface="Rubik" pitchFamily="2" charset="-79"/>
                <a:cs typeface="Rubik" pitchFamily="2" charset="-79"/>
              </a:rPr>
              <a:t>sEM</a:t>
            </a:r>
            <a:r>
              <a:rPr lang="de-DE" dirty="0">
                <a:solidFill>
                  <a:srgbClr val="828F80"/>
                </a:solidFill>
                <a:latin typeface="Rubik" pitchFamily="2" charset="-79"/>
                <a:cs typeface="Rubik" pitchFamily="2" charset="-79"/>
              </a:rPr>
              <a:t> Hell dazugeben.</a:t>
            </a:r>
          </a:p>
          <a:p>
            <a:pPr marL="342900" indent="-342900">
              <a:buFont typeface="Arial" panose="020B0604020202020204" pitchFamily="34" charset="0"/>
              <a:buChar char="•"/>
            </a:pPr>
            <a:endParaRPr lang="de-DE" dirty="0">
              <a:solidFill>
                <a:srgbClr val="828F80"/>
              </a:solidFill>
              <a:latin typeface="Rubik" pitchFamily="2" charset="-79"/>
              <a:cs typeface="Rubik" pitchFamily="2" charset="-79"/>
            </a:endParaRPr>
          </a:p>
          <a:p>
            <a:pPr marL="342900" indent="-342900">
              <a:buFont typeface="Arial" panose="020B0604020202020204" pitchFamily="34" charset="0"/>
              <a:buChar char="•"/>
            </a:pPr>
            <a:r>
              <a:rPr lang="de-DE" dirty="0">
                <a:solidFill>
                  <a:srgbClr val="828F80"/>
                </a:solidFill>
                <a:latin typeface="Rubik" pitchFamily="2" charset="-79"/>
                <a:cs typeface="Rubik" pitchFamily="2" charset="-79"/>
              </a:rPr>
              <a:t>3 – 7 x in der Woche 20 – 30 Minuten. </a:t>
            </a:r>
          </a:p>
        </p:txBody>
      </p:sp>
    </p:spTree>
    <p:extLst>
      <p:ext uri="{BB962C8B-B14F-4D97-AF65-F5344CB8AC3E}">
        <p14:creationId xmlns:p14="http://schemas.microsoft.com/office/powerpoint/2010/main" val="30333369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50803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Fußbäder</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22" name="Grafik 21" descr="Ein Bild, das Text, Toilettenartikel, Hautcreme enthält.&#10;&#10;Automatisch generierte Beschreibung">
            <a:extLst>
              <a:ext uri="{FF2B5EF4-FFF2-40B4-BE49-F238E27FC236}">
                <a16:creationId xmlns:a16="http://schemas.microsoft.com/office/drawing/2014/main" id="{2DF692BF-B240-094C-BBE1-7440D066C474}"/>
              </a:ext>
            </a:extLst>
          </p:cNvPr>
          <p:cNvPicPr>
            <a:picLocks noChangeAspect="1"/>
          </p:cNvPicPr>
          <p:nvPr/>
        </p:nvPicPr>
        <p:blipFill>
          <a:blip r:embed="rId2"/>
          <a:stretch>
            <a:fillRect/>
          </a:stretch>
        </p:blipFill>
        <p:spPr>
          <a:xfrm>
            <a:off x="9780325" y="2262186"/>
            <a:ext cx="2013235" cy="2893272"/>
          </a:xfrm>
          <a:prstGeom prst="rect">
            <a:avLst/>
          </a:prstGeom>
        </p:spPr>
      </p:pic>
      <p:sp>
        <p:nvSpPr>
          <p:cNvPr id="26" name="Rechteck 25">
            <a:extLst>
              <a:ext uri="{FF2B5EF4-FFF2-40B4-BE49-F238E27FC236}">
                <a16:creationId xmlns:a16="http://schemas.microsoft.com/office/drawing/2014/main" id="{84FD563D-1F98-D741-A492-A97BC62D3041}"/>
              </a:ext>
            </a:extLst>
          </p:cNvPr>
          <p:cNvSpPr/>
          <p:nvPr/>
        </p:nvSpPr>
        <p:spPr>
          <a:xfrm>
            <a:off x="9454389" y="5898085"/>
            <a:ext cx="1276311" cy="307777"/>
          </a:xfrm>
          <a:prstGeom prst="rect">
            <a:avLst/>
          </a:prstGeom>
        </p:spPr>
        <p:txBody>
          <a:bodyPr wrap="none">
            <a:spAutoFit/>
          </a:bodyPr>
          <a:lstStyle/>
          <a:p>
            <a:pPr algn="r"/>
            <a:r>
              <a:rPr lang="de-DE" sz="1400" dirty="0">
                <a:solidFill>
                  <a:srgbClr val="385433"/>
                </a:solidFill>
                <a:latin typeface="Rubik Medium" pitchFamily="2" charset="-79"/>
                <a:cs typeface="Rubik Medium" pitchFamily="2" charset="-79"/>
              </a:rPr>
              <a:t>Basenpulver</a:t>
            </a:r>
            <a:endParaRPr lang="de-DE" sz="1400" dirty="0">
              <a:solidFill>
                <a:srgbClr val="385433"/>
              </a:solidFill>
              <a:effectLst/>
              <a:latin typeface="Rubik Medium" pitchFamily="2" charset="-79"/>
              <a:cs typeface="Rubik Medium" pitchFamily="2" charset="-79"/>
            </a:endParaRPr>
          </a:p>
        </p:txBody>
      </p:sp>
      <p:sp>
        <p:nvSpPr>
          <p:cNvPr id="27" name="Rechteck 26">
            <a:extLst>
              <a:ext uri="{FF2B5EF4-FFF2-40B4-BE49-F238E27FC236}">
                <a16:creationId xmlns:a16="http://schemas.microsoft.com/office/drawing/2014/main" id="{8145D789-0AC3-C04F-97C1-36C93CF8A889}"/>
              </a:ext>
            </a:extLst>
          </p:cNvPr>
          <p:cNvSpPr/>
          <p:nvPr/>
        </p:nvSpPr>
        <p:spPr>
          <a:xfrm>
            <a:off x="9549504" y="5011411"/>
            <a:ext cx="1675459" cy="646331"/>
          </a:xfrm>
          <a:prstGeom prst="rect">
            <a:avLst/>
          </a:prstGeom>
        </p:spPr>
        <p:txBody>
          <a:bodyPr wrap="none">
            <a:spAutoFit/>
          </a:bodyPr>
          <a:lstStyle/>
          <a:p>
            <a:r>
              <a:rPr lang="de-DE" sz="1200" dirty="0">
                <a:solidFill>
                  <a:srgbClr val="828F80"/>
                </a:solidFill>
                <a:latin typeface="Rubik" pitchFamily="2" charset="-79"/>
                <a:cs typeface="Rubik" pitchFamily="2" charset="-79"/>
              </a:rPr>
              <a:t>Natron in</a:t>
            </a:r>
          </a:p>
          <a:p>
            <a:r>
              <a:rPr lang="de-DE" sz="1200" dirty="0">
                <a:solidFill>
                  <a:srgbClr val="828F80"/>
                </a:solidFill>
                <a:effectLst/>
                <a:latin typeface="Rubik" pitchFamily="2" charset="-79"/>
                <a:cs typeface="Rubik" pitchFamily="2" charset="-79"/>
              </a:rPr>
              <a:t>Lebensmittelqualität</a:t>
            </a:r>
          </a:p>
          <a:p>
            <a:r>
              <a:rPr lang="de-DE" sz="1200" dirty="0">
                <a:solidFill>
                  <a:srgbClr val="828F80"/>
                </a:solidFill>
                <a:effectLst/>
                <a:latin typeface="Rubik" pitchFamily="2" charset="-79"/>
                <a:cs typeface="Rubik" pitchFamily="2" charset="-79"/>
              </a:rPr>
              <a:t>für Fußbäder</a:t>
            </a:r>
          </a:p>
        </p:txBody>
      </p:sp>
      <p:sp>
        <p:nvSpPr>
          <p:cNvPr id="2" name="Rechteck 1">
            <a:extLst>
              <a:ext uri="{FF2B5EF4-FFF2-40B4-BE49-F238E27FC236}">
                <a16:creationId xmlns:a16="http://schemas.microsoft.com/office/drawing/2014/main" id="{928B8BCC-145C-1C45-8837-A8981A26ABCE}"/>
              </a:ext>
            </a:extLst>
          </p:cNvPr>
          <p:cNvSpPr/>
          <p:nvPr/>
        </p:nvSpPr>
        <p:spPr>
          <a:xfrm>
            <a:off x="2146077" y="1641257"/>
            <a:ext cx="6096000" cy="3139321"/>
          </a:xfrm>
          <a:prstGeom prst="rect">
            <a:avLst/>
          </a:prstGeom>
        </p:spPr>
        <p:txBody>
          <a:bodyPr>
            <a:spAutoFit/>
          </a:bodyPr>
          <a:lstStyle/>
          <a:p>
            <a:pPr>
              <a:buSzPct val="45000"/>
            </a:pPr>
            <a:r>
              <a:rPr lang="de-DE" dirty="0">
                <a:solidFill>
                  <a:srgbClr val="828F80"/>
                </a:solidFill>
                <a:latin typeface="Rubik" pitchFamily="2" charset="-79"/>
                <a:cs typeface="Rubik" pitchFamily="2" charset="-79"/>
              </a:rPr>
              <a:t>Wer gar keine Zeit hat, kann über Nacht mit “Socken“ entsäuern.</a:t>
            </a:r>
          </a:p>
          <a:p>
            <a:pPr>
              <a:buSzPct val="45000"/>
            </a:pPr>
            <a:endParaRPr lang="de-DE" dirty="0">
              <a:solidFill>
                <a:srgbClr val="828F80"/>
              </a:solidFill>
              <a:latin typeface="Rubik" pitchFamily="2" charset="-79"/>
              <a:cs typeface="Rubik" pitchFamily="2" charset="-79"/>
            </a:endParaRPr>
          </a:p>
          <a:p>
            <a:pPr>
              <a:buSzPct val="45000"/>
            </a:pPr>
            <a:r>
              <a:rPr lang="de-DE" dirty="0">
                <a:solidFill>
                  <a:srgbClr val="828F80"/>
                </a:solidFill>
                <a:latin typeface="Rubik" pitchFamily="2" charset="-79"/>
                <a:cs typeface="Rubik" pitchFamily="2" charset="-79"/>
              </a:rPr>
              <a:t>Geben Sie in einen halben Liter Wasser 1 Teelöffel Basenpulver.</a:t>
            </a:r>
          </a:p>
          <a:p>
            <a:pPr>
              <a:buSzPct val="45000"/>
            </a:pPr>
            <a:endParaRPr lang="de-DE" dirty="0">
              <a:solidFill>
                <a:srgbClr val="828F80"/>
              </a:solidFill>
              <a:latin typeface="Rubik" pitchFamily="2" charset="-79"/>
              <a:cs typeface="Rubik" pitchFamily="2" charset="-79"/>
            </a:endParaRPr>
          </a:p>
          <a:p>
            <a:pPr>
              <a:buSzPct val="45000"/>
            </a:pPr>
            <a:r>
              <a:rPr lang="de-DE" dirty="0">
                <a:solidFill>
                  <a:srgbClr val="828F80"/>
                </a:solidFill>
                <a:latin typeface="Rubik" pitchFamily="2" charset="-79"/>
                <a:cs typeface="Rubik" pitchFamily="2" charset="-79"/>
              </a:rPr>
              <a:t>Tauchen Sie ein Paar Baumwollsocken hinein, wringen sie diese aus und ziehen Sie diese am Bettrand sitzend an.</a:t>
            </a:r>
          </a:p>
          <a:p>
            <a:pPr>
              <a:buSzPct val="45000"/>
            </a:pPr>
            <a:endParaRPr lang="de-DE" dirty="0">
              <a:solidFill>
                <a:srgbClr val="828F80"/>
              </a:solidFill>
              <a:latin typeface="Rubik" pitchFamily="2" charset="-79"/>
              <a:cs typeface="Rubik" pitchFamily="2" charset="-79"/>
            </a:endParaRPr>
          </a:p>
          <a:p>
            <a:pPr>
              <a:buSzPct val="45000"/>
            </a:pPr>
            <a:r>
              <a:rPr lang="de-DE" dirty="0">
                <a:solidFill>
                  <a:srgbClr val="828F80"/>
                </a:solidFill>
                <a:latin typeface="Rubik" pitchFamily="2" charset="-79"/>
                <a:cs typeface="Rubik" pitchFamily="2" charset="-79"/>
              </a:rPr>
              <a:t>Richten Sie vorher ein zweites Paar größere Socken, ziehen diese darüber und gehen Sie nun schlafen.</a:t>
            </a:r>
          </a:p>
        </p:txBody>
      </p:sp>
    </p:spTree>
    <p:extLst>
      <p:ext uri="{BB962C8B-B14F-4D97-AF65-F5344CB8AC3E}">
        <p14:creationId xmlns:p14="http://schemas.microsoft.com/office/powerpoint/2010/main" val="26592085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384438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Zitronenwasser</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69548" y="244198"/>
            <a:ext cx="1734770" cy="276999"/>
          </a:xfrm>
          <a:prstGeom prst="rect">
            <a:avLst/>
          </a:prstGeom>
        </p:spPr>
        <p:txBody>
          <a:bodyPr wrap="none">
            <a:spAutoFit/>
          </a:bodyPr>
          <a:lstStyle/>
          <a:p>
            <a:pPr algn="r"/>
            <a:r>
              <a:rPr lang="de-DE" sz="1200" dirty="0">
                <a:solidFill>
                  <a:srgbClr val="385433"/>
                </a:solidFill>
                <a:latin typeface="Heebo Light" pitchFamily="2" charset="-79"/>
                <a:cs typeface="Heebo Light" pitchFamily="2" charset="-79"/>
              </a:rPr>
              <a:t>Säure-Basen-Haushalt</a:t>
            </a:r>
            <a:endParaRPr lang="de-DE" sz="1200" dirty="0">
              <a:solidFill>
                <a:srgbClr val="385433"/>
              </a:solidFill>
              <a:effectLst/>
              <a:latin typeface="Heebo Light" pitchFamily="2" charset="-79"/>
              <a:cs typeface="Heebo Light" pitchFamily="2" charset="-79"/>
            </a:endParaRPr>
          </a:p>
        </p:txBody>
      </p:sp>
      <p:pic>
        <p:nvPicPr>
          <p:cNvPr id="4" name="Grafik 3">
            <a:extLst>
              <a:ext uri="{FF2B5EF4-FFF2-40B4-BE49-F238E27FC236}">
                <a16:creationId xmlns:a16="http://schemas.microsoft.com/office/drawing/2014/main" id="{55BEF486-EF6A-1841-9CC5-9A43FD94B41F}"/>
              </a:ext>
            </a:extLst>
          </p:cNvPr>
          <p:cNvPicPr>
            <a:picLocks noChangeAspect="1"/>
          </p:cNvPicPr>
          <p:nvPr/>
        </p:nvPicPr>
        <p:blipFill>
          <a:blip r:embed="rId2"/>
          <a:stretch>
            <a:fillRect/>
          </a:stretch>
        </p:blipFill>
        <p:spPr>
          <a:xfrm>
            <a:off x="7620000" y="0"/>
            <a:ext cx="4572000" cy="6858000"/>
          </a:xfrm>
          <a:prstGeom prst="rect">
            <a:avLst/>
          </a:prstGeom>
        </p:spPr>
      </p:pic>
      <p:sp>
        <p:nvSpPr>
          <p:cNvPr id="5" name="Rechteck 4">
            <a:extLst>
              <a:ext uri="{FF2B5EF4-FFF2-40B4-BE49-F238E27FC236}">
                <a16:creationId xmlns:a16="http://schemas.microsoft.com/office/drawing/2014/main" id="{A1D5F402-7234-1140-B6A6-5BF483FF13EA}"/>
              </a:ext>
            </a:extLst>
          </p:cNvPr>
          <p:cNvSpPr/>
          <p:nvPr/>
        </p:nvSpPr>
        <p:spPr>
          <a:xfrm>
            <a:off x="1447800" y="2413337"/>
            <a:ext cx="4953000" cy="2031325"/>
          </a:xfrm>
          <a:prstGeom prst="rect">
            <a:avLst/>
          </a:prstGeom>
        </p:spPr>
        <p:txBody>
          <a:bodyPr wrap="square">
            <a:spAutoFit/>
          </a:bodyPr>
          <a:lstStyle/>
          <a:p>
            <a:r>
              <a:rPr lang="de-DE" dirty="0">
                <a:solidFill>
                  <a:srgbClr val="828F80"/>
                </a:solidFill>
                <a:latin typeface="Rubik" pitchFamily="2" charset="-79"/>
                <a:cs typeface="Rubik" pitchFamily="2" charset="-79"/>
              </a:rPr>
              <a:t>Jeden Morgen Zitronenwasser:</a:t>
            </a: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½ Biozitrone auspressen und mit 200 ml stillem Wasser vor dem Frühstück trinken. </a:t>
            </a: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Über den Tag verteilt mind. 1,5 – 2 l stilles Wasser trinken. </a:t>
            </a:r>
          </a:p>
        </p:txBody>
      </p:sp>
    </p:spTree>
    <p:extLst>
      <p:ext uri="{BB962C8B-B14F-4D97-AF65-F5344CB8AC3E}">
        <p14:creationId xmlns:p14="http://schemas.microsoft.com/office/powerpoint/2010/main" val="32790424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268162"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77622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Weitere Möglichkeiten zur Entsäuerung</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418F149B-E256-794F-BE3C-517CAFBB3093}"/>
              </a:ext>
            </a:extLst>
          </p:cNvPr>
          <p:cNvSpPr/>
          <p:nvPr/>
        </p:nvSpPr>
        <p:spPr>
          <a:xfrm>
            <a:off x="1810578" y="1640680"/>
            <a:ext cx="8570843" cy="3970318"/>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Bewegung an der frischen Luft ohne Anstrengung wie Walking oder Wandern </a:t>
            </a:r>
          </a:p>
          <a:p>
            <a:r>
              <a:rPr lang="de-DE" dirty="0">
                <a:solidFill>
                  <a:srgbClr val="828F80"/>
                </a:solidFill>
                <a:latin typeface="Rubik" pitchFamily="2" charset="-79"/>
                <a:cs typeface="Rubik" pitchFamily="2" charset="-79"/>
              </a:rPr>
              <a:t>     3-4 x pro Woche ½ Std</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Basenbäder, Sauna, Kneipp, - helfen Säuren über die Haut auszuscheiden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Trinkkuren: basische Kräutertees, basische Gemüsebrühe „</a:t>
            </a:r>
            <a:r>
              <a:rPr lang="de-DE" dirty="0" err="1">
                <a:solidFill>
                  <a:srgbClr val="828F80"/>
                </a:solidFill>
                <a:latin typeface="Rubik" pitchFamily="2" charset="-79"/>
                <a:cs typeface="Rubik" pitchFamily="2" charset="-79"/>
              </a:rPr>
              <a:t>ProTop</a:t>
            </a:r>
            <a:r>
              <a:rPr lang="de-DE" dirty="0">
                <a:solidFill>
                  <a:srgbClr val="828F80"/>
                </a:solidFill>
                <a:latin typeface="Rubik" pitchFamily="2" charset="-79"/>
                <a:cs typeface="Rubik" pitchFamily="2" charset="-79"/>
              </a:rPr>
              <a:t> Base“</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Fasten (nur unter Anleitung nach Darmentlastung)</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err="1">
                <a:solidFill>
                  <a:srgbClr val="828F80"/>
                </a:solidFill>
                <a:latin typeface="Rubik" pitchFamily="2" charset="-79"/>
                <a:cs typeface="Rubik" pitchFamily="2" charset="-79"/>
              </a:rPr>
              <a:t>Symbioselenkung</a:t>
            </a:r>
            <a:r>
              <a:rPr lang="de-DE" dirty="0">
                <a:solidFill>
                  <a:srgbClr val="828F80"/>
                </a:solidFill>
                <a:latin typeface="Rubik" pitchFamily="2" charset="-79"/>
                <a:cs typeface="Rubik" pitchFamily="2" charset="-79"/>
              </a:rPr>
              <a:t> (= Wiederaufbau einer funktionstüchtigen Darmflora z. B. durch </a:t>
            </a:r>
            <a:r>
              <a:rPr lang="de-DE" dirty="0" err="1">
                <a:solidFill>
                  <a:srgbClr val="828F80"/>
                </a:solidFill>
                <a:latin typeface="Rubik" pitchFamily="2" charset="-79"/>
                <a:cs typeface="Rubik" pitchFamily="2" charset="-79"/>
              </a:rPr>
              <a:t>ProTop</a:t>
            </a:r>
            <a:r>
              <a:rPr lang="de-DE" dirty="0">
                <a:solidFill>
                  <a:srgbClr val="828F80"/>
                </a:solidFill>
                <a:latin typeface="Rubik" pitchFamily="2" charset="-79"/>
                <a:cs typeface="Rubik" pitchFamily="2" charset="-79"/>
              </a:rPr>
              <a:t> Antioxidans) </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Stressabbau: Lernen Sie Stressvermeidung, Entspannungsübungen und Umgang mit Konflikten </a:t>
            </a:r>
          </a:p>
        </p:txBody>
      </p:sp>
    </p:spTree>
    <p:extLst>
      <p:ext uri="{BB962C8B-B14F-4D97-AF65-F5344CB8AC3E}">
        <p14:creationId xmlns:p14="http://schemas.microsoft.com/office/powerpoint/2010/main" val="33199664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26178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77622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Säuren ausscheiden, Basen aufnehmen </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9" name="Textplatzhalter 2">
            <a:extLst>
              <a:ext uri="{FF2B5EF4-FFF2-40B4-BE49-F238E27FC236}">
                <a16:creationId xmlns:a16="http://schemas.microsoft.com/office/drawing/2014/main" id="{10A15738-368D-7B44-B203-D8D61117066C}"/>
              </a:ext>
            </a:extLst>
          </p:cNvPr>
          <p:cNvSpPr txBox="1">
            <a:spLocks/>
          </p:cNvSpPr>
          <p:nvPr/>
        </p:nvSpPr>
        <p:spPr>
          <a:xfrm>
            <a:off x="1722368" y="1960841"/>
            <a:ext cx="9124950" cy="386200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900" dirty="0">
                <a:solidFill>
                  <a:srgbClr val="828F80"/>
                </a:solidFill>
                <a:latin typeface="Rubik" pitchFamily="2" charset="-79"/>
                <a:cs typeface="Rubik" pitchFamily="2" charset="-79"/>
              </a:rPr>
              <a:t>Das geschieht am wirksamsten mit einem Vollbad. </a:t>
            </a:r>
          </a:p>
          <a:p>
            <a:pPr lvl="1"/>
            <a:endParaRPr lang="de-DE" sz="1900" dirty="0">
              <a:solidFill>
                <a:srgbClr val="828F80"/>
              </a:solidFill>
              <a:latin typeface="Rubik" pitchFamily="2" charset="-79"/>
              <a:cs typeface="Rubik" pitchFamily="2" charset="-79"/>
            </a:endParaRPr>
          </a:p>
          <a:p>
            <a:r>
              <a:rPr lang="de-DE" sz="1900" dirty="0">
                <a:solidFill>
                  <a:srgbClr val="828F80"/>
                </a:solidFill>
                <a:latin typeface="Rubik" pitchFamily="2" charset="-79"/>
                <a:cs typeface="Rubik" pitchFamily="2" charset="-79"/>
              </a:rPr>
              <a:t>In das über 37° C warme Badewasser 2 EL Basenpulver/Natron und 100 ml </a:t>
            </a:r>
            <a:r>
              <a:rPr lang="de-DE" sz="1900" dirty="0" err="1">
                <a:solidFill>
                  <a:srgbClr val="828F80"/>
                </a:solidFill>
                <a:latin typeface="Rubik" pitchFamily="2" charset="-79"/>
                <a:cs typeface="Rubik" pitchFamily="2" charset="-79"/>
              </a:rPr>
              <a:t>sEM</a:t>
            </a:r>
            <a:r>
              <a:rPr lang="de-DE" sz="1900" dirty="0">
                <a:solidFill>
                  <a:srgbClr val="828F80"/>
                </a:solidFill>
                <a:latin typeface="Rubik" pitchFamily="2" charset="-79"/>
                <a:cs typeface="Rubik" pitchFamily="2" charset="-79"/>
              </a:rPr>
              <a:t> Hell geben, mindestens 40-60 Minuten baden, es darf auch länger sein – ganz nebenbei wird dadurch auch die Haut wieder weicher und schöner. </a:t>
            </a:r>
          </a:p>
          <a:p>
            <a:pPr lvl="1"/>
            <a:endParaRPr lang="de-DE" sz="1900" dirty="0">
              <a:solidFill>
                <a:srgbClr val="828F80"/>
              </a:solidFill>
              <a:latin typeface="Rubik" pitchFamily="2" charset="-79"/>
              <a:cs typeface="Rubik" pitchFamily="2" charset="-79"/>
            </a:endParaRPr>
          </a:p>
          <a:p>
            <a:r>
              <a:rPr lang="de-DE" sz="1900" dirty="0">
                <a:solidFill>
                  <a:srgbClr val="828F80"/>
                </a:solidFill>
                <a:latin typeface="Rubik" pitchFamily="2" charset="-79"/>
                <a:cs typeface="Rubik" pitchFamily="2" charset="-79"/>
              </a:rPr>
              <a:t>Keine weiteren Badezusätze hineingeben, für einen guten Duft gibt man ein paar Tropfen ätherisches Öl dazu.</a:t>
            </a:r>
          </a:p>
          <a:p>
            <a:pPr lvl="1"/>
            <a:endParaRPr lang="de-DE" sz="1900" dirty="0">
              <a:solidFill>
                <a:srgbClr val="828F80"/>
              </a:solidFill>
              <a:latin typeface="Rubik" pitchFamily="2" charset="-79"/>
              <a:cs typeface="Rubik" pitchFamily="2" charset="-79"/>
            </a:endParaRPr>
          </a:p>
          <a:p>
            <a:r>
              <a:rPr lang="de-DE" sz="1900" dirty="0">
                <a:solidFill>
                  <a:srgbClr val="828F80"/>
                </a:solidFill>
                <a:latin typeface="Rubik" pitchFamily="2" charset="-79"/>
                <a:cs typeface="Rubik" pitchFamily="2" charset="-79"/>
              </a:rPr>
              <a:t>Nach dem Baden die noch leicht feuchte Haut mit Hanföl einreiben. Den Geruch des Hanföls kann man z. B. mit 1 Tropfen Zitronenöl verfeinern.</a:t>
            </a:r>
          </a:p>
          <a:p>
            <a:endParaRPr lang="de-DE" dirty="0"/>
          </a:p>
        </p:txBody>
      </p:sp>
      <p:sp>
        <p:nvSpPr>
          <p:cNvPr id="3" name="Rechteck 2">
            <a:extLst>
              <a:ext uri="{FF2B5EF4-FFF2-40B4-BE49-F238E27FC236}">
                <a16:creationId xmlns:a16="http://schemas.microsoft.com/office/drawing/2014/main" id="{104880CF-C134-AC4A-B24E-2568805EA0B7}"/>
              </a:ext>
            </a:extLst>
          </p:cNvPr>
          <p:cNvSpPr/>
          <p:nvPr/>
        </p:nvSpPr>
        <p:spPr>
          <a:xfrm>
            <a:off x="838199" y="1194178"/>
            <a:ext cx="10601739" cy="369332"/>
          </a:xfrm>
          <a:prstGeom prst="rect">
            <a:avLst/>
          </a:prstGeom>
        </p:spPr>
        <p:txBody>
          <a:bodyPr wrap="square">
            <a:spAutoFit/>
          </a:bodyPr>
          <a:lstStyle/>
          <a:p>
            <a:r>
              <a:rPr lang="de-DE" dirty="0">
                <a:solidFill>
                  <a:srgbClr val="CC7547"/>
                </a:solidFill>
                <a:latin typeface="Rubik" pitchFamily="2" charset="-79"/>
                <a:cs typeface="Rubik" pitchFamily="2" charset="-79"/>
              </a:rPr>
              <a:t>Nicht nur Säuren durch die Haut ausscheiden, sondern auch Basen durch die Haut aufnehmen</a:t>
            </a:r>
            <a:endParaRPr lang="de-DE" dirty="0">
              <a:solidFill>
                <a:srgbClr val="CC7547"/>
              </a:solidFill>
            </a:endParaRPr>
          </a:p>
        </p:txBody>
      </p:sp>
    </p:spTree>
    <p:extLst>
      <p:ext uri="{BB962C8B-B14F-4D97-AF65-F5344CB8AC3E}">
        <p14:creationId xmlns:p14="http://schemas.microsoft.com/office/powerpoint/2010/main" val="35628027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4508035"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32976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err="1">
                <a:solidFill>
                  <a:srgbClr val="385433"/>
                </a:solidFill>
                <a:latin typeface="Rubik Medium" pitchFamily="2" charset="-79"/>
                <a:cs typeface="Rubik Medium" pitchFamily="2" charset="-79"/>
              </a:rPr>
              <a:t>Basenbad</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pic>
        <p:nvPicPr>
          <p:cNvPr id="22" name="Grafik 21" descr="Ein Bild, das Text, Toilettenartikel, Hautcreme enthält.&#10;&#10;Automatisch generierte Beschreibung">
            <a:extLst>
              <a:ext uri="{FF2B5EF4-FFF2-40B4-BE49-F238E27FC236}">
                <a16:creationId xmlns:a16="http://schemas.microsoft.com/office/drawing/2014/main" id="{2DF692BF-B240-094C-BBE1-7440D066C474}"/>
              </a:ext>
            </a:extLst>
          </p:cNvPr>
          <p:cNvPicPr>
            <a:picLocks noChangeAspect="1"/>
          </p:cNvPicPr>
          <p:nvPr/>
        </p:nvPicPr>
        <p:blipFill>
          <a:blip r:embed="rId2"/>
          <a:stretch>
            <a:fillRect/>
          </a:stretch>
        </p:blipFill>
        <p:spPr>
          <a:xfrm>
            <a:off x="9780325" y="2262186"/>
            <a:ext cx="2013235" cy="2893272"/>
          </a:xfrm>
          <a:prstGeom prst="rect">
            <a:avLst/>
          </a:prstGeom>
        </p:spPr>
      </p:pic>
      <p:sp>
        <p:nvSpPr>
          <p:cNvPr id="26" name="Rechteck 25">
            <a:extLst>
              <a:ext uri="{FF2B5EF4-FFF2-40B4-BE49-F238E27FC236}">
                <a16:creationId xmlns:a16="http://schemas.microsoft.com/office/drawing/2014/main" id="{84FD563D-1F98-D741-A492-A97BC62D3041}"/>
              </a:ext>
            </a:extLst>
          </p:cNvPr>
          <p:cNvSpPr/>
          <p:nvPr/>
        </p:nvSpPr>
        <p:spPr>
          <a:xfrm>
            <a:off x="9454389" y="5898085"/>
            <a:ext cx="1276311" cy="307777"/>
          </a:xfrm>
          <a:prstGeom prst="rect">
            <a:avLst/>
          </a:prstGeom>
        </p:spPr>
        <p:txBody>
          <a:bodyPr wrap="none">
            <a:spAutoFit/>
          </a:bodyPr>
          <a:lstStyle/>
          <a:p>
            <a:pPr algn="r"/>
            <a:r>
              <a:rPr lang="de-DE" sz="1400" dirty="0">
                <a:solidFill>
                  <a:srgbClr val="385433"/>
                </a:solidFill>
                <a:latin typeface="Rubik Medium" pitchFamily="2" charset="-79"/>
                <a:cs typeface="Rubik Medium" pitchFamily="2" charset="-79"/>
              </a:rPr>
              <a:t>Basenpulver</a:t>
            </a:r>
            <a:endParaRPr lang="de-DE" sz="1400" dirty="0">
              <a:solidFill>
                <a:srgbClr val="385433"/>
              </a:solidFill>
              <a:effectLst/>
              <a:latin typeface="Rubik Medium" pitchFamily="2" charset="-79"/>
              <a:cs typeface="Rubik Medium" pitchFamily="2" charset="-79"/>
            </a:endParaRPr>
          </a:p>
        </p:txBody>
      </p:sp>
      <p:sp>
        <p:nvSpPr>
          <p:cNvPr id="27" name="Rechteck 26">
            <a:extLst>
              <a:ext uri="{FF2B5EF4-FFF2-40B4-BE49-F238E27FC236}">
                <a16:creationId xmlns:a16="http://schemas.microsoft.com/office/drawing/2014/main" id="{8145D789-0AC3-C04F-97C1-36C93CF8A889}"/>
              </a:ext>
            </a:extLst>
          </p:cNvPr>
          <p:cNvSpPr/>
          <p:nvPr/>
        </p:nvSpPr>
        <p:spPr>
          <a:xfrm>
            <a:off x="9549504" y="5011411"/>
            <a:ext cx="1675459" cy="646331"/>
          </a:xfrm>
          <a:prstGeom prst="rect">
            <a:avLst/>
          </a:prstGeom>
        </p:spPr>
        <p:txBody>
          <a:bodyPr wrap="none">
            <a:spAutoFit/>
          </a:bodyPr>
          <a:lstStyle/>
          <a:p>
            <a:r>
              <a:rPr lang="de-DE" sz="1200" dirty="0">
                <a:solidFill>
                  <a:srgbClr val="828F80"/>
                </a:solidFill>
                <a:latin typeface="Rubik" pitchFamily="2" charset="-79"/>
                <a:cs typeface="Rubik" pitchFamily="2" charset="-79"/>
              </a:rPr>
              <a:t>Natron in</a:t>
            </a:r>
          </a:p>
          <a:p>
            <a:r>
              <a:rPr lang="de-DE" sz="1200" dirty="0">
                <a:solidFill>
                  <a:srgbClr val="828F80"/>
                </a:solidFill>
                <a:effectLst/>
                <a:latin typeface="Rubik" pitchFamily="2" charset="-79"/>
                <a:cs typeface="Rubik" pitchFamily="2" charset="-79"/>
              </a:rPr>
              <a:t>Lebensmittelqualität</a:t>
            </a:r>
          </a:p>
          <a:p>
            <a:r>
              <a:rPr lang="de-DE" sz="1200" dirty="0">
                <a:solidFill>
                  <a:srgbClr val="828F80"/>
                </a:solidFill>
                <a:effectLst/>
                <a:latin typeface="Rubik" pitchFamily="2" charset="-79"/>
                <a:cs typeface="Rubik" pitchFamily="2" charset="-79"/>
              </a:rPr>
              <a:t>für Fußbäder</a:t>
            </a:r>
          </a:p>
        </p:txBody>
      </p:sp>
      <p:sp>
        <p:nvSpPr>
          <p:cNvPr id="2" name="Rechteck 1">
            <a:extLst>
              <a:ext uri="{FF2B5EF4-FFF2-40B4-BE49-F238E27FC236}">
                <a16:creationId xmlns:a16="http://schemas.microsoft.com/office/drawing/2014/main" id="{928B8BCC-145C-1C45-8837-A8981A26ABCE}"/>
              </a:ext>
            </a:extLst>
          </p:cNvPr>
          <p:cNvSpPr/>
          <p:nvPr/>
        </p:nvSpPr>
        <p:spPr>
          <a:xfrm>
            <a:off x="1579546" y="2551837"/>
            <a:ext cx="6096000" cy="2031325"/>
          </a:xfrm>
          <a:prstGeom prst="rect">
            <a:avLst/>
          </a:prstGeom>
        </p:spPr>
        <p:txBody>
          <a:bodyPr>
            <a:spAutoFit/>
          </a:bodyPr>
          <a:lstStyle/>
          <a:p>
            <a:r>
              <a:rPr lang="de-DE" dirty="0">
                <a:solidFill>
                  <a:srgbClr val="828F80"/>
                </a:solidFill>
                <a:latin typeface="Rubik" pitchFamily="2" charset="-79"/>
                <a:cs typeface="Rubik" pitchFamily="2" charset="-79"/>
              </a:rPr>
              <a:t>Folgende Version ist noch etwas wirksamer: </a:t>
            </a:r>
          </a:p>
          <a:p>
            <a:endParaRPr lang="de-DE" dirty="0">
              <a:solidFill>
                <a:srgbClr val="828F80"/>
              </a:solidFill>
              <a:latin typeface="Rubik" pitchFamily="2" charset="-79"/>
              <a:cs typeface="Rubik" pitchFamily="2" charset="-79"/>
            </a:endParaRPr>
          </a:p>
          <a:p>
            <a:r>
              <a:rPr lang="de-DE" dirty="0">
                <a:solidFill>
                  <a:srgbClr val="828F80"/>
                </a:solidFill>
                <a:latin typeface="Rubik" pitchFamily="2" charset="-79"/>
                <a:cs typeface="Rubik" pitchFamily="2" charset="-79"/>
              </a:rPr>
              <a:t>Wenn Sie die </a:t>
            </a:r>
            <a:r>
              <a:rPr lang="de-DE" b="1" dirty="0">
                <a:solidFill>
                  <a:srgbClr val="828F80"/>
                </a:solidFill>
                <a:latin typeface="Rubik" pitchFamily="2" charset="-79"/>
                <a:cs typeface="Rubik" pitchFamily="2" charset="-79"/>
              </a:rPr>
              <a:t>Haut trocken oder während des Badens mit einer Bürste gründlich massieren</a:t>
            </a:r>
            <a:r>
              <a:rPr lang="de-DE" dirty="0">
                <a:solidFill>
                  <a:srgbClr val="828F80"/>
                </a:solidFill>
                <a:latin typeface="Rubik" pitchFamily="2" charset="-79"/>
                <a:cs typeface="Rubik" pitchFamily="2" charset="-79"/>
              </a:rPr>
              <a:t>, beschleunigt das den Abtransport von Schlackenstoffen und das Ausscheiden von Giftstoffen zusätzlich. </a:t>
            </a:r>
          </a:p>
          <a:p>
            <a:r>
              <a:rPr lang="de-DE" dirty="0">
                <a:solidFill>
                  <a:srgbClr val="828F80"/>
                </a:solidFill>
                <a:latin typeface="Rubik" pitchFamily="2" charset="-79"/>
                <a:cs typeface="Rubik" pitchFamily="2" charset="-79"/>
              </a:rPr>
              <a:t>Nach einem solchen Bad schläft man hervorragend.</a:t>
            </a:r>
          </a:p>
        </p:txBody>
      </p:sp>
    </p:spTree>
    <p:extLst>
      <p:ext uri="{BB962C8B-B14F-4D97-AF65-F5344CB8AC3E}">
        <p14:creationId xmlns:p14="http://schemas.microsoft.com/office/powerpoint/2010/main" val="38187677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549171"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4776224"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Praktische Tricks gegen Säurefallen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2" name="Rechteck 1">
            <a:extLst>
              <a:ext uri="{FF2B5EF4-FFF2-40B4-BE49-F238E27FC236}">
                <a16:creationId xmlns:a16="http://schemas.microsoft.com/office/drawing/2014/main" id="{B51ECACA-9708-8443-93DE-6D2D438F7DE1}"/>
              </a:ext>
            </a:extLst>
          </p:cNvPr>
          <p:cNvSpPr/>
          <p:nvPr/>
        </p:nvSpPr>
        <p:spPr>
          <a:xfrm>
            <a:off x="1759903" y="1268832"/>
            <a:ext cx="8558349" cy="5078313"/>
          </a:xfrm>
          <a:prstGeom prst="rect">
            <a:avLst/>
          </a:prstGeom>
        </p:spPr>
        <p:txBody>
          <a:bodyPr wrap="square">
            <a:spAutoFit/>
          </a:bodyPr>
          <a:lstStyle/>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Mit dem Essen nie so lange warten bis Heißhunger entsteht</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Bei Hungergefühl etwas Trockenobst, Oliven oder Mandeln und Wasser bereithalten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Ein Becher Tee beruhigt erstmal den Magen und schützt so vor unnötigen Kalorienbomben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Man entsäuert nur gut, wenn man ausreichend trinkt</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2 – 3 Liter pro Tag trinken (30 ml/kg Körpergewicht); am besten die erste Flasche oder Thermoskanne bis zum Mittagessen, die zweite bis zum Nachmittag, die dritte bis zum Schlafengehen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Stress killt die meisten guten Vorhaben</a:t>
            </a:r>
          </a:p>
          <a:p>
            <a:pPr marL="285750" indent="-285750">
              <a:buFont typeface="Arial" panose="020B0604020202020204" pitchFamily="34" charset="0"/>
              <a:buChar char="•"/>
            </a:pPr>
            <a:endParaRPr lang="de-DE" dirty="0">
              <a:solidFill>
                <a:srgbClr val="828F80"/>
              </a:solidFill>
              <a:latin typeface="Rubik" pitchFamily="2" charset="-79"/>
              <a:cs typeface="Rubik" pitchFamily="2" charset="-79"/>
            </a:endParaRPr>
          </a:p>
          <a:p>
            <a:pPr marL="285750" indent="-285750">
              <a:buFont typeface="Arial" panose="020B0604020202020204" pitchFamily="34" charset="0"/>
              <a:buChar char="•"/>
            </a:pPr>
            <a:r>
              <a:rPr lang="de-DE" dirty="0">
                <a:solidFill>
                  <a:srgbClr val="828F80"/>
                </a:solidFill>
                <a:latin typeface="Rubik" pitchFamily="2" charset="-79"/>
                <a:cs typeface="Rubik" pitchFamily="2" charset="-79"/>
              </a:rPr>
              <a:t>Für solche Fälle belohnt man sich z. B. mit einem schönen Bad, einer Massage oder einem Saunaabend</a:t>
            </a:r>
          </a:p>
        </p:txBody>
      </p:sp>
    </p:spTree>
    <p:extLst>
      <p:ext uri="{BB962C8B-B14F-4D97-AF65-F5344CB8AC3E}">
        <p14:creationId xmlns:p14="http://schemas.microsoft.com/office/powerpoint/2010/main" val="2949951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Gerade Verbindung 24">
            <a:extLst>
              <a:ext uri="{FF2B5EF4-FFF2-40B4-BE49-F238E27FC236}">
                <a16:creationId xmlns:a16="http://schemas.microsoft.com/office/drawing/2014/main" id="{E9E5F1CA-C1D5-384B-B784-576BAC10BE2A}"/>
              </a:ext>
            </a:extLst>
          </p:cNvPr>
          <p:cNvCxnSpPr>
            <a:cxnSpLocks/>
          </p:cNvCxnSpPr>
          <p:nvPr/>
        </p:nvCxnSpPr>
        <p:spPr>
          <a:xfrm>
            <a:off x="-164508"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0" y="283680"/>
            <a:ext cx="5783389"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Wie kann ich meine Probleme vorzeitig erkennen?</a:t>
            </a:r>
            <a:br>
              <a:rPr lang="de-DE" dirty="0"/>
            </a:br>
            <a:endParaRPr lang="de-DE" dirty="0"/>
          </a:p>
        </p:txBody>
      </p:sp>
      <p:sp>
        <p:nvSpPr>
          <p:cNvPr id="6" name="Rechteck 5">
            <a:extLst>
              <a:ext uri="{FF2B5EF4-FFF2-40B4-BE49-F238E27FC236}">
                <a16:creationId xmlns:a16="http://schemas.microsoft.com/office/drawing/2014/main" id="{482B97CD-2641-DE49-9583-67DE8E2D438C}"/>
              </a:ext>
            </a:extLst>
          </p:cNvPr>
          <p:cNvSpPr/>
          <p:nvPr/>
        </p:nvSpPr>
        <p:spPr>
          <a:xfrm>
            <a:off x="10318252" y="244198"/>
            <a:ext cx="1786066" cy="276999"/>
          </a:xfrm>
          <a:prstGeom prst="rect">
            <a:avLst/>
          </a:prstGeom>
        </p:spPr>
        <p:txBody>
          <a:bodyPr wrap="none">
            <a:spAutoFit/>
          </a:bodyPr>
          <a:lstStyle/>
          <a:p>
            <a:pPr algn="r"/>
            <a:r>
              <a:rPr lang="de-DE" sz="1200" dirty="0">
                <a:solidFill>
                  <a:srgbClr val="385433"/>
                </a:solidFill>
                <a:latin typeface="Rubik Light" pitchFamily="2" charset="-79"/>
                <a:cs typeface="Rubik Light" pitchFamily="2" charset="-79"/>
              </a:rPr>
              <a:t>Säure-Basen-Haushalt</a:t>
            </a:r>
            <a:endParaRPr lang="de-DE" sz="1200" dirty="0">
              <a:solidFill>
                <a:srgbClr val="385433"/>
              </a:solidFill>
              <a:effectLst/>
              <a:latin typeface="Rubik Light" pitchFamily="2" charset="-79"/>
              <a:cs typeface="Rubik Light" pitchFamily="2" charset="-79"/>
            </a:endParaRPr>
          </a:p>
        </p:txBody>
      </p:sp>
      <p:sp>
        <p:nvSpPr>
          <p:cNvPr id="3" name="Rechteck 2">
            <a:extLst>
              <a:ext uri="{FF2B5EF4-FFF2-40B4-BE49-F238E27FC236}">
                <a16:creationId xmlns:a16="http://schemas.microsoft.com/office/drawing/2014/main" id="{53889B10-0816-B748-ACE5-15501A40B3AC}"/>
              </a:ext>
            </a:extLst>
          </p:cNvPr>
          <p:cNvSpPr/>
          <p:nvPr/>
        </p:nvSpPr>
        <p:spPr>
          <a:xfrm>
            <a:off x="1075508" y="1951672"/>
            <a:ext cx="6096000" cy="1477328"/>
          </a:xfrm>
          <a:prstGeom prst="rect">
            <a:avLst/>
          </a:prstGeom>
        </p:spPr>
        <p:txBody>
          <a:bodyPr>
            <a:spAutoFit/>
          </a:bodyPr>
          <a:lstStyle/>
          <a:p>
            <a:r>
              <a:rPr lang="de-DE" dirty="0">
                <a:solidFill>
                  <a:srgbClr val="828F80"/>
                </a:solidFill>
                <a:latin typeface="Rubik" pitchFamily="2" charset="-79"/>
                <a:cs typeface="Rubik" pitchFamily="2" charset="-79"/>
              </a:rPr>
              <a:t>Eine Vitalstoff Analyse visualisiert gesundheitliche Störungen jeder Art. Damit ermöglicht </a:t>
            </a:r>
            <a:r>
              <a:rPr lang="de-DE" dirty="0">
                <a:solidFill>
                  <a:srgbClr val="CC7547"/>
                </a:solidFill>
                <a:latin typeface="Rubik" pitchFamily="2" charset="-79"/>
                <a:cs typeface="Rubik" pitchFamily="2" charset="-79"/>
              </a:rPr>
              <a:t>der </a:t>
            </a:r>
            <a:r>
              <a:rPr lang="de-DE" dirty="0" err="1">
                <a:solidFill>
                  <a:srgbClr val="CC7547"/>
                </a:solidFill>
                <a:latin typeface="Rubik" pitchFamily="2" charset="-79"/>
                <a:cs typeface="Rubik" pitchFamily="2" charset="-79"/>
              </a:rPr>
              <a:t>Vieva</a:t>
            </a:r>
            <a:r>
              <a:rPr lang="de-DE" dirty="0">
                <a:solidFill>
                  <a:srgbClr val="CC7547"/>
                </a:solidFill>
                <a:latin typeface="Rubik" pitchFamily="2" charset="-79"/>
                <a:cs typeface="Rubik" pitchFamily="2" charset="-79"/>
              </a:rPr>
              <a:t> Vitalscan </a:t>
            </a:r>
            <a:r>
              <a:rPr lang="de-DE" dirty="0">
                <a:solidFill>
                  <a:srgbClr val="828F80"/>
                </a:solidFill>
                <a:latin typeface="Rubik" pitchFamily="2" charset="-79"/>
                <a:cs typeface="Rubik" pitchFamily="2" charset="-79"/>
              </a:rPr>
              <a:t>die eigentliche Ursache einer körperlichen Beeinträchtigung wesentlich schneller ausfindig zu machen.</a:t>
            </a:r>
          </a:p>
        </p:txBody>
      </p:sp>
      <p:pic>
        <p:nvPicPr>
          <p:cNvPr id="5" name="Grafik 4" descr="Ein Bild, das drinnen, elektronisch enthält.&#10;&#10;Automatisch generierte Beschreibung">
            <a:extLst>
              <a:ext uri="{FF2B5EF4-FFF2-40B4-BE49-F238E27FC236}">
                <a16:creationId xmlns:a16="http://schemas.microsoft.com/office/drawing/2014/main" id="{3EEAA2EA-02CD-6848-83DC-49510B137E2B}"/>
              </a:ext>
            </a:extLst>
          </p:cNvPr>
          <p:cNvPicPr>
            <a:picLocks noChangeAspect="1"/>
          </p:cNvPicPr>
          <p:nvPr/>
        </p:nvPicPr>
        <p:blipFill>
          <a:blip r:embed="rId2"/>
          <a:stretch>
            <a:fillRect/>
          </a:stretch>
        </p:blipFill>
        <p:spPr>
          <a:xfrm>
            <a:off x="3368222" y="4218097"/>
            <a:ext cx="3150144" cy="1934955"/>
          </a:xfrm>
          <a:prstGeom prst="rect">
            <a:avLst/>
          </a:prstGeom>
        </p:spPr>
      </p:pic>
      <p:pic>
        <p:nvPicPr>
          <p:cNvPr id="9" name="Grafik 8" descr="Ein Bild, das Text, Person, drinnen, computer enthält.&#10;&#10;Automatisch generierte Beschreibung">
            <a:extLst>
              <a:ext uri="{FF2B5EF4-FFF2-40B4-BE49-F238E27FC236}">
                <a16:creationId xmlns:a16="http://schemas.microsoft.com/office/drawing/2014/main" id="{E59D6CDF-9212-8241-88C5-8B881C259708}"/>
              </a:ext>
            </a:extLst>
          </p:cNvPr>
          <p:cNvPicPr>
            <a:picLocks noChangeAspect="1"/>
          </p:cNvPicPr>
          <p:nvPr/>
        </p:nvPicPr>
        <p:blipFill>
          <a:blip r:embed="rId3"/>
          <a:stretch>
            <a:fillRect/>
          </a:stretch>
        </p:blipFill>
        <p:spPr>
          <a:xfrm>
            <a:off x="7231575" y="672484"/>
            <a:ext cx="4960425" cy="4519749"/>
          </a:xfrm>
          <a:prstGeom prst="rect">
            <a:avLst/>
          </a:prstGeom>
        </p:spPr>
      </p:pic>
    </p:spTree>
    <p:extLst>
      <p:ext uri="{BB962C8B-B14F-4D97-AF65-F5344CB8AC3E}">
        <p14:creationId xmlns:p14="http://schemas.microsoft.com/office/powerpoint/2010/main" val="25841673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51" y="542937"/>
            <a:ext cx="8906898" cy="5772126"/>
          </a:xfrm>
          <a:prstGeom prst="rect">
            <a:avLst/>
          </a:prstGeom>
        </p:spPr>
      </p:pic>
    </p:spTree>
    <p:extLst>
      <p:ext uri="{BB962C8B-B14F-4D97-AF65-F5344CB8AC3E}">
        <p14:creationId xmlns:p14="http://schemas.microsoft.com/office/powerpoint/2010/main" val="18473549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40" y="535555"/>
            <a:ext cx="9030549" cy="5786889"/>
          </a:xfrm>
          <a:prstGeom prst="rect">
            <a:avLst/>
          </a:prstGeom>
        </p:spPr>
      </p:pic>
    </p:spTree>
    <p:extLst>
      <p:ext uri="{BB962C8B-B14F-4D97-AF65-F5344CB8AC3E}">
        <p14:creationId xmlns:p14="http://schemas.microsoft.com/office/powerpoint/2010/main" val="5947810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589" y="452033"/>
            <a:ext cx="8226171" cy="5953933"/>
          </a:xfrm>
          <a:prstGeom prst="rect">
            <a:avLst/>
          </a:prstGeom>
        </p:spPr>
      </p:pic>
    </p:spTree>
    <p:extLst>
      <p:ext uri="{BB962C8B-B14F-4D97-AF65-F5344CB8AC3E}">
        <p14:creationId xmlns:p14="http://schemas.microsoft.com/office/powerpoint/2010/main" val="32083010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2625A02C-D212-8B49-B8EF-7F2B25F96DFA}"/>
              </a:ext>
            </a:extLst>
          </p:cNvPr>
          <p:cNvSpPr/>
          <p:nvPr/>
        </p:nvSpPr>
        <p:spPr>
          <a:xfrm>
            <a:off x="1524000" y="1489545"/>
            <a:ext cx="9144000" cy="5001369"/>
          </a:xfrm>
          <a:prstGeom prst="rect">
            <a:avLst/>
          </a:prstGeom>
        </p:spPr>
        <p:txBody>
          <a:bodyPr wrap="square">
            <a:spAutoFit/>
          </a:bodyPr>
          <a:lstStyle/>
          <a:p>
            <a:pPr algn="ctr"/>
            <a:r>
              <a:rPr lang="de-DE" sz="2900" dirty="0">
                <a:solidFill>
                  <a:srgbClr val="385433"/>
                </a:solidFill>
                <a:latin typeface="Rubik Medium" pitchFamily="2" charset="-79"/>
                <a:cs typeface="Rubik Medium" pitchFamily="2" charset="-79"/>
              </a:rPr>
              <a:t>Wir sehen die Mikroorganismen als Vorbilder und glauben fest daran, dass unsere Zukunft und die nachfolgenden Generationen in der Hand von Mikroorganismen liegt. Deshalb arbeiten wir engagiert mit, statt gegen Mikroorganismen, um die Welt ein Stück besser zu machen.</a:t>
            </a:r>
          </a:p>
          <a:p>
            <a:pPr algn="ctr"/>
            <a:endParaRPr lang="de-DE" sz="2900" i="1" dirty="0">
              <a:solidFill>
                <a:srgbClr val="385433"/>
              </a:solidFill>
              <a:latin typeface="Philosopher" pitchFamily="2" charset="77"/>
            </a:endParaRPr>
          </a:p>
          <a:p>
            <a:pPr algn="ctr"/>
            <a:r>
              <a:rPr lang="de-DE" sz="2900" i="1" dirty="0">
                <a:solidFill>
                  <a:srgbClr val="385433"/>
                </a:solidFill>
                <a:effectLst/>
                <a:latin typeface="Rubik" pitchFamily="2" charset="-79"/>
                <a:cs typeface="Rubik" pitchFamily="2" charset="-79"/>
              </a:rPr>
              <a:t>Helfen Sie uns dabei mit einer Spende oder werden Sie Mitglied im gemeinnützigen </a:t>
            </a:r>
          </a:p>
          <a:p>
            <a:pPr algn="ctr"/>
            <a:r>
              <a:rPr lang="de-DE" sz="2900" i="1" dirty="0">
                <a:solidFill>
                  <a:srgbClr val="385433"/>
                </a:solidFill>
                <a:effectLst/>
                <a:latin typeface="Rubik" pitchFamily="2" charset="-79"/>
                <a:cs typeface="Rubik" pitchFamily="2" charset="-79"/>
              </a:rPr>
              <a:t>Verein </a:t>
            </a:r>
            <a:r>
              <a:rPr lang="de-DE" sz="2900" b="1" i="1" dirty="0">
                <a:solidFill>
                  <a:srgbClr val="385433"/>
                </a:solidFill>
                <a:effectLst/>
                <a:latin typeface="Rubik" pitchFamily="2" charset="-79"/>
                <a:cs typeface="Rubik" pitchFamily="2" charset="-79"/>
              </a:rPr>
              <a:t>EM Bakterienfreunde</a:t>
            </a:r>
          </a:p>
          <a:p>
            <a:pPr algn="ctr"/>
            <a:r>
              <a:rPr lang="de-DE" sz="2900" i="1" dirty="0">
                <a:solidFill>
                  <a:srgbClr val="385433"/>
                </a:solidFill>
                <a:latin typeface="Rubik" pitchFamily="2" charset="-79"/>
                <a:cs typeface="Rubik" pitchFamily="2" charset="-79"/>
                <a:hlinkClick r:id="rId2"/>
              </a:rPr>
              <a:t>www.em-bakterienfreunde.com</a:t>
            </a:r>
            <a:r>
              <a:rPr lang="de-DE" sz="2900" i="1" dirty="0">
                <a:solidFill>
                  <a:srgbClr val="385433"/>
                </a:solidFill>
                <a:latin typeface="Rubik" pitchFamily="2" charset="-79"/>
                <a:cs typeface="Rubik" pitchFamily="2" charset="-79"/>
              </a:rPr>
              <a:t> </a:t>
            </a:r>
            <a:endParaRPr lang="de-DE" sz="2900" i="1" dirty="0">
              <a:solidFill>
                <a:srgbClr val="385433"/>
              </a:solidFill>
              <a:effectLst/>
              <a:latin typeface="Rubik" pitchFamily="2" charset="-79"/>
              <a:cs typeface="Rubik" pitchFamily="2" charset="-79"/>
            </a:endParaRPr>
          </a:p>
        </p:txBody>
      </p:sp>
      <p:pic>
        <p:nvPicPr>
          <p:cNvPr id="14" name="Grafik 13">
            <a:extLst>
              <a:ext uri="{FF2B5EF4-FFF2-40B4-BE49-F238E27FC236}">
                <a16:creationId xmlns:a16="http://schemas.microsoft.com/office/drawing/2014/main" id="{92A5E6FB-BE4A-F34C-98E5-348E404F8D5B}"/>
              </a:ext>
            </a:extLst>
          </p:cNvPr>
          <p:cNvPicPr>
            <a:picLocks noChangeAspect="1"/>
          </p:cNvPicPr>
          <p:nvPr/>
        </p:nvPicPr>
        <p:blipFill>
          <a:blip r:embed="rId3"/>
          <a:stretch>
            <a:fillRect/>
          </a:stretch>
        </p:blipFill>
        <p:spPr>
          <a:xfrm>
            <a:off x="-127000" y="0"/>
            <a:ext cx="3302000" cy="1803400"/>
          </a:xfrm>
          <a:prstGeom prst="rect">
            <a:avLst/>
          </a:prstGeom>
        </p:spPr>
      </p:pic>
      <p:pic>
        <p:nvPicPr>
          <p:cNvPr id="19" name="Grafik 18">
            <a:extLst>
              <a:ext uri="{FF2B5EF4-FFF2-40B4-BE49-F238E27FC236}">
                <a16:creationId xmlns:a16="http://schemas.microsoft.com/office/drawing/2014/main" id="{33E94792-2708-8942-9CB6-6C3AE1C9BE21}"/>
              </a:ext>
            </a:extLst>
          </p:cNvPr>
          <p:cNvPicPr>
            <a:picLocks noChangeAspect="1"/>
          </p:cNvPicPr>
          <p:nvPr/>
        </p:nvPicPr>
        <p:blipFill>
          <a:blip r:embed="rId4"/>
          <a:stretch>
            <a:fillRect/>
          </a:stretch>
        </p:blipFill>
        <p:spPr>
          <a:xfrm>
            <a:off x="9135473" y="1953462"/>
            <a:ext cx="3822700" cy="3644900"/>
          </a:xfrm>
          <a:prstGeom prst="rect">
            <a:avLst/>
          </a:prstGeom>
        </p:spPr>
      </p:pic>
    </p:spTree>
    <p:extLst>
      <p:ext uri="{BB962C8B-B14F-4D97-AF65-F5344CB8AC3E}">
        <p14:creationId xmlns:p14="http://schemas.microsoft.com/office/powerpoint/2010/main" val="26497328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E2628D6-4454-3149-9465-5D7C1B5FF95C}"/>
              </a:ext>
            </a:extLst>
          </p:cNvPr>
          <p:cNvPicPr>
            <a:picLocks noChangeAspect="1"/>
          </p:cNvPicPr>
          <p:nvPr/>
        </p:nvPicPr>
        <p:blipFill>
          <a:blip r:embed="rId2"/>
          <a:stretch>
            <a:fillRect/>
          </a:stretch>
        </p:blipFill>
        <p:spPr>
          <a:xfrm>
            <a:off x="0" y="0"/>
            <a:ext cx="12192000" cy="6858000"/>
          </a:xfrm>
          <a:prstGeom prst="rect">
            <a:avLst/>
          </a:prstGeom>
        </p:spPr>
      </p:pic>
      <p:cxnSp>
        <p:nvCxnSpPr>
          <p:cNvPr id="15" name="Gerade Verbindung 14">
            <a:extLst>
              <a:ext uri="{FF2B5EF4-FFF2-40B4-BE49-F238E27FC236}">
                <a16:creationId xmlns:a16="http://schemas.microsoft.com/office/drawing/2014/main" id="{940B0AD0-74D0-5149-8FFC-504B7CCC03B5}"/>
              </a:ext>
            </a:extLst>
          </p:cNvPr>
          <p:cNvCxnSpPr>
            <a:cxnSpLocks/>
          </p:cNvCxnSpPr>
          <p:nvPr/>
        </p:nvCxnSpPr>
        <p:spPr>
          <a:xfrm>
            <a:off x="-4741686" y="610408"/>
            <a:ext cx="5968312" cy="0"/>
          </a:xfrm>
          <a:prstGeom prst="line">
            <a:avLst/>
          </a:prstGeom>
          <a:ln w="698500" cap="rnd">
            <a:solidFill>
              <a:srgbClr val="F8E8C6"/>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4148F102-F443-A24B-859F-D2308F3699BA}"/>
              </a:ext>
            </a:extLst>
          </p:cNvPr>
          <p:cNvSpPr>
            <a:spLocks noGrp="1"/>
          </p:cNvSpPr>
          <p:nvPr>
            <p:ph type="title"/>
          </p:nvPr>
        </p:nvSpPr>
        <p:spPr>
          <a:xfrm>
            <a:off x="312611" y="283680"/>
            <a:ext cx="2399592" cy="777608"/>
          </a:xfrm>
        </p:spPr>
        <p:txBody>
          <a:bodyPr>
            <a:normAutofit fontScale="90000"/>
          </a:bodyPr>
          <a:lstStyle/>
          <a:p>
            <a:br>
              <a:rPr lang="de-DE" sz="2000" dirty="0">
                <a:latin typeface="Heebo" pitchFamily="2" charset="-79"/>
                <a:cs typeface="Heebo" pitchFamily="2" charset="-79"/>
              </a:rPr>
            </a:br>
            <a:br>
              <a:rPr lang="de-DE" sz="2000" dirty="0">
                <a:latin typeface="Heebo" pitchFamily="2" charset="-79"/>
                <a:cs typeface="Heebo" pitchFamily="2" charset="-79"/>
              </a:rPr>
            </a:br>
            <a:r>
              <a:rPr lang="de-DE" sz="2000" dirty="0">
                <a:solidFill>
                  <a:srgbClr val="385433"/>
                </a:solidFill>
                <a:latin typeface="Rubik Medium" pitchFamily="2" charset="-79"/>
                <a:cs typeface="Rubik Medium" pitchFamily="2" charset="-79"/>
              </a:rPr>
              <a:t>Fragen</a:t>
            </a:r>
            <a:br>
              <a:rPr lang="de-DE" dirty="0"/>
            </a:br>
            <a:endParaRPr lang="de-DE" dirty="0"/>
          </a:p>
        </p:txBody>
      </p:sp>
    </p:spTree>
    <p:extLst>
      <p:ext uri="{BB962C8B-B14F-4D97-AF65-F5344CB8AC3E}">
        <p14:creationId xmlns:p14="http://schemas.microsoft.com/office/powerpoint/2010/main" val="407456940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5260</Words>
  <Application>Microsoft Macintosh PowerPoint</Application>
  <PresentationFormat>Breitbild</PresentationFormat>
  <Paragraphs>888</Paragraphs>
  <Slides>86</Slides>
  <Notes>14</Notes>
  <HiddenSlides>0</HiddenSlides>
  <MMClips>0</MMClips>
  <ScaleCrop>false</ScaleCrop>
  <HeadingPairs>
    <vt:vector size="8" baseType="variant">
      <vt:variant>
        <vt:lpstr>Verwendete Schriftarten</vt:lpstr>
      </vt:variant>
      <vt:variant>
        <vt:i4>10</vt:i4>
      </vt:variant>
      <vt:variant>
        <vt:lpstr>Design</vt:lpstr>
      </vt:variant>
      <vt:variant>
        <vt:i4>1</vt:i4>
      </vt:variant>
      <vt:variant>
        <vt:lpstr>Eingebettete OLE-Server</vt:lpstr>
      </vt:variant>
      <vt:variant>
        <vt:i4>1</vt:i4>
      </vt:variant>
      <vt:variant>
        <vt:lpstr>Folientitel</vt:lpstr>
      </vt:variant>
      <vt:variant>
        <vt:i4>86</vt:i4>
      </vt:variant>
    </vt:vector>
  </HeadingPairs>
  <TitlesOfParts>
    <vt:vector size="98" baseType="lpstr">
      <vt:lpstr>Arial</vt:lpstr>
      <vt:lpstr>Calibri</vt:lpstr>
      <vt:lpstr>Calibri Light</vt:lpstr>
      <vt:lpstr>Heebo</vt:lpstr>
      <vt:lpstr>Heebo Light</vt:lpstr>
      <vt:lpstr>Heebo Medium</vt:lpstr>
      <vt:lpstr>Philosopher</vt:lpstr>
      <vt:lpstr>Rubik</vt:lpstr>
      <vt:lpstr>Rubik Light</vt:lpstr>
      <vt:lpstr>Rubik Medium</vt:lpstr>
      <vt:lpstr>Office</vt:lpstr>
      <vt:lpstr>Worksheet</vt:lpstr>
      <vt:lpstr>PowerPoint-Präsentation</vt:lpstr>
      <vt:lpstr>Säure-Basen-Haushalt - Basis der Gesundheit</vt:lpstr>
      <vt:lpstr>  Jürgen Amthor </vt:lpstr>
      <vt:lpstr>  Gemeinnütziger Verein EM Bakterienfreunde </vt:lpstr>
      <vt:lpstr>  Ziele des Vereins EM Bakterienfreunde </vt:lpstr>
      <vt:lpstr>  Projekte EM Bakterienfreunde </vt:lpstr>
      <vt:lpstr>  gemeinnütziger Verein EM Bakterienfreunde </vt:lpstr>
      <vt:lpstr>  Bakterienfreunde </vt:lpstr>
      <vt:lpstr>  Welche Rolle spielen EMs bei der Entsäuerung? </vt:lpstr>
      <vt:lpstr>  Entstehung der Mikroorganismen </vt:lpstr>
      <vt:lpstr>PowerPoint-Präsentation</vt:lpstr>
      <vt:lpstr>PowerPoint-Präsentation</vt:lpstr>
      <vt:lpstr>  Was sind Effektive Mikroorganismen? </vt:lpstr>
      <vt:lpstr>  Geburt eines Menschen </vt:lpstr>
      <vt:lpstr>  Immunsystem </vt:lpstr>
      <vt:lpstr>  Der Unterschied von Bakterien und Viren </vt:lpstr>
      <vt:lpstr>  Bakterien </vt:lpstr>
      <vt:lpstr>  Bakterien </vt:lpstr>
      <vt:lpstr>  Fermentation </vt:lpstr>
      <vt:lpstr>  Fermentation </vt:lpstr>
      <vt:lpstr>  krankes Milieu </vt:lpstr>
      <vt:lpstr>  MRSA Staphylococcus aureus </vt:lpstr>
      <vt:lpstr>  MRSA Staphylococcus aureus </vt:lpstr>
      <vt:lpstr>  Mikrobielle Reinigung zur Biokontrolle in Krankenhäusern </vt:lpstr>
      <vt:lpstr>  aufbauendes Milieu </vt:lpstr>
      <vt:lpstr>  Keime lassen uns gedeihen: EM für die Gesundheit  </vt:lpstr>
      <vt:lpstr>  Mikroorganismen… </vt:lpstr>
      <vt:lpstr>  Bakterienstämme in ProTop </vt:lpstr>
      <vt:lpstr>  Bifidobakterium </vt:lpstr>
      <vt:lpstr>  Lactobacillus Acidophilus </vt:lpstr>
      <vt:lpstr>  Lactobacillus Plantarum </vt:lpstr>
      <vt:lpstr>  Lactobacillus Salivarius und Paracasei </vt:lpstr>
      <vt:lpstr>  Lactobacillus Casei </vt:lpstr>
      <vt:lpstr>PowerPoint-Präsentation</vt:lpstr>
      <vt:lpstr>  Säure-Basen-Haushalt </vt:lpstr>
      <vt:lpstr>  Müde? Schlapp? Energielos? Oder gar krank? </vt:lpstr>
      <vt:lpstr>  Müde? Schlapp? Energielos? Oder gar krank? </vt:lpstr>
      <vt:lpstr>  Übersäuerung – Die Ursache der meisten Gesundheitsprobleme </vt:lpstr>
      <vt:lpstr>PowerPoint-Präsentation</vt:lpstr>
      <vt:lpstr>  Was ist der Säure-Basen-Haushalt? </vt:lpstr>
      <vt:lpstr>  Was ist der Säure-Basen-Haushalt? </vt:lpstr>
      <vt:lpstr>  Ideales Säure-Basen-Gleichgewicht des Urins </vt:lpstr>
      <vt:lpstr>  Übersäuerung: Ursache für </vt:lpstr>
      <vt:lpstr>  Übersäuerung: Ursache für </vt:lpstr>
      <vt:lpstr>  Übersäuerung: Ursache für </vt:lpstr>
      <vt:lpstr>  Übersäuerung: Ursache für </vt:lpstr>
      <vt:lpstr>  Heute ist fast jeder Mensch übersäuert! </vt:lpstr>
      <vt:lpstr>  Es ist 5 vor 12! </vt:lpstr>
      <vt:lpstr>  Zuviel Säuren entstehen durch: </vt:lpstr>
      <vt:lpstr>  Zusatzstoffe in unseren Nahrungsmitteln </vt:lpstr>
      <vt:lpstr>  Deutsches Ärzteblatt 2005: </vt:lpstr>
      <vt:lpstr>  Warburgs-Hypothese </vt:lpstr>
      <vt:lpstr>  Leider haben wir kein Basendepot </vt:lpstr>
      <vt:lpstr>  Säure-Basen-Haushalt </vt:lpstr>
      <vt:lpstr>  Säure-Basen-Haushalt </vt:lpstr>
      <vt:lpstr>  Vorteile der Basencitrate </vt:lpstr>
      <vt:lpstr>  Entsäuerung ist gar nicht so einfach </vt:lpstr>
      <vt:lpstr>  Entsäuerung </vt:lpstr>
      <vt:lpstr>  Entsäuerung </vt:lpstr>
      <vt:lpstr>  Basische Ernährung </vt:lpstr>
      <vt:lpstr>  Qualität unserer Nahrung </vt:lpstr>
      <vt:lpstr>  gesunder Boden </vt:lpstr>
      <vt:lpstr>  gesunder Boden </vt:lpstr>
      <vt:lpstr>  gesunder Boden </vt:lpstr>
      <vt:lpstr>  Säure-Basen-Haushalt </vt:lpstr>
      <vt:lpstr>  Eußenheimer Manufaktur </vt:lpstr>
      <vt:lpstr>  Eußenheimer Manufaktur </vt:lpstr>
      <vt:lpstr>  Basenfasten </vt:lpstr>
      <vt:lpstr>  Basenfasten </vt:lpstr>
      <vt:lpstr>  Entsäuern und Entgiften mit fermentierten Bitterstoffen </vt:lpstr>
      <vt:lpstr>  Bitterstoffe </vt:lpstr>
      <vt:lpstr>  ProTop Base als Kur mind. 3 Monate </vt:lpstr>
      <vt:lpstr>  Säure-Basen-Haushalt </vt:lpstr>
      <vt:lpstr>  Fußbäder </vt:lpstr>
      <vt:lpstr>  Fußbäder </vt:lpstr>
      <vt:lpstr>  Zitronenwasser </vt:lpstr>
      <vt:lpstr>  Weitere Möglichkeiten zur Entsäuerung </vt:lpstr>
      <vt:lpstr>  Säuren ausscheiden, Basen aufnehmen  </vt:lpstr>
      <vt:lpstr>  Basenbad </vt:lpstr>
      <vt:lpstr>  Praktische Tricks gegen Säurefallen </vt:lpstr>
      <vt:lpstr>  Wie kann ich meine Probleme vorzeitig erkennen? </vt:lpstr>
      <vt:lpstr>PowerPoint-Präsentation</vt:lpstr>
      <vt:lpstr>PowerPoint-Präsentation</vt:lpstr>
      <vt:lpstr>PowerPoint-Präsentation</vt:lpstr>
      <vt:lpstr>PowerPoint-Präsentation</vt:lpstr>
      <vt:lpstr>  Fragen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Eussenheimer Manufaktur</dc:creator>
  <cp:lastModifiedBy>Eussenheimer Manufaktur</cp:lastModifiedBy>
  <cp:revision>559</cp:revision>
  <dcterms:created xsi:type="dcterms:W3CDTF">2021-03-08T12:59:59Z</dcterms:created>
  <dcterms:modified xsi:type="dcterms:W3CDTF">2022-01-18T14:43:42Z</dcterms:modified>
</cp:coreProperties>
</file>